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1" r:id="rId3"/>
    <p:sldId id="343" r:id="rId4"/>
    <p:sldId id="345" r:id="rId5"/>
    <p:sldId id="344" r:id="rId6"/>
    <p:sldId id="346" r:id="rId7"/>
    <p:sldId id="347" r:id="rId8"/>
    <p:sldId id="342" r:id="rId9"/>
    <p:sldId id="348" r:id="rId10"/>
    <p:sldId id="349" r:id="rId11"/>
    <p:sldId id="351" r:id="rId12"/>
    <p:sldId id="352" r:id="rId13"/>
    <p:sldId id="350" r:id="rId14"/>
    <p:sldId id="353" r:id="rId15"/>
    <p:sldId id="355" r:id="rId16"/>
    <p:sldId id="356" r:id="rId17"/>
    <p:sldId id="357" r:id="rId18"/>
    <p:sldId id="36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4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66"/>
    <a:srgbClr val="D2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0329" autoAdjust="0"/>
  </p:normalViewPr>
  <p:slideViewPr>
    <p:cSldViewPr>
      <p:cViewPr varScale="1">
        <p:scale>
          <a:sx n="63" d="100"/>
          <a:sy n="63" d="100"/>
        </p:scale>
        <p:origin x="-120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F045A-31C6-452A-9455-6AAB3427A540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F7189-E56D-4C5F-9A09-16626482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7189-E56D-4C5F-9A09-166264820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7189-E56D-4C5F-9A09-166264820E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F7189-E56D-4C5F-9A09-166264820E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6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3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5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5296-ED58-4AFC-A149-B6E0615AE82B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FFAD-C3B1-4184-80A0-ACD8580A20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48400"/>
            <a:ext cx="143256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20975"/>
            <a:ext cx="88392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D20000"/>
                </a:solidFill>
              </a:rPr>
              <a:t>Bull Management for a </a:t>
            </a:r>
            <a:br>
              <a:rPr lang="en-US" sz="5400" dirty="0" smtClean="0">
                <a:solidFill>
                  <a:srgbClr val="D20000"/>
                </a:solidFill>
              </a:rPr>
            </a:br>
            <a:r>
              <a:rPr lang="en-US" sz="5400" dirty="0" smtClean="0">
                <a:solidFill>
                  <a:srgbClr val="D20000"/>
                </a:solidFill>
              </a:rPr>
              <a:t>Successful Breeding Season</a:t>
            </a:r>
            <a:endParaRPr lang="en-US" sz="5400" dirty="0">
              <a:solidFill>
                <a:srgbClr val="D2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00600"/>
            <a:ext cx="6934200" cy="167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Jacob </a:t>
            </a:r>
            <a:r>
              <a:rPr lang="en-US" dirty="0" err="1"/>
              <a:t>Segers</a:t>
            </a:r>
            <a:endParaRPr lang="en-US" dirty="0"/>
          </a:p>
          <a:p>
            <a:r>
              <a:rPr lang="en-US" dirty="0"/>
              <a:t>Extension Animal Scientist</a:t>
            </a:r>
          </a:p>
          <a:p>
            <a:r>
              <a:rPr lang="en-US" dirty="0"/>
              <a:t>University of Georgia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304800"/>
            <a:ext cx="664167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Yearling Bulls: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Yearling bulls will lose more weight during the breeding season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100-400 </a:t>
            </a:r>
            <a:r>
              <a:rPr lang="en-US" altLang="en-US" sz="3200" dirty="0" err="1"/>
              <a:t>lbs</a:t>
            </a:r>
            <a:endParaRPr lang="en-US" altLang="en-US" sz="3200" dirty="0"/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Require more feed for reconditioning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Yearling bulls tend to fall in love</a:t>
            </a:r>
          </a:p>
          <a:p>
            <a:pPr lvl="3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used “hard” as a yearling BCS tends to be compromised for extended amount of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They look “rough” until they are 4-5 years 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cows per yearling?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Yearling bull breeding pressure should equal months of age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12 month bull = 12 cows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18 month bull = 18 cows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2 year old bull = 24 cows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114800"/>
            <a:ext cx="4705350" cy="2585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rotating bulls?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preserve BCS, but….</a:t>
            </a:r>
          </a:p>
          <a:p>
            <a:pPr lvl="1"/>
            <a:r>
              <a:rPr lang="en-US" dirty="0"/>
              <a:t>Thin bulls are the ones working</a:t>
            </a:r>
          </a:p>
          <a:p>
            <a:pPr lvl="1"/>
            <a:r>
              <a:rPr lang="en-US" dirty="0"/>
              <a:t>They are likely your high libido bulls</a:t>
            </a:r>
          </a:p>
          <a:p>
            <a:pPr lvl="1"/>
            <a:r>
              <a:rPr lang="en-US" dirty="0"/>
              <a:t>They are likely your high serving capacity bulls</a:t>
            </a:r>
          </a:p>
          <a:p>
            <a:pPr lvl="1"/>
            <a:r>
              <a:rPr lang="en-US" dirty="0"/>
              <a:t>Frequent mating events does not reduce sperm quality or number</a:t>
            </a:r>
          </a:p>
          <a:p>
            <a:pPr lvl="1"/>
            <a:r>
              <a:rPr lang="en-US" dirty="0"/>
              <a:t>Introducing new bulls will increase fighting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200" y="5905500"/>
            <a:ext cx="70628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Questionable practice???</a:t>
            </a:r>
          </a:p>
        </p:txBody>
      </p:sp>
    </p:spTree>
    <p:extLst>
      <p:ext uri="{BB962C8B-B14F-4D97-AF65-F5344CB8AC3E}">
        <p14:creationId xmlns:p14="http://schemas.microsoft.com/office/powerpoint/2010/main" val="4925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Bulls: The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good idea for new yearling bulls</a:t>
            </a:r>
          </a:p>
          <a:p>
            <a:pPr lvl="1"/>
            <a:r>
              <a:rPr lang="en-US" dirty="0"/>
              <a:t>“All in all out” reduces problems</a:t>
            </a:r>
          </a:p>
          <a:p>
            <a:pPr lvl="1"/>
            <a:endParaRPr lang="en-US" dirty="0"/>
          </a:p>
          <a:p>
            <a:r>
              <a:rPr lang="en-US" dirty="0"/>
              <a:t>Consider turning out yearlings at the end of the breeding season (last 30 days)</a:t>
            </a:r>
          </a:p>
          <a:p>
            <a:pPr lvl="1"/>
            <a:r>
              <a:rPr lang="en-US" dirty="0"/>
              <a:t>Not recommended if breeding season ends mid-summer</a:t>
            </a:r>
          </a:p>
        </p:txBody>
      </p:sp>
    </p:spTree>
    <p:extLst>
      <p:ext uri="{BB962C8B-B14F-4D97-AF65-F5344CB8AC3E}">
        <p14:creationId xmlns:p14="http://schemas.microsoft.com/office/powerpoint/2010/main" val="34215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Culling: </a:t>
            </a:r>
            <a:r>
              <a:rPr lang="en-US" dirty="0" smtClean="0"/>
              <a:t>How old is too </a:t>
            </a:r>
            <a:r>
              <a:rPr lang="en-US" dirty="0"/>
              <a:t>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Semen quality starts to decline at 6-7 years of age</a:t>
            </a:r>
          </a:p>
          <a:p>
            <a:endParaRPr lang="en-US" dirty="0"/>
          </a:p>
          <a:p>
            <a:r>
              <a:rPr lang="en-US" dirty="0" smtClean="0"/>
              <a:t>As testosterone drops, social </a:t>
            </a:r>
            <a:r>
              <a:rPr lang="en-US" dirty="0"/>
              <a:t>dominance </a:t>
            </a:r>
            <a:r>
              <a:rPr lang="en-US" dirty="0" smtClean="0"/>
              <a:t>is lost to </a:t>
            </a:r>
            <a:r>
              <a:rPr lang="en-US" dirty="0"/>
              <a:t>younger </a:t>
            </a:r>
            <a:r>
              <a:rPr lang="en-US" dirty="0" smtClean="0"/>
              <a:t>bulls.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Bull’s physical ability to mate begins to decline</a:t>
            </a:r>
          </a:p>
          <a:p>
            <a:pPr lvl="1"/>
            <a:r>
              <a:rPr lang="en-US" dirty="0"/>
              <a:t>Heavy fronted</a:t>
            </a:r>
          </a:p>
          <a:p>
            <a:pPr lvl="1"/>
            <a:r>
              <a:rPr lang="en-US" dirty="0"/>
              <a:t>Foot and leg problems associated with weight and service</a:t>
            </a:r>
          </a:p>
        </p:txBody>
      </p:sp>
    </p:spTree>
    <p:extLst>
      <p:ext uri="{BB962C8B-B14F-4D97-AF65-F5344CB8AC3E}">
        <p14:creationId xmlns:p14="http://schemas.microsoft.com/office/powerpoint/2010/main" val="37192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Disease Prevention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1400"/>
            <a:ext cx="83439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71600"/>
            <a:ext cx="8186737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Vaccinate bulls for the same diseases that you would vaccinate breeding females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leptospirosis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Vibriosis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4 way viral</a:t>
            </a:r>
          </a:p>
          <a:p>
            <a:pPr lvl="6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Internal and external parasite control</a:t>
            </a:r>
          </a:p>
          <a:p>
            <a:pPr lvl="6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One month quarantine for new bulls</a:t>
            </a:r>
          </a:p>
          <a:p>
            <a:pPr lvl="6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Introduce only virgin bulls to prevent </a:t>
            </a:r>
            <a:r>
              <a:rPr lang="en-US" altLang="en-US" sz="2400" dirty="0" err="1"/>
              <a:t>trichomoniasis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Feeding Bulls – Are you doing the right thing?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In herds with two breeding seasons bulls may need a higher plane of nutrition to recover condition more quickly</a:t>
            </a:r>
          </a:p>
          <a:p>
            <a:pPr lvl="6"/>
            <a:endParaRPr lang="en-US" altLang="en-US" dirty="0"/>
          </a:p>
          <a:p>
            <a:pPr eaLnBrk="1" hangingPunct="1"/>
            <a:r>
              <a:rPr lang="en-US" altLang="en-US" dirty="0"/>
              <a:t>Supplementation of mature bulls may depend on type of breeding program</a:t>
            </a:r>
          </a:p>
          <a:p>
            <a:pPr lvl="1" eaLnBrk="1" hangingPunct="1"/>
            <a:r>
              <a:rPr lang="en-US" altLang="en-US" sz="2400" dirty="0"/>
              <a:t>Terminal – more supplement is acceptable</a:t>
            </a:r>
          </a:p>
          <a:p>
            <a:pPr lvl="1" eaLnBrk="1" hangingPunct="1"/>
            <a:r>
              <a:rPr lang="en-US" altLang="en-US" sz="2400" dirty="0"/>
              <a:t>Maternal – would like them to make it on the same thing the cows are surviving on</a:t>
            </a:r>
          </a:p>
        </p:txBody>
      </p:sp>
    </p:spTree>
    <p:extLst>
      <p:ext uri="{BB962C8B-B14F-4D97-AF65-F5344CB8AC3E}">
        <p14:creationId xmlns:p14="http://schemas.microsoft.com/office/powerpoint/2010/main" val="39820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685800" y="2349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Diet Effects on Bull Fertility</a:t>
            </a:r>
          </a:p>
        </p:txBody>
      </p:sp>
      <p:sp>
        <p:nvSpPr>
          <p:cNvPr id="705539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228600" y="1487488"/>
            <a:ext cx="8763000" cy="49895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High concentrate diets fed to young bulls: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increase sperm abnormalities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decrease sperm motility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Deposition of fat within the scrotal tissue and around the neck of the scrotum reduces radiation of heat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High energy diets increase scrotal surface temp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These effects are rarely permanent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Seen more often in bulls with higher genetic potential to get fat = British breeds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Bull 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Growth Phase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Bull Test Diet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High Energy Concentrate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Low Fiber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Low Physical Activity</a:t>
            </a:r>
          </a:p>
          <a:p>
            <a:pPr lvl="6"/>
            <a:endParaRPr lang="en-US" dirty="0"/>
          </a:p>
          <a:p>
            <a:r>
              <a:rPr lang="en-US" dirty="0" smtClean="0"/>
              <a:t>Purpose: Maximize Growth and Condition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6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Maintenance/Working Phase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Fiber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Low Concentrate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High Physical Demand</a:t>
            </a:r>
          </a:p>
          <a:p>
            <a:pPr lvl="1"/>
            <a:r>
              <a:rPr lang="en-US" dirty="0" smtClean="0"/>
              <a:t>Requires more planning due to variation in physical demand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Supplementation may be necessary in some stages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Dietary transitions should be minimum of 21 days</a:t>
            </a:r>
          </a:p>
        </p:txBody>
      </p:sp>
    </p:spTree>
    <p:extLst>
      <p:ext uri="{BB962C8B-B14F-4D97-AF65-F5344CB8AC3E}">
        <p14:creationId xmlns:p14="http://schemas.microsoft.com/office/powerpoint/2010/main" val="21670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Can Bulls Get Too Thin?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41585" y="1752600"/>
            <a:ext cx="6688015" cy="27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45" tIns="44623" rIns="89245" bIns="44623">
            <a:spAutoFit/>
          </a:bodyPr>
          <a:lstStyle>
            <a:lvl1pPr defTabSz="892175" eaLnBrk="0" hangingPunct="0">
              <a:spcBef>
                <a:spcPct val="20000"/>
              </a:spcBef>
              <a:buFont typeface="Arial" charset="0"/>
              <a:buChar char="•"/>
              <a:tabLst>
                <a:tab pos="1455738" algn="ctr"/>
                <a:tab pos="4016375" algn="ct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2175" eaLnBrk="0" hangingPunct="0">
              <a:spcBef>
                <a:spcPct val="20000"/>
              </a:spcBef>
              <a:buFont typeface="Arial" charset="0"/>
              <a:buChar char="–"/>
              <a:tabLst>
                <a:tab pos="1455738" algn="ctr"/>
                <a:tab pos="4016375" algn="ct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2175" eaLnBrk="0" hangingPunct="0">
              <a:spcBef>
                <a:spcPct val="20000"/>
              </a:spcBef>
              <a:buFont typeface="Arial" charset="0"/>
              <a:buChar char="•"/>
              <a:tabLst>
                <a:tab pos="1455738" algn="ctr"/>
                <a:tab pos="4016375" algn="ct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2175" eaLnBrk="0" hangingPunct="0">
              <a:spcBef>
                <a:spcPct val="20000"/>
              </a:spcBef>
              <a:buFont typeface="Arial" charset="0"/>
              <a:buChar char="–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2175" eaLnBrk="0" hangingPunct="0">
              <a:spcBef>
                <a:spcPct val="20000"/>
              </a:spcBef>
              <a:buFont typeface="Arial" charset="0"/>
              <a:buChar char="»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55738" algn="ctr"/>
                <a:tab pos="4016375" algn="ct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>
                <a:latin typeface="Comic Sans MS" pitchFamily="66" charset="0"/>
              </a:rPr>
              <a:t>	</a:t>
            </a:r>
            <a:r>
              <a:rPr lang="en-US" altLang="en-US" sz="3500" u="sng" dirty="0"/>
              <a:t>BCS	BSE Pass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/>
              <a:t>	&lt;4	55%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/>
              <a:t>	5	72%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/>
              <a:t>	6	67%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/>
              <a:t>	&gt;6	62%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95650" y="5221288"/>
            <a:ext cx="4146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245" tIns="44623" rIns="89245" bIns="44623">
            <a:spAutoFit/>
          </a:bodyPr>
          <a:lstStyle>
            <a:lvl1pPr defTabSz="8921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9217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921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9217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9217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92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/>
              <a:t>Adapted from </a:t>
            </a:r>
            <a:r>
              <a:rPr lang="en-US" altLang="en-US" sz="2300" dirty="0" err="1"/>
              <a:t>Barling</a:t>
            </a:r>
            <a:r>
              <a:rPr lang="en-US" altLang="en-US" sz="2300" dirty="0"/>
              <a:t> et al., 1998</a:t>
            </a:r>
          </a:p>
        </p:txBody>
      </p:sp>
    </p:spTree>
    <p:extLst>
      <p:ext uri="{BB962C8B-B14F-4D97-AF65-F5344CB8AC3E}">
        <p14:creationId xmlns:p14="http://schemas.microsoft.com/office/powerpoint/2010/main" val="3896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Bull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799"/>
            <a:ext cx="8382000" cy="5166803"/>
          </a:xfrm>
          <a:prstGeom prst="rect">
            <a:avLst/>
          </a:prstGeom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9342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General Management Tips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Fertility and Reproductive Traits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Yearling vs Aged Bulls</a:t>
            </a:r>
          </a:p>
          <a:p>
            <a:pPr lvl="5"/>
            <a:endParaRPr lang="en-US" alt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Nutrition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When to feed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Effects </a:t>
            </a:r>
            <a:r>
              <a:rPr lang="en-US" altLang="en-US" smtClean="0">
                <a:solidFill>
                  <a:srgbClr val="FFFF00"/>
                </a:solidFill>
              </a:rPr>
              <a:t>of Nutrition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Yearling Bull Nutrition</a:t>
            </a:r>
          </a:p>
          <a:p>
            <a:pPr lvl="6"/>
            <a:endParaRPr lang="en-US" alt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Ration </a:t>
            </a:r>
            <a:r>
              <a:rPr lang="en-US" altLang="en-US" dirty="0">
                <a:solidFill>
                  <a:srgbClr val="FFFF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841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1850" y="627063"/>
            <a:ext cx="4086225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Young Bulls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7963" y="2112963"/>
            <a:ext cx="8520112" cy="37576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dirty="0"/>
              <a:t>12 months to 2 years of age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dirty="0"/>
              <a:t>	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Usually heavier conditioned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Performance testing, marketing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Let down (~ 6 months)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/>
              <a:t>Provide plenty of exercise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sym typeface="Symbol" pitchFamily="18" charset="2"/>
              </a:rPr>
              <a:t>Over a minimum of 21 days </a:t>
            </a:r>
            <a:r>
              <a:rPr lang="en-US" altLang="en-US" sz="2000" dirty="0">
                <a:sym typeface="Symbol" pitchFamily="18" charset="2"/>
              </a:rPr>
              <a:t> grain,  roughage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ym typeface="Symbol" pitchFamily="18" charset="2"/>
              </a:rPr>
              <a:t>Ideal BCS before turnout = 5-6</a:t>
            </a:r>
          </a:p>
          <a:p>
            <a:pPr lvl="4">
              <a:lnSpc>
                <a:spcPct val="90000"/>
              </a:lnSpc>
            </a:pPr>
            <a:endParaRPr lang="en-US" altLang="en-US" sz="16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Will, almost certainly drop </a:t>
            </a:r>
            <a:r>
              <a:rPr lang="en-US" altLang="en-US" sz="2800" dirty="0"/>
              <a:t>weight during 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breeding season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Youth = high “cow chasing” activity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7719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89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“ Letting Down Purchased Bull”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/>
              <a:t>Critical Period</a:t>
            </a:r>
          </a:p>
          <a:p>
            <a:pPr lvl="1" eaLnBrk="1" hangingPunct="1"/>
            <a:r>
              <a:rPr lang="en-US" altLang="en-US" dirty="0" smtClean="0"/>
              <a:t>Transitioning from high-energy diet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Still has growing to do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Diet transition</a:t>
            </a:r>
          </a:p>
          <a:p>
            <a:pPr lvl="2"/>
            <a:r>
              <a:rPr lang="en-US" altLang="en-US" dirty="0"/>
              <a:t>Metabolic/Physiological </a:t>
            </a:r>
            <a:r>
              <a:rPr lang="en-US" altLang="en-US" dirty="0" smtClean="0"/>
              <a:t>transition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Exercise: growth without exercise can lead to mobility problems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Example: Brangus Bull (BCS = 6) 18 months old </a:t>
            </a:r>
            <a:r>
              <a:rPr lang="en-US" altLang="en-US" dirty="0" err="1" smtClean="0"/>
              <a:t>wt</a:t>
            </a:r>
            <a:r>
              <a:rPr lang="en-US" altLang="en-US" dirty="0" smtClean="0"/>
              <a:t> = 1,400lb.</a:t>
            </a:r>
          </a:p>
          <a:p>
            <a:pPr lvl="1"/>
            <a:r>
              <a:rPr lang="en-US" altLang="en-US" dirty="0" smtClean="0"/>
              <a:t>Target = 1,500 </a:t>
            </a:r>
            <a:r>
              <a:rPr lang="en-US" altLang="en-US" dirty="0" err="1" smtClean="0"/>
              <a:t>lb</a:t>
            </a:r>
            <a:r>
              <a:rPr lang="en-US" altLang="en-US" dirty="0" smtClean="0"/>
              <a:t> in 4 </a:t>
            </a:r>
            <a:r>
              <a:rPr lang="en-US" altLang="en-US" dirty="0" err="1" smtClean="0"/>
              <a:t>mo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breed at 24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Mature BW = 2,000 </a:t>
            </a:r>
            <a:r>
              <a:rPr lang="en-US" altLang="en-US" dirty="0" err="1" smtClean="0"/>
              <a:t>lb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DMI = 25 </a:t>
            </a:r>
            <a:r>
              <a:rPr lang="en-US" altLang="en-US" dirty="0" err="1" smtClean="0"/>
              <a:t>lb</a:t>
            </a:r>
            <a:r>
              <a:rPr lang="en-US" altLang="en-US" dirty="0" smtClean="0"/>
              <a:t>/d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8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Bull Nutrition:</a:t>
            </a:r>
            <a:br>
              <a:rPr lang="en-US" dirty="0"/>
            </a:br>
            <a:r>
              <a:rPr lang="en-US" dirty="0"/>
              <a:t>“ Letting Down Purchased Bull”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70991"/>
              </p:ext>
            </p:extLst>
          </p:nvPr>
        </p:nvGraphicFramePr>
        <p:xfrm>
          <a:off x="609600" y="1676400"/>
          <a:ext cx="8001001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74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Option #1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Lb of feed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Option #2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Lb of feed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Grass Past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Grass Past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Grass Hay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Grass Hay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Soybean Hulls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Wheat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Midds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Corn Gluten Feed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Citrus Pulp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Molasses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SBM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09">
                <a:tc gridSpan="5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Estimated Average Daily Gain, lb/d</a:t>
                      </a:r>
                    </a:p>
                  </a:txBody>
                  <a:tcPr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 1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1.12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 2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1.14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 3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1.06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1.08</a:t>
                      </a:r>
                    </a:p>
                  </a:txBody>
                  <a:tcPr marT="45717" marB="4571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 4</a:t>
                      </a: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1.01</a:t>
                      </a: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0.99</a:t>
                      </a: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62600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Adapted From Presentation by Dr. Matt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Hersom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UF</a:t>
            </a:r>
          </a:p>
        </p:txBody>
      </p:sp>
    </p:spTree>
    <p:extLst>
      <p:ext uri="{BB962C8B-B14F-4D97-AF65-F5344CB8AC3E}">
        <p14:creationId xmlns:p14="http://schemas.microsoft.com/office/powerpoint/2010/main" val="42711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Bull Nutrition:</a:t>
            </a:r>
            <a:br>
              <a:rPr lang="en-US" dirty="0"/>
            </a:br>
            <a:r>
              <a:rPr lang="en-US" dirty="0"/>
              <a:t>“Utilized Yearling Bull”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Reconditioning a yearling bull after breeding season.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2895600"/>
            <a:ext cx="1654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Yearling Bull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April Turn-out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1,200 </a:t>
            </a:r>
            <a:r>
              <a:rPr lang="en-US" altLang="en-US" sz="1800" b="1" dirty="0" err="1"/>
              <a:t>lb</a:t>
            </a:r>
            <a:r>
              <a:rPr lang="en-US" altLang="en-US" sz="1800" b="1" dirty="0"/>
              <a:t>, BCS=5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429000" y="28956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End of Breeding Season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(Early July)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900 </a:t>
            </a:r>
            <a:r>
              <a:rPr lang="en-US" altLang="en-US" sz="1800" b="1" dirty="0" err="1"/>
              <a:t>lb</a:t>
            </a:r>
            <a:r>
              <a:rPr lang="en-US" altLang="en-US" sz="1800" b="1" dirty="0"/>
              <a:t>, BCS=3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37278" y="5105400"/>
            <a:ext cx="22813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Start Breeding Season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(April)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1,500 lb, BCS=6</a:t>
            </a:r>
          </a:p>
        </p:txBody>
      </p:sp>
      <p:cxnSp>
        <p:nvCxnSpPr>
          <p:cNvPr id="9" name="Straight Arrow Connector 8"/>
          <p:cNvCxnSpPr>
            <a:stCxn id="27653" idx="3"/>
            <a:endCxn id="27654" idx="1"/>
          </p:cNvCxnSpPr>
          <p:nvPr/>
        </p:nvCxnSpPr>
        <p:spPr>
          <a:xfrm>
            <a:off x="1882775" y="3357563"/>
            <a:ext cx="1546225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7663" idx="1"/>
            <a:endCxn id="27655" idx="3"/>
          </p:cNvCxnSpPr>
          <p:nvPr/>
        </p:nvCxnSpPr>
        <p:spPr>
          <a:xfrm flipH="1">
            <a:off x="2718672" y="5567065"/>
            <a:ext cx="3248120" cy="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2286000" y="2971800"/>
            <a:ext cx="903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90 days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3810000" y="5029200"/>
            <a:ext cx="102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120 days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7152275" y="2895600"/>
            <a:ext cx="16514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End of Summer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Grazing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(</a:t>
            </a:r>
            <a:r>
              <a:rPr lang="en-US" altLang="en-US" sz="1800" b="1" dirty="0" smtClean="0"/>
              <a:t>Sept - Oct)</a:t>
            </a:r>
            <a:endParaRPr lang="en-US" altLang="en-US" sz="1800" b="1" dirty="0"/>
          </a:p>
        </p:txBody>
      </p:sp>
      <p:cxnSp>
        <p:nvCxnSpPr>
          <p:cNvPr id="24" name="Straight Arrow Connector 23"/>
          <p:cNvCxnSpPr>
            <a:stCxn id="27654" idx="3"/>
            <a:endCxn id="27660" idx="1"/>
          </p:cNvCxnSpPr>
          <p:nvPr/>
        </p:nvCxnSpPr>
        <p:spPr>
          <a:xfrm flipV="1">
            <a:off x="5867400" y="3357265"/>
            <a:ext cx="1284875" cy="29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2" name="Rectangle 24"/>
          <p:cNvSpPr>
            <a:spLocks noChangeArrowheads="1"/>
          </p:cNvSpPr>
          <p:nvPr/>
        </p:nvSpPr>
        <p:spPr bwMode="auto">
          <a:xfrm>
            <a:off x="6172200" y="2895600"/>
            <a:ext cx="9035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</a:rPr>
              <a:t>90 days</a:t>
            </a:r>
          </a:p>
        </p:txBody>
      </p:sp>
      <p:sp>
        <p:nvSpPr>
          <p:cNvPr id="27663" name="TextBox 28"/>
          <p:cNvSpPr txBox="1">
            <a:spLocks noChangeArrowheads="1"/>
          </p:cNvSpPr>
          <p:nvPr/>
        </p:nvSpPr>
        <p:spPr bwMode="auto">
          <a:xfrm>
            <a:off x="5966792" y="5105400"/>
            <a:ext cx="21380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Winter Graze </a:t>
            </a:r>
            <a:r>
              <a:rPr lang="en-US" altLang="en-US" sz="1800" b="1" dirty="0"/>
              <a:t>and </a:t>
            </a:r>
            <a:endParaRPr lang="en-US" altLang="en-US" sz="18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Supplement Feeding</a:t>
            </a: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(</a:t>
            </a:r>
            <a:r>
              <a:rPr lang="en-US" altLang="en-US" sz="1800" b="1" dirty="0" smtClean="0"/>
              <a:t>Oct)</a:t>
            </a:r>
            <a:endParaRPr lang="en-US" altLang="en-US" sz="18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086600" y="4419600"/>
            <a:ext cx="1295400" cy="2286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8689" y="733863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Adapted From Presentation by Dr. Matt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Hersom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UF</a:t>
            </a:r>
          </a:p>
        </p:txBody>
      </p:sp>
    </p:spTree>
    <p:extLst>
      <p:ext uri="{BB962C8B-B14F-4D97-AF65-F5344CB8AC3E}">
        <p14:creationId xmlns:p14="http://schemas.microsoft.com/office/powerpoint/2010/main" val="26961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Bull Nutrition: </a:t>
            </a:r>
            <a:br>
              <a:rPr lang="en-US" dirty="0"/>
            </a:br>
            <a:r>
              <a:rPr lang="en-US" dirty="0" smtClean="0"/>
              <a:t>“Utilized Yearling Bull Summer Pasture Gain</a:t>
            </a:r>
            <a:r>
              <a:rPr lang="en-US" dirty="0"/>
              <a:t>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340491"/>
              </p:ext>
            </p:extLst>
          </p:nvPr>
        </p:nvGraphicFramePr>
        <p:xfrm>
          <a:off x="1371600" y="3352800"/>
          <a:ext cx="6172199" cy="27734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18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2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0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Pasture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Intake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Predicted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ADG, lb/d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9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Initial Period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BW=900; Initial Period BCS=3</a:t>
                      </a:r>
                    </a:p>
                  </a:txBody>
                  <a:tcPr marT="45706" marB="4570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July</a:t>
                      </a: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1.81</a:t>
                      </a: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August</a:t>
                      </a: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1.68</a:t>
                      </a: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September</a:t>
                      </a: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1.54</a:t>
                      </a: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705" name="TextBox 5"/>
          <p:cNvSpPr txBox="1">
            <a:spLocks noChangeArrowheads="1"/>
          </p:cNvSpPr>
          <p:nvPr/>
        </p:nvSpPr>
        <p:spPr bwMode="auto">
          <a:xfrm>
            <a:off x="1471611" y="1720850"/>
            <a:ext cx="59721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Assumptions: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Pasture availability is not limiting.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Intake potential greater than estimated for current BW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Supplementation displaces pasture intake.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50 </a:t>
            </a:r>
            <a:r>
              <a:rPr lang="en-US" altLang="en-US" sz="2000" dirty="0" err="1"/>
              <a:t>lb</a:t>
            </a:r>
            <a:r>
              <a:rPr lang="en-US" altLang="en-US" sz="2000" dirty="0"/>
              <a:t> BW increases each month.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62600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Adapted From Presentation by Dr. Matt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Hersom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UF</a:t>
            </a:r>
          </a:p>
        </p:txBody>
      </p:sp>
    </p:spTree>
    <p:extLst>
      <p:ext uri="{BB962C8B-B14F-4D97-AF65-F5344CB8AC3E}">
        <p14:creationId xmlns:p14="http://schemas.microsoft.com/office/powerpoint/2010/main" val="22747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90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Bull Nutrition:</a:t>
            </a:r>
            <a:br>
              <a:rPr lang="en-US" dirty="0"/>
            </a:br>
            <a:r>
              <a:rPr lang="en-US" dirty="0" smtClean="0"/>
              <a:t>“Utilized Yearling Bull Fall Grazing and  </a:t>
            </a:r>
            <a:r>
              <a:rPr lang="en-US" dirty="0"/>
              <a:t>Supplementation”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92540"/>
              </p:ext>
            </p:extLst>
          </p:nvPr>
        </p:nvGraphicFramePr>
        <p:xfrm>
          <a:off x="381000" y="2057400"/>
          <a:ext cx="8305800" cy="36699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78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7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6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849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Pasture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Intake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SBH/CGF/MOL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WM/CP/SBM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91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Initial Period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BW=1,050; Initial Period BCS=4</a:t>
                      </a:r>
                    </a:p>
                  </a:txBody>
                  <a:tcPr marT="45708" marB="4570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Supp Feeds, lb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4.5 / 4.5 / 1.0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3.0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/ 4.0 / 1.0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Predicted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ADG, lb/d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October</a:t>
                      </a: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2.21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November</a:t>
                      </a: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2.24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2.17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19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December</a:t>
                      </a:r>
                    </a:p>
                  </a:txBody>
                  <a:tcPr marT="45708" marB="45708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2.22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2.16</a:t>
                      </a:r>
                    </a:p>
                  </a:txBody>
                  <a:tcPr marT="45708" marB="45708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62600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Adapted From Presentation by Dr. Matt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Hersom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UF</a:t>
            </a:r>
          </a:p>
        </p:txBody>
      </p:sp>
    </p:spTree>
    <p:extLst>
      <p:ext uri="{BB962C8B-B14F-4D97-AF65-F5344CB8AC3E}">
        <p14:creationId xmlns:p14="http://schemas.microsoft.com/office/powerpoint/2010/main" val="7954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Bull Nutrition:</a:t>
            </a:r>
            <a:br>
              <a:rPr lang="en-US" sz="3600" dirty="0"/>
            </a:br>
            <a:r>
              <a:rPr lang="en-US" sz="3600" dirty="0" smtClean="0"/>
              <a:t>“Utilized Yearling </a:t>
            </a:r>
            <a:r>
              <a:rPr lang="en-US" sz="3600" dirty="0"/>
              <a:t>Bull </a:t>
            </a:r>
            <a:r>
              <a:rPr lang="en-US" sz="3600" dirty="0" smtClean="0"/>
              <a:t>Winter/Spring Grazing and Supplementation</a:t>
            </a:r>
            <a:r>
              <a:rPr lang="en-US" sz="3600" dirty="0"/>
              <a:t>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011812"/>
              </p:ext>
            </p:extLst>
          </p:nvPr>
        </p:nvGraphicFramePr>
        <p:xfrm>
          <a:off x="457200" y="1752600"/>
          <a:ext cx="8153400" cy="46022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25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5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1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4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Pasture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Intake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SBH/CGF/MOL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WM/CP/SBM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Initial Period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BW=1,250; Initial Period BCS=5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Supp Feeds, lb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5.0 / 5.0 / 1.0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5.0 / 5.0 / 1.0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Predicted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ADG, lb/d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January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2.07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2.11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February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1.97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2.11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2.01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2.14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12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Initial Period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BW=1,400; Initial Period BCS=6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marT="45711" marB="4571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6.0 / 6.0 / 1.0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5.5 / 6.0 /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1.5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1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marL="91447" marR="91447" marT="45711" marB="45711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2.20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2.45</a:t>
                      </a:r>
                    </a:p>
                  </a:txBody>
                  <a:tcPr marL="91447" marR="91447" marT="45711" marB="4571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62600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Adapted From Presentation by Dr. Matt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Hersom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UF</a:t>
            </a:r>
          </a:p>
        </p:txBody>
      </p:sp>
    </p:spTree>
    <p:extLst>
      <p:ext uri="{BB962C8B-B14F-4D97-AF65-F5344CB8AC3E}">
        <p14:creationId xmlns:p14="http://schemas.microsoft.com/office/powerpoint/2010/main" val="33144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Know your bull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Current bodyweight / body condition score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Expected mature bodyweight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Nutrient Requirements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Maternal vs. Terminal sire types</a:t>
            </a:r>
          </a:p>
          <a:p>
            <a:pPr lvl="8"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Have a plan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Adequate pasture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Appropriate supplements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Nutritional management</a:t>
            </a:r>
          </a:p>
          <a:p>
            <a:pPr lvl="7">
              <a:defRPr/>
            </a:pPr>
            <a:endParaRPr lang="en-US" sz="1200" dirty="0"/>
          </a:p>
          <a:p>
            <a:pPr>
              <a:defRPr/>
            </a:pPr>
            <a:r>
              <a:rPr lang="en-US" sz="2000" dirty="0"/>
              <a:t>Understand Individual Nutritional Needs</a:t>
            </a:r>
          </a:p>
          <a:p>
            <a:pPr lvl="1">
              <a:defRPr/>
            </a:pPr>
            <a:r>
              <a:rPr lang="en-US" sz="1600" dirty="0"/>
              <a:t>Bull nutrition is a function of the Bull and his expected or past service</a:t>
            </a:r>
          </a:p>
          <a:p>
            <a:pPr lvl="1">
              <a:defRPr/>
            </a:pPr>
            <a:r>
              <a:rPr lang="en-US" sz="1600" dirty="0"/>
              <a:t>Heavy use of young bulls increases feeding requirements</a:t>
            </a:r>
          </a:p>
          <a:p>
            <a:pPr lvl="1">
              <a:defRPr/>
            </a:pPr>
            <a:r>
              <a:rPr lang="en-US" sz="1600" dirty="0"/>
              <a:t>Pasture alone is often not fully adequate to recondition bulls</a:t>
            </a:r>
          </a:p>
          <a:p>
            <a:pPr lvl="6"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Sale day and turn out should not be the only times you think about your bull.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42" y="1600200"/>
            <a:ext cx="6787116" cy="4525963"/>
          </a:xfrm>
        </p:spPr>
      </p:pic>
    </p:spTree>
    <p:extLst>
      <p:ext uri="{BB962C8B-B14F-4D97-AF65-F5344CB8AC3E}">
        <p14:creationId xmlns:p14="http://schemas.microsoft.com/office/powerpoint/2010/main" val="31589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Fertility predictors:</a:t>
            </a:r>
          </a:p>
          <a:p>
            <a:pPr lvl="1"/>
            <a:r>
              <a:rPr lang="en-US" dirty="0"/>
              <a:t>Semen quality – breeding soundness exam</a:t>
            </a:r>
          </a:p>
          <a:p>
            <a:pPr lvl="1"/>
            <a:r>
              <a:rPr lang="en-US" dirty="0"/>
              <a:t>Libido – desire to mate</a:t>
            </a:r>
          </a:p>
          <a:p>
            <a:pPr lvl="1"/>
            <a:r>
              <a:rPr lang="en-US" dirty="0"/>
              <a:t>Serving capacity – ability to </a:t>
            </a:r>
            <a:r>
              <a:rPr lang="en-US" dirty="0" smtClean="0"/>
              <a:t>mate + libido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A bull SHOULD have all three!</a:t>
            </a:r>
          </a:p>
          <a:p>
            <a:pPr lvl="1"/>
            <a:r>
              <a:rPr lang="en-US" dirty="0"/>
              <a:t>Important to note that libido and serving capacity are not correlated to BSE results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ARE BULLS THAT LOOK MORE MASCULINE BETTER BREEDERS?</a:t>
            </a:r>
          </a:p>
        </p:txBody>
      </p:sp>
    </p:spTree>
    <p:extLst>
      <p:ext uri="{BB962C8B-B14F-4D97-AF65-F5344CB8AC3E}">
        <p14:creationId xmlns:p14="http://schemas.microsoft.com/office/powerpoint/2010/main" val="34855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 Reproductive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Muscularity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Secondary sex characteristics</a:t>
            </a:r>
          </a:p>
          <a:p>
            <a:pPr lvl="1"/>
            <a:r>
              <a:rPr lang="en-US" dirty="0"/>
              <a:t>Size of neck crest</a:t>
            </a:r>
          </a:p>
          <a:p>
            <a:pPr lvl="1"/>
            <a:r>
              <a:rPr lang="en-US" dirty="0"/>
              <a:t>Size of foot</a:t>
            </a:r>
          </a:p>
          <a:p>
            <a:pPr lvl="1"/>
            <a:r>
              <a:rPr lang="en-US" dirty="0"/>
              <a:t>Coarseness of </a:t>
            </a:r>
            <a:r>
              <a:rPr lang="en-US" dirty="0" smtClean="0"/>
              <a:t>hair</a:t>
            </a:r>
          </a:p>
          <a:p>
            <a:pPr lvl="1"/>
            <a:endParaRPr lang="en-US" dirty="0"/>
          </a:p>
          <a:p>
            <a:r>
              <a:rPr lang="en-US" dirty="0"/>
              <a:t>Pre-breeding level of testosterone</a:t>
            </a:r>
          </a:p>
          <a:p>
            <a:pPr lvl="5"/>
            <a:endParaRPr lang="en-US" dirty="0"/>
          </a:p>
          <a:p>
            <a:r>
              <a:rPr lang="en-US" dirty="0"/>
              <a:t>NONE of the above predict libido or serving capacity!</a:t>
            </a:r>
          </a:p>
        </p:txBody>
      </p:sp>
    </p:spTree>
    <p:extLst>
      <p:ext uri="{BB962C8B-B14F-4D97-AF65-F5344CB8AC3E}">
        <p14:creationId xmlns:p14="http://schemas.microsoft.com/office/powerpoint/2010/main" val="37879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Capacity and Libido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UF research suggests that 2 </a:t>
            </a:r>
            <a:r>
              <a:rPr lang="en-US" altLang="en-US" dirty="0" err="1"/>
              <a:t>yr</a:t>
            </a:r>
            <a:r>
              <a:rPr lang="en-US" altLang="en-US" dirty="0"/>
              <a:t> old bulls that are functionally sound = 60 day breeding season with a maximum 1:50 bull to cow ratio</a:t>
            </a:r>
          </a:p>
          <a:p>
            <a:pPr lvl="1">
              <a:buNone/>
            </a:pPr>
            <a:endParaRPr lang="en-US" altLang="en-US" dirty="0"/>
          </a:p>
          <a:p>
            <a:pPr lvl="1">
              <a:buNone/>
            </a:pPr>
            <a:r>
              <a:rPr lang="en-US" altLang="en-US" dirty="0"/>
              <a:t>High serving capacity bulls = 83% </a:t>
            </a:r>
            <a:r>
              <a:rPr lang="en-US" altLang="en-US" dirty="0" err="1"/>
              <a:t>preg</a:t>
            </a:r>
            <a:r>
              <a:rPr lang="en-US" altLang="en-US" dirty="0"/>
              <a:t> rate</a:t>
            </a:r>
          </a:p>
          <a:p>
            <a:pPr lvl="1">
              <a:buNone/>
            </a:pPr>
            <a:endParaRPr lang="en-US" altLang="en-US" dirty="0"/>
          </a:p>
          <a:p>
            <a:pPr lvl="1">
              <a:buNone/>
            </a:pPr>
            <a:r>
              <a:rPr lang="en-US" altLang="en-US" dirty="0"/>
              <a:t>Low serving capacity bulls = 67% </a:t>
            </a:r>
            <a:r>
              <a:rPr lang="en-US" altLang="en-US" dirty="0" err="1"/>
              <a:t>preg</a:t>
            </a:r>
            <a:r>
              <a:rPr lang="en-US" altLang="en-US" dirty="0"/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33621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/>
              <a:t>Serving Capacity and Libido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also suggest:</a:t>
            </a:r>
          </a:p>
          <a:p>
            <a:pPr lvl="1"/>
            <a:r>
              <a:rPr lang="en-US" altLang="en-US" dirty="0"/>
              <a:t>High serving capacity bulls </a:t>
            </a:r>
            <a:r>
              <a:rPr lang="en-US" altLang="en-US" dirty="0" smtClean="0"/>
              <a:t>increase </a:t>
            </a:r>
            <a:r>
              <a:rPr lang="en-US" altLang="en-US" dirty="0" err="1" smtClean="0"/>
              <a:t>lbs</a:t>
            </a:r>
            <a:r>
              <a:rPr lang="en-US" altLang="en-US" dirty="0" smtClean="0"/>
              <a:t> of calf weaned/cow exposed by 60-90 </a:t>
            </a:r>
            <a:r>
              <a:rPr lang="en-US" altLang="en-US" dirty="0" err="1" smtClean="0"/>
              <a:t>lb</a:t>
            </a:r>
            <a:endParaRPr lang="en-US" altLang="en-US" dirty="0"/>
          </a:p>
          <a:p>
            <a:pPr lvl="1"/>
            <a:r>
              <a:rPr lang="en-US" altLang="en-US" dirty="0" smtClean="0"/>
              <a:t>Higher </a:t>
            </a:r>
            <a:r>
              <a:rPr lang="en-US" altLang="en-US" dirty="0" err="1" smtClean="0"/>
              <a:t>preg</a:t>
            </a:r>
            <a:r>
              <a:rPr lang="en-US" altLang="en-US" dirty="0" smtClean="0"/>
              <a:t> </a:t>
            </a:r>
            <a:r>
              <a:rPr lang="en-US" altLang="en-US" dirty="0"/>
              <a:t>rates</a:t>
            </a:r>
          </a:p>
          <a:p>
            <a:pPr lvl="2"/>
            <a:r>
              <a:rPr lang="en-US" altLang="en-US" dirty="0"/>
              <a:t>Earlier conception rates</a:t>
            </a:r>
          </a:p>
          <a:p>
            <a:pPr lvl="2"/>
            <a:r>
              <a:rPr lang="en-US" altLang="en-US" dirty="0"/>
              <a:t>Purchase fewer bulls</a:t>
            </a:r>
          </a:p>
          <a:p>
            <a:pPr lvl="3"/>
            <a:endParaRPr lang="en-US" altLang="en-US" sz="1600" dirty="0"/>
          </a:p>
          <a:p>
            <a:r>
              <a:rPr lang="en-US" altLang="en-US" sz="2800" dirty="0"/>
              <a:t>Hard to quantify</a:t>
            </a:r>
          </a:p>
          <a:p>
            <a:pPr lvl="1"/>
            <a:r>
              <a:rPr lang="en-US" altLang="en-US" sz="2400" dirty="0"/>
              <a:t>Observation during the breeding season is the best we can currently </a:t>
            </a:r>
            <a:r>
              <a:rPr lang="en-US" altLang="en-US" sz="2400" dirty="0" smtClean="0"/>
              <a:t>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1:25  or 1:30 is recommended for mature bulls</a:t>
            </a:r>
          </a:p>
          <a:p>
            <a:pPr lvl="1"/>
            <a:r>
              <a:rPr lang="en-US" dirty="0"/>
              <a:t>More realistically, 1:40 with known serving capacity</a:t>
            </a:r>
          </a:p>
          <a:p>
            <a:pPr lvl="8"/>
            <a:endParaRPr lang="en-US" dirty="0"/>
          </a:p>
          <a:p>
            <a:r>
              <a:rPr lang="en-US" dirty="0"/>
              <a:t>Do NOT expect this from yearlings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823782" cy="182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00600"/>
            <a:ext cx="2743200" cy="1828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48200" y="5486400"/>
            <a:ext cx="1219200" cy="6096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Bulls love a good fight</a:t>
            </a:r>
          </a:p>
          <a:p>
            <a:pPr lvl="6"/>
            <a:endParaRPr lang="en-US" dirty="0"/>
          </a:p>
          <a:p>
            <a:r>
              <a:rPr lang="en-US" dirty="0"/>
              <a:t>Turn bulls out that are similar in age/size</a:t>
            </a:r>
          </a:p>
          <a:p>
            <a:pPr lvl="1"/>
            <a:r>
              <a:rPr lang="en-US" dirty="0"/>
              <a:t>Yearlings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yr</a:t>
            </a:r>
            <a:r>
              <a:rPr lang="en-US" dirty="0"/>
              <a:t> olds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yr</a:t>
            </a:r>
            <a:r>
              <a:rPr lang="en-US" dirty="0"/>
              <a:t> olds</a:t>
            </a:r>
          </a:p>
          <a:p>
            <a:pPr lvl="1"/>
            <a:r>
              <a:rPr lang="en-US" dirty="0"/>
              <a:t>Mature bulls</a:t>
            </a:r>
          </a:p>
          <a:p>
            <a:pPr lvl="4"/>
            <a:endParaRPr lang="en-US" dirty="0"/>
          </a:p>
          <a:p>
            <a:r>
              <a:rPr lang="en-US" dirty="0"/>
              <a:t>In multi-sire operations, turn out young bulls with pen mates</a:t>
            </a:r>
          </a:p>
          <a:p>
            <a:pPr lvl="1"/>
            <a:r>
              <a:rPr lang="en-US" dirty="0"/>
              <a:t>Social order already established</a:t>
            </a:r>
          </a:p>
          <a:p>
            <a:pPr lvl="4"/>
            <a:endParaRPr lang="en-US" dirty="0"/>
          </a:p>
          <a:p>
            <a:r>
              <a:rPr lang="en-US" dirty="0"/>
              <a:t>No direct effect on </a:t>
            </a:r>
            <a:r>
              <a:rPr lang="en-US" dirty="0">
                <a:solidFill>
                  <a:srgbClr val="FF0000"/>
                </a:solidFill>
              </a:rPr>
              <a:t>fertility</a:t>
            </a:r>
            <a:r>
              <a:rPr lang="en-US" dirty="0"/>
              <a:t>, but bulls tend pay more attention to cows and less to other bulls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2209800" cy="138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Yearling Bulls: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You increase the number of calves from a bull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reduces bull cost</a:t>
            </a:r>
          </a:p>
          <a:p>
            <a:pPr lvl="1"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dirty="0"/>
              <a:t>Higher libido</a:t>
            </a:r>
          </a:p>
          <a:p>
            <a:pPr lvl="1"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dirty="0"/>
              <a:t>Yearling bulls generally cost less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Typically more yearlings are available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“picked over”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</TotalTime>
  <Words>1395</Words>
  <Application>Microsoft Macintosh PowerPoint</Application>
  <PresentationFormat>On-screen Show (4:3)</PresentationFormat>
  <Paragraphs>353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Bull Management for a  Successful Breeding Season</vt:lpstr>
      <vt:lpstr>Bull Management</vt:lpstr>
      <vt:lpstr>Bull Fertility</vt:lpstr>
      <vt:lpstr>Bull Reproductive Myths</vt:lpstr>
      <vt:lpstr>Serving Capacity and Libido</vt:lpstr>
      <vt:lpstr>Serving Capacity and Libido</vt:lpstr>
      <vt:lpstr>Breeding Pressure</vt:lpstr>
      <vt:lpstr>Pen Assignment</vt:lpstr>
      <vt:lpstr>Yearling Bulls: Advantages</vt:lpstr>
      <vt:lpstr>Yearling Bulls: Disadvantages</vt:lpstr>
      <vt:lpstr>How many cows per yearling?</vt:lpstr>
      <vt:lpstr>What about rotating bulls?</vt:lpstr>
      <vt:lpstr>Rotating Bulls: The Exception</vt:lpstr>
      <vt:lpstr>Culling: How old is too old?</vt:lpstr>
      <vt:lpstr>Disease Prevention</vt:lpstr>
      <vt:lpstr>Feeding Bulls – Are you doing the right thing?</vt:lpstr>
      <vt:lpstr>Diet Effects on Bull Fertility</vt:lpstr>
      <vt:lpstr>Characteristics of Bull Rations</vt:lpstr>
      <vt:lpstr>Can Bulls Get Too Thin?</vt:lpstr>
      <vt:lpstr>Young Bulls</vt:lpstr>
      <vt:lpstr>“ Letting Down Purchased Bull”</vt:lpstr>
      <vt:lpstr>Bull Nutrition: “ Letting Down Purchased Bull”</vt:lpstr>
      <vt:lpstr>Bull Nutrition: “Utilized Yearling Bull”</vt:lpstr>
      <vt:lpstr>Bull Nutrition:  “Utilized Yearling Bull Summer Pasture Gain”</vt:lpstr>
      <vt:lpstr>Bull Nutrition: “Utilized Yearling Bull Fall Grazing and  Supplementation”</vt:lpstr>
      <vt:lpstr>Bull Nutrition: “Utilized Yearling Bull Winter/Spring Grazing and Supplementation”</vt:lpstr>
      <vt:lpstr>Summary</vt:lpstr>
      <vt:lpstr>Questions</vt:lpstr>
    </vt:vector>
  </TitlesOfParts>
  <Company>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JSegers</dc:creator>
  <cp:lastModifiedBy>Mekenzie Hargaden</cp:lastModifiedBy>
  <cp:revision>314</cp:revision>
  <dcterms:created xsi:type="dcterms:W3CDTF">2014-02-01T18:14:16Z</dcterms:created>
  <dcterms:modified xsi:type="dcterms:W3CDTF">2017-01-26T18:47:07Z</dcterms:modified>
</cp:coreProperties>
</file>