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3" r:id="rId2"/>
    <p:sldId id="261" r:id="rId3"/>
    <p:sldId id="320" r:id="rId4"/>
    <p:sldId id="321" r:id="rId5"/>
    <p:sldId id="322" r:id="rId6"/>
    <p:sldId id="323" r:id="rId7"/>
    <p:sldId id="268" r:id="rId8"/>
    <p:sldId id="312" r:id="rId9"/>
    <p:sldId id="324" r:id="rId10"/>
    <p:sldId id="325" r:id="rId11"/>
    <p:sldId id="296" r:id="rId12"/>
    <p:sldId id="326" r:id="rId13"/>
    <p:sldId id="346" r:id="rId14"/>
    <p:sldId id="333" r:id="rId15"/>
    <p:sldId id="347" r:id="rId16"/>
    <p:sldId id="327" r:id="rId17"/>
    <p:sldId id="348" r:id="rId18"/>
    <p:sldId id="328" r:id="rId19"/>
    <p:sldId id="349" r:id="rId20"/>
    <p:sldId id="329" r:id="rId21"/>
    <p:sldId id="350" r:id="rId22"/>
    <p:sldId id="330" r:id="rId23"/>
    <p:sldId id="351" r:id="rId24"/>
    <p:sldId id="331" r:id="rId25"/>
    <p:sldId id="352" r:id="rId26"/>
    <p:sldId id="332" r:id="rId27"/>
    <p:sldId id="35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284" r:id="rId36"/>
    <p:sldId id="317" r:id="rId37"/>
    <p:sldId id="291" r:id="rId38"/>
    <p:sldId id="292" r:id="rId39"/>
    <p:sldId id="314" r:id="rId40"/>
    <p:sldId id="341" r:id="rId41"/>
    <p:sldId id="342" r:id="rId42"/>
    <p:sldId id="344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722" autoAdjust="0"/>
  </p:normalViewPr>
  <p:slideViewPr>
    <p:cSldViewPr>
      <p:cViewPr varScale="1">
        <p:scale>
          <a:sx n="73" d="100"/>
          <a:sy n="73" d="100"/>
        </p:scale>
        <p:origin x="-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C13F8-4869-4116-BC4B-E97D2DF1E3B4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9C03F-DC01-460E-ADB3-8CED2053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2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AF4430-23D8-4F88-8B6B-C3354571ABF8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1C4B2A-B1AB-4555-AEC3-02914F7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C4B2A-B1AB-4555-AEC3-02914F73E2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08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C4B2A-B1AB-4555-AEC3-02914F73E2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8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32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26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83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83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18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40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2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62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7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37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91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3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93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86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49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62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88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39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87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9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55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01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89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405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72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C4B2A-B1AB-4555-AEC3-02914F73E2E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057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C4B2A-B1AB-4555-AEC3-02914F73E2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09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C4B2A-B1AB-4555-AEC3-02914F73E2E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17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C4B2A-B1AB-4555-AEC3-02914F73E2E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3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C4B2A-B1AB-4555-AEC3-02914F73E2E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73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4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454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503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C4B2A-B1AB-4555-AEC3-02914F73E2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C4B2A-B1AB-4555-AEC3-02914F73E2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0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44F0-FDE5-48A2-B1A1-80ED889858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7-D8DD-4B43-AC6E-C000F81E47D4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899-73F3-405C-BBB2-250AB664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7-D8DD-4B43-AC6E-C000F81E47D4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899-73F3-405C-BBB2-250AB664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7-D8DD-4B43-AC6E-C000F81E47D4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899-73F3-405C-BBB2-250AB664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7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7-D8DD-4B43-AC6E-C000F81E47D4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899-73F3-405C-BBB2-250AB664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6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7-D8DD-4B43-AC6E-C000F81E47D4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899-73F3-405C-BBB2-250AB664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7-D8DD-4B43-AC6E-C000F81E47D4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899-73F3-405C-BBB2-250AB664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3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7-D8DD-4B43-AC6E-C000F81E47D4}" type="datetimeFigureOut">
              <a:rPr lang="en-US" smtClean="0"/>
              <a:t>11/1/16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899-73F3-405C-BBB2-250AB664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1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7-D8DD-4B43-AC6E-C000F81E47D4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899-73F3-405C-BBB2-250AB664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4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7-D8DD-4B43-AC6E-C000F81E47D4}" type="datetimeFigureOut">
              <a:rPr lang="en-US" smtClean="0"/>
              <a:t>11/1/16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899-73F3-405C-BBB2-250AB664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7-D8DD-4B43-AC6E-C000F81E47D4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899-73F3-405C-BBB2-250AB664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1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7-D8DD-4B43-AC6E-C000F81E47D4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899-73F3-405C-BBB2-250AB664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0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EF77-D8DD-4B43-AC6E-C000F81E47D4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98899-73F3-405C-BBB2-250AB664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9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Utilizing Enterprise Budgets in Beef Cattle Operations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162800" cy="2438400"/>
          </a:xfrm>
        </p:spPr>
        <p:txBody>
          <a:bodyPr>
            <a:normAutofit fontScale="55000" lnSpcReduction="20000"/>
          </a:bodyPr>
          <a:lstStyle/>
          <a:p>
            <a:r>
              <a:rPr lang="en-US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 Prevatt</a:t>
            </a:r>
          </a:p>
          <a:p>
            <a:r>
              <a:rPr lang="en-US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Beef Cattle and Forage Economist</a:t>
            </a:r>
          </a:p>
          <a:p>
            <a:r>
              <a:rPr lang="en-US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Florida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ASAS Southern Section Extension Webinar Series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2016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6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399"/>
            <a:ext cx="8458200" cy="559276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204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UF/IFAS Beef Cow-Calf Budget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Sections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Information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Information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Grazing Information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Purchased/Raised Feed Information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 Health Information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Ownership Costs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Costs for Mach. And Equipment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Expenses</a:t>
            </a: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1060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7924800" cy="5943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050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7924800" cy="5943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99418"/>
            <a:ext cx="8265543" cy="45259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Information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Females Exposed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Brood Cow and Replacement Heifer Death Loss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 Females Confirmed Pregnant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Females Confirmed Open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Females Weaned a Calf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Females Culled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Bulls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083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8229600" cy="6096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693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8229600" cy="6096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1" y="1699418"/>
            <a:ext cx="8229600" cy="45259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Marketing Information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Steers and Heifer Calves Sold,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Avg. Feeder Steer Weaning Weight,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lbs.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Avg. Price at Weaning,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$/cwt.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Cull Animals Sold,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Avg. Cull Cow Weight,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lbs.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Avg. Cull Cow Sale Price,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$/cwt.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917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81000"/>
            <a:ext cx="8382001" cy="603447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452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81000"/>
            <a:ext cx="8382001" cy="603447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1" y="1699418"/>
            <a:ext cx="8229600" cy="45259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Grazing Information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Fertilizer Costs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Lime Costs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Weed Control</a:t>
            </a:r>
          </a:p>
          <a:p>
            <a:pPr marL="4000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068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04800"/>
            <a:ext cx="10972800" cy="6204527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95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04800"/>
            <a:ext cx="10972800" cy="6204527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1" y="1699418"/>
            <a:ext cx="8229600" cy="45259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Purchased/Raised Feed Information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 Prices (Hay, Supplements, Mineral)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Pounds Fed/Head/Day and Number of Days</a:t>
            </a:r>
          </a:p>
          <a:p>
            <a:pPr marL="1314450" lvl="2" indent="-5143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Brood Cows</a:t>
            </a:r>
          </a:p>
          <a:p>
            <a:pPr marL="1314450" lvl="2" indent="-5143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Heifers</a:t>
            </a:r>
          </a:p>
          <a:p>
            <a:pPr marL="1314450" lvl="2" indent="-5143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Bulls</a:t>
            </a:r>
          </a:p>
          <a:p>
            <a:pPr marL="1314450" lvl="2" indent="-5143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Feeder Calves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99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Cow-Calf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Production Budgets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3076" name="Picture 4" descr="C:\Users\prevajw\Pictures\PFE 02 07 10\Prevatt Farm 12 28 09 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5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9144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UF/IFAS Beef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Cow-Calf Budget</a:t>
            </a:r>
            <a:endParaRPr lang="en-US" sz="5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5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57199"/>
            <a:ext cx="8229600" cy="586740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920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57199"/>
            <a:ext cx="8229600" cy="586740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1" y="1699418"/>
            <a:ext cx="8229600" cy="45259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Animal Health Information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Vaccines, ID Tags, Dewormer, Implant, Pregnancy Check</a:t>
            </a:r>
          </a:p>
          <a:p>
            <a:pPr marL="1314450" lvl="2" indent="-5143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Brood Cows</a:t>
            </a:r>
          </a:p>
          <a:p>
            <a:pPr marL="1314450" lvl="2" indent="-5143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Heifers</a:t>
            </a:r>
          </a:p>
          <a:p>
            <a:pPr marL="1314450" lvl="2" indent="-5143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Bulls</a:t>
            </a:r>
          </a:p>
          <a:p>
            <a:pPr marL="1314450" lvl="2" indent="-5143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Feeder Calves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788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8382001" cy="5715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119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8382001" cy="5715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1" y="1699418"/>
            <a:ext cx="8229600" cy="45259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Annual Ownership Costs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Depreciation, Interest, Repairs, Taxes, and Insurance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Buildings and Improvements, Machinery and Equipment, Facilities, Fencing, Purchased Livestock</a:t>
            </a:r>
          </a:p>
          <a:p>
            <a:pPr marL="1314450" lvl="2" indent="-5143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Cost, Salvage Value, Useful Life</a:t>
            </a:r>
          </a:p>
          <a:p>
            <a:pPr marL="1314450" lvl="2" indent="-51435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2" indent="-51435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716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5788"/>
            <a:ext cx="8001000" cy="618642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382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5788"/>
            <a:ext cx="8001000" cy="618642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1" y="1699418"/>
            <a:ext cx="8229600" cy="45259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Operating Cost for Mach. and Equipment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Repairs and Maintenance, Total Fuel and Labor Cost, Total Operating Cost of Mach. and Equip.</a:t>
            </a:r>
          </a:p>
          <a:p>
            <a:pPr marL="1314450" lvl="2" indent="-514350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HP, Hours Used Per Year, Fuel Cost, Labor Wage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951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056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60075" y="1676400"/>
            <a:ext cx="8229600" cy="45259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Other Expenses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Time Management and Labor Information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Part-Time Management and Labor Information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 Expenses</a:t>
            </a:r>
          </a:p>
          <a:p>
            <a:pPr marL="1314450" lvl="2" indent="-5143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Utilities</a:t>
            </a:r>
          </a:p>
          <a:p>
            <a:pPr marL="1314450" lvl="2" indent="-5143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Living Withdrawal</a:t>
            </a:r>
          </a:p>
          <a:p>
            <a:pPr marL="1314450" lvl="2" indent="-5143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Taxes</a:t>
            </a:r>
          </a:p>
          <a:p>
            <a:pPr marL="1314450" lvl="2" indent="-5143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32975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441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UF/IFAS Beef Cow-Calf Budget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</a:t>
            </a:r>
          </a:p>
          <a:p>
            <a:pPr marL="0" indent="0" algn="ctr">
              <a:buNone/>
            </a:pP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Beef Cow-Calf Budget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6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8458200" cy="6019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227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UF/IFAS Beef Cow-Calf Budget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should we want to prepare </a:t>
            </a:r>
          </a:p>
          <a:p>
            <a:pPr marL="0" indent="0" algn="ctr">
              <a:buNone/>
            </a:pPr>
            <a:r>
              <a:rPr lang="en-US" sz="4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beef cow-calf enterprise budget?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want to prepare a beef cow-calf budget to help with: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Planning, monitoring, and controlling costs</a:t>
            </a:r>
          </a:p>
          <a:p>
            <a:pPr marL="514350" indent="-514350">
              <a:buAutoNum type="arabicParenR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alternative production strategies</a:t>
            </a:r>
          </a:p>
          <a:p>
            <a:pPr marL="514350" indent="-514350">
              <a:buAutoNum type="arabicParenR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economic levels of performance</a:t>
            </a:r>
          </a:p>
          <a:p>
            <a:pPr marL="514350" indent="-514350">
              <a:buAutoNum type="arabicParenR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and evaluating marketing opportunities</a:t>
            </a:r>
          </a:p>
          <a:p>
            <a:pPr marL="514350" indent="-514350">
              <a:buAutoNum type="arabicParenR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Projecting profitability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21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81000"/>
            <a:ext cx="8229601" cy="6096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416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8229600" cy="6172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474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8229600" cy="6324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722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07626"/>
            <a:ext cx="8229600" cy="4797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914400"/>
            <a:ext cx="8229600" cy="5181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264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07626"/>
            <a:ext cx="8229600" cy="4797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6699"/>
            <a:ext cx="8534400" cy="632460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151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5" name="Picture 1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47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UF/IFAS Beef Cow-Calf Budget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can improvements be made?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4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30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51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47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</p:pic>
      <p:sp>
        <p:nvSpPr>
          <p:cNvPr id="5" name="Rectangle 4"/>
          <p:cNvSpPr/>
          <p:nvPr/>
        </p:nvSpPr>
        <p:spPr>
          <a:xfrm>
            <a:off x="457200" y="4124036"/>
            <a:ext cx="7086600" cy="30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5655" y="3238500"/>
            <a:ext cx="7086600" cy="30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2600" y="4590472"/>
            <a:ext cx="7086600" cy="30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5486400"/>
            <a:ext cx="7086600" cy="30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5029200"/>
            <a:ext cx="7086600" cy="30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362200"/>
            <a:ext cx="7086600" cy="30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6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UF/IFAS Beef Cow-Calf Budget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beef cow-calf budget?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beef cow-calf budget is simply a financial assessment of the costs and returns of your beef cow-calf operation.  It can be an “actual” or “projected” budget.  The beef cow-calf budget is unique and specific to your operation.  Each producer’s cow-calf budget is different.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5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UF Beef Cow-Calf Budget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1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UF/IFAS beef cow-calf budget provides you with:</a:t>
            </a:r>
          </a:p>
          <a:p>
            <a:pPr marL="0" indent="0">
              <a:buNone/>
            </a:pPr>
            <a:endParaRPr lang="en-US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way to document your current production and marketing programs.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way to evaluate the profitability of future alternative production and marketing programs such as: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changing your stocking rate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increasing the number of days of grazing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comparing the use of alternative feed supplements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creep feeding calves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increasing performance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 preconditioning feeder calves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animal culling and replacement rates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way to look at the sensitivity of various levels of costs and returns.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968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6" y="2805"/>
            <a:ext cx="9170266" cy="685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8724" y="-1219200"/>
            <a:ext cx="9144000" cy="80772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Luck developing a </a:t>
            </a:r>
            <a:b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Beef Cow-Calf Budget for your Operation.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(863) 735-1314</a:t>
            </a:r>
            <a:b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prevacg@ufl.edu </a:t>
            </a:r>
            <a:b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UF/IFAS Beef Cow-Calf Budget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different types of beef cow-calf budgets?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there are different types of cow-calf budgets. Here are some examples: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Returns Over Cash Expenses (ROCE)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Net Farm Income (NFI)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Net Income (NI)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6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UF/IFAS Beef Cow-Calf Budget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different types of beef cow-calf budgets?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there are different types of cow-calf budgets. Here are some examples: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Returns Over Cash Expenses (ROCE)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(Gross Revenue minus Cash Expenses)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Net Farm Income (NFI)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(ROCE 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Costs +/– Inv. Adj.)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Net Income (NI)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(NFI – Opportunity Costs)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0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Cow-Calf Costs &amp; Returns Budgets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IRS Form 1040 - Schedule F is an example of a costs and returns budget.</a:t>
            </a:r>
          </a:p>
          <a:p>
            <a:pPr marL="0" indent="0" algn="ctr">
              <a:buNone/>
            </a:pPr>
            <a:endParaRPr lang="en-US" sz="3300" b="1" dirty="0" smtClean="0"/>
          </a:p>
          <a:p>
            <a:pPr marL="0" indent="0" algn="ctr">
              <a:buNone/>
            </a:pPr>
            <a:endParaRPr lang="en-US" sz="6000" b="1" dirty="0" smtClean="0"/>
          </a:p>
          <a:p>
            <a:pPr marL="0" indent="0" algn="ctr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808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52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UF/IFAS Beef Cow-Calf Budget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112763"/>
            <a:ext cx="8610600" cy="55008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4648200"/>
            <a:ext cx="1752600" cy="152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82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10447</TotalTime>
  <Words>661</Words>
  <Application>Microsoft Macintosh PowerPoint</Application>
  <PresentationFormat>On-screen Show (4:3)</PresentationFormat>
  <Paragraphs>162</Paragraphs>
  <Slides>42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Utilizing Enterprise Budgets in Beef Cattle Operations</vt:lpstr>
      <vt:lpstr>Cow-Calf  Production Budgets</vt:lpstr>
      <vt:lpstr>UF/IFAS Beef Cow-Calf Budget</vt:lpstr>
      <vt:lpstr>UF/IFAS Beef Cow-Calf Budget</vt:lpstr>
      <vt:lpstr>UF/IFAS Beef Cow-Calf Budget</vt:lpstr>
      <vt:lpstr>UF/IFAS Beef Cow-Calf Budget</vt:lpstr>
      <vt:lpstr>Cow-Calf Costs &amp; Returns Budgets</vt:lpstr>
      <vt:lpstr>PowerPoint Presentation</vt:lpstr>
      <vt:lpstr> UF/IFAS Beef Cow-Calf Budget</vt:lpstr>
      <vt:lpstr>PowerPoint Presentation</vt:lpstr>
      <vt:lpstr>UF/IFAS Beef Cow-Calf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UF/IFAS Beef Cow-Calf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UF/IFAS Beef Cow-Calf Budget</vt:lpstr>
      <vt:lpstr>PowerPoint Presentation</vt:lpstr>
      <vt:lpstr>PowerPoint Presentation</vt:lpstr>
      <vt:lpstr>PowerPoint Presentation</vt:lpstr>
      <vt:lpstr>2015 UF Beef Cow-Calf Budget</vt:lpstr>
      <vt:lpstr>SUMMARY</vt:lpstr>
      <vt:lpstr>  Thank you!  Good Luck developing a  Beef Cow-Calf Budget for your Operation.    (863) 735-1314 prevacg@ufl.edu  </vt:lpstr>
    </vt:vector>
  </TitlesOfParts>
  <Company>ACES/CoAg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Cow-Calf Production Budgets</dc:title>
  <dc:creator>James Prevatt;Chris Prevatt</dc:creator>
  <cp:lastModifiedBy>Mekenzie Hargaden</cp:lastModifiedBy>
  <cp:revision>109</cp:revision>
  <cp:lastPrinted>2012-01-21T16:20:17Z</cp:lastPrinted>
  <dcterms:created xsi:type="dcterms:W3CDTF">2011-12-26T02:00:49Z</dcterms:created>
  <dcterms:modified xsi:type="dcterms:W3CDTF">2016-11-01T17:24:17Z</dcterms:modified>
</cp:coreProperties>
</file>