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0"/>
  </p:notesMasterIdLst>
  <p:handoutMasterIdLst>
    <p:handoutMasterId r:id="rId61"/>
  </p:handoutMasterIdLst>
  <p:sldIdLst>
    <p:sldId id="366" r:id="rId2"/>
    <p:sldId id="402" r:id="rId3"/>
    <p:sldId id="434" r:id="rId4"/>
    <p:sldId id="435" r:id="rId5"/>
    <p:sldId id="403" r:id="rId6"/>
    <p:sldId id="404" r:id="rId7"/>
    <p:sldId id="405" r:id="rId8"/>
    <p:sldId id="406" r:id="rId9"/>
    <p:sldId id="436" r:id="rId10"/>
    <p:sldId id="407" r:id="rId11"/>
    <p:sldId id="408" r:id="rId12"/>
    <p:sldId id="409" r:id="rId13"/>
    <p:sldId id="410" r:id="rId14"/>
    <p:sldId id="411" r:id="rId15"/>
    <p:sldId id="412" r:id="rId16"/>
    <p:sldId id="413" r:id="rId17"/>
    <p:sldId id="414" r:id="rId18"/>
    <p:sldId id="415" r:id="rId19"/>
    <p:sldId id="334" r:id="rId20"/>
    <p:sldId id="275" r:id="rId21"/>
    <p:sldId id="276" r:id="rId22"/>
    <p:sldId id="442" r:id="rId23"/>
    <p:sldId id="362" r:id="rId24"/>
    <p:sldId id="443" r:id="rId25"/>
    <p:sldId id="363" r:id="rId26"/>
    <p:sldId id="364" r:id="rId27"/>
    <p:sldId id="440" r:id="rId28"/>
    <p:sldId id="441" r:id="rId29"/>
    <p:sldId id="437" r:id="rId30"/>
    <p:sldId id="438" r:id="rId31"/>
    <p:sldId id="439" r:id="rId32"/>
    <p:sldId id="444" r:id="rId33"/>
    <p:sldId id="445" r:id="rId34"/>
    <p:sldId id="446" r:id="rId35"/>
    <p:sldId id="447" r:id="rId36"/>
    <p:sldId id="448" r:id="rId37"/>
    <p:sldId id="449" r:id="rId38"/>
    <p:sldId id="450" r:id="rId39"/>
    <p:sldId id="451" r:id="rId40"/>
    <p:sldId id="416" r:id="rId41"/>
    <p:sldId id="417" r:id="rId42"/>
    <p:sldId id="418" r:id="rId43"/>
    <p:sldId id="419" r:id="rId44"/>
    <p:sldId id="420" r:id="rId45"/>
    <p:sldId id="429" r:id="rId46"/>
    <p:sldId id="421" r:id="rId47"/>
    <p:sldId id="422" r:id="rId48"/>
    <p:sldId id="423" r:id="rId49"/>
    <p:sldId id="425" r:id="rId50"/>
    <p:sldId id="426" r:id="rId51"/>
    <p:sldId id="427" r:id="rId52"/>
    <p:sldId id="428" r:id="rId53"/>
    <p:sldId id="430" r:id="rId54"/>
    <p:sldId id="431" r:id="rId55"/>
    <p:sldId id="432" r:id="rId56"/>
    <p:sldId id="433" r:id="rId57"/>
    <p:sldId id="288" r:id="rId58"/>
    <p:sldId id="305"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0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9257" autoAdjust="0"/>
  </p:normalViewPr>
  <p:slideViewPr>
    <p:cSldViewPr>
      <p:cViewPr varScale="1">
        <p:scale>
          <a:sx n="95" d="100"/>
          <a:sy n="95" d="100"/>
        </p:scale>
        <p:origin x="-680" y="-104"/>
      </p:cViewPr>
      <p:guideLst>
        <p:guide orient="horz" pos="2160"/>
        <p:guide pos="2880"/>
      </p:guideLst>
    </p:cSldViewPr>
  </p:slideViewPr>
  <p:notesTextViewPr>
    <p:cViewPr>
      <p:scale>
        <a:sx n="1" d="1"/>
        <a:sy n="1" d="1"/>
      </p:scale>
      <p:origin x="0" y="0"/>
    </p:cViewPr>
  </p:notesTextViewPr>
  <p:sorterViewPr>
    <p:cViewPr>
      <p:scale>
        <a:sx n="100" d="100"/>
        <a:sy n="100" d="100"/>
      </p:scale>
      <p:origin x="0" y="-60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Sheet1!$B$1</c:f>
              <c:strCache>
                <c:ptCount val="1"/>
                <c:pt idx="0">
                  <c:v>Costs</c:v>
                </c:pt>
              </c:strCache>
            </c:strRef>
          </c:tx>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dPt>
          <c:dPt>
            <c:idx val="2"/>
            <c:bubble3D val="0"/>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c:spPr>
          </c:dPt>
          <c:dPt>
            <c:idx val="8"/>
            <c:bubble3D val="0"/>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c:spPr>
          </c:dPt>
          <c:dPt>
            <c:idx val="9"/>
            <c:bubble3D val="0"/>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Sheet1!$A$2:$A$10</c:f>
              <c:strCache>
                <c:ptCount val="9"/>
                <c:pt idx="0">
                  <c:v>Fuel, lube, electricity</c:v>
                </c:pt>
                <c:pt idx="1">
                  <c:v>Repairs</c:v>
                </c:pt>
                <c:pt idx="2">
                  <c:v>Custom hire</c:v>
                </c:pt>
                <c:pt idx="3">
                  <c:v>Hired labor</c:v>
                </c:pt>
                <c:pt idx="4">
                  <c:v>Veterinary medicine</c:v>
                </c:pt>
                <c:pt idx="5">
                  <c:v>Marketing</c:v>
                </c:pt>
                <c:pt idx="6">
                  <c:v>Harvested forage/feed</c:v>
                </c:pt>
                <c:pt idx="7">
                  <c:v>Pasture</c:v>
                </c:pt>
                <c:pt idx="8">
                  <c:v>Purchased Feed</c:v>
                </c:pt>
              </c:strCache>
            </c:strRef>
          </c:cat>
          <c:val>
            <c:numRef>
              <c:f>Sheet1!$B$2:$B$10</c:f>
              <c:numCache>
                <c:formatCode>"$"#,##0.00</c:formatCode>
                <c:ptCount val="9"/>
                <c:pt idx="0">
                  <c:v>57.08</c:v>
                </c:pt>
                <c:pt idx="1">
                  <c:v>36.64</c:v>
                </c:pt>
                <c:pt idx="2">
                  <c:v>4.96</c:v>
                </c:pt>
                <c:pt idx="3">
                  <c:v>21.63</c:v>
                </c:pt>
                <c:pt idx="4">
                  <c:v>16.1</c:v>
                </c:pt>
                <c:pt idx="5">
                  <c:v>9.48</c:v>
                </c:pt>
                <c:pt idx="6">
                  <c:v>150.9</c:v>
                </c:pt>
                <c:pt idx="7">
                  <c:v>74.82</c:v>
                </c:pt>
                <c:pt idx="8">
                  <c:v>102.41</c:v>
                </c:pt>
              </c:numCache>
            </c:numRef>
          </c:val>
        </c:ser>
        <c:dLbls>
          <c:showLegendKey val="0"/>
          <c:showVal val="0"/>
          <c:showCatName val="0"/>
          <c:showSerName val="0"/>
          <c:showPercent val="0"/>
          <c:showBubbleSize val="0"/>
          <c:showLeaderLines val="1"/>
        </c:dLbls>
        <c:gapWidth val="100"/>
        <c:secondPieSize val="75"/>
        <c:serLines>
          <c:spPr>
            <a:ln w="9525">
              <a:solidFill>
                <a:schemeClr val="tx1">
                  <a:lumMod val="35000"/>
                  <a:lumOff val="65000"/>
                </a:schemeClr>
              </a:solidFill>
              <a:prstDash val="dash"/>
            </a:ln>
            <a:effectLst/>
          </c:spPr>
        </c:serLines>
      </c:of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82CC6-80FB-D846-98F3-36272EA1F324}" type="doc">
      <dgm:prSet loTypeId="urn:microsoft.com/office/officeart/2005/8/layout/chevron1" loCatId="" qsTypeId="urn:microsoft.com/office/officeart/2005/8/quickstyle/simple4" qsCatId="simple" csTypeId="urn:microsoft.com/office/officeart/2005/8/colors/accent1_2" csCatId="accent1" phldr="1"/>
      <dgm:spPr/>
      <dgm:t>
        <a:bodyPr/>
        <a:lstStyle/>
        <a:p>
          <a:endParaRPr lang="en-US"/>
        </a:p>
      </dgm:t>
    </dgm:pt>
    <dgm:pt modelId="{00940B19-C874-F34B-9E2D-53E2F67FFCD8}">
      <dgm:prSet phldrT="[Text]"/>
      <dgm:spPr>
        <a:solidFill>
          <a:srgbClr val="000045"/>
        </a:solidFill>
      </dgm:spPr>
      <dgm:t>
        <a:bodyPr/>
        <a:lstStyle/>
        <a:p>
          <a:r>
            <a:rPr lang="en-US" dirty="0" smtClean="0"/>
            <a:t>Puberty</a:t>
          </a:r>
        </a:p>
        <a:p>
          <a:r>
            <a:rPr lang="en-US" dirty="0" smtClean="0"/>
            <a:t>12 months</a:t>
          </a:r>
          <a:endParaRPr lang="en-US" dirty="0"/>
        </a:p>
      </dgm:t>
    </dgm:pt>
    <dgm:pt modelId="{8AAF7CDF-9ED9-0742-B4FD-95AA7BE5744B}" type="parTrans" cxnId="{01D7BDA6-A54F-7A45-9A52-28CA40EE8B16}">
      <dgm:prSet/>
      <dgm:spPr/>
      <dgm:t>
        <a:bodyPr/>
        <a:lstStyle/>
        <a:p>
          <a:endParaRPr lang="en-US"/>
        </a:p>
      </dgm:t>
    </dgm:pt>
    <dgm:pt modelId="{F283D7F8-002B-3B44-8C9E-10099FDE6F14}" type="sibTrans" cxnId="{01D7BDA6-A54F-7A45-9A52-28CA40EE8B16}">
      <dgm:prSet/>
      <dgm:spPr/>
      <dgm:t>
        <a:bodyPr/>
        <a:lstStyle/>
        <a:p>
          <a:endParaRPr lang="en-US"/>
        </a:p>
      </dgm:t>
    </dgm:pt>
    <dgm:pt modelId="{7BEBE106-85F6-5B4A-AAAA-2CE599D084FF}">
      <dgm:prSet phldrT="[Text]"/>
      <dgm:spPr>
        <a:solidFill>
          <a:srgbClr val="000045"/>
        </a:solidFill>
      </dgm:spPr>
      <dgm:t>
        <a:bodyPr/>
        <a:lstStyle/>
        <a:p>
          <a:r>
            <a:rPr lang="en-US" dirty="0" smtClean="0"/>
            <a:t>Breeding</a:t>
          </a:r>
        </a:p>
        <a:p>
          <a:r>
            <a:rPr lang="en-US" dirty="0" smtClean="0"/>
            <a:t>15 months</a:t>
          </a:r>
          <a:endParaRPr lang="en-US" dirty="0"/>
        </a:p>
      </dgm:t>
    </dgm:pt>
    <dgm:pt modelId="{39134459-DA63-A34D-9CF3-BB6938B3FBDF}" type="parTrans" cxnId="{F6E31E45-34BA-1143-BA2D-5D353DE3D42E}">
      <dgm:prSet/>
      <dgm:spPr/>
      <dgm:t>
        <a:bodyPr/>
        <a:lstStyle/>
        <a:p>
          <a:endParaRPr lang="en-US"/>
        </a:p>
      </dgm:t>
    </dgm:pt>
    <dgm:pt modelId="{BE7ACD1D-E8ED-6F46-980E-EE64DD53A60E}" type="sibTrans" cxnId="{F6E31E45-34BA-1143-BA2D-5D353DE3D42E}">
      <dgm:prSet/>
      <dgm:spPr/>
      <dgm:t>
        <a:bodyPr/>
        <a:lstStyle/>
        <a:p>
          <a:endParaRPr lang="en-US"/>
        </a:p>
      </dgm:t>
    </dgm:pt>
    <dgm:pt modelId="{B9A03AB8-3E38-AC4F-A608-ED968E8E7A54}">
      <dgm:prSet phldrT="[Text]"/>
      <dgm:spPr>
        <a:solidFill>
          <a:srgbClr val="000045"/>
        </a:solidFill>
      </dgm:spPr>
      <dgm:t>
        <a:bodyPr/>
        <a:lstStyle/>
        <a:p>
          <a:r>
            <a:rPr lang="en-US" dirty="0" smtClean="0"/>
            <a:t>Gestation</a:t>
          </a:r>
          <a:endParaRPr lang="en-US" dirty="0"/>
        </a:p>
      </dgm:t>
    </dgm:pt>
    <dgm:pt modelId="{70919464-B6A3-F64F-812E-209128CFEF6A}" type="parTrans" cxnId="{3C747F8E-BDAA-5D45-9AB9-78DFA4EFDEDE}">
      <dgm:prSet/>
      <dgm:spPr/>
      <dgm:t>
        <a:bodyPr/>
        <a:lstStyle/>
        <a:p>
          <a:endParaRPr lang="en-US"/>
        </a:p>
      </dgm:t>
    </dgm:pt>
    <dgm:pt modelId="{60DEDBF5-05C3-BC48-9685-C0DF87F7E3A3}" type="sibTrans" cxnId="{3C747F8E-BDAA-5D45-9AB9-78DFA4EFDEDE}">
      <dgm:prSet/>
      <dgm:spPr/>
      <dgm:t>
        <a:bodyPr/>
        <a:lstStyle/>
        <a:p>
          <a:endParaRPr lang="en-US"/>
        </a:p>
      </dgm:t>
    </dgm:pt>
    <dgm:pt modelId="{B324B00E-1B62-7840-B1BA-73D7160F892A}">
      <dgm:prSet/>
      <dgm:spPr>
        <a:solidFill>
          <a:srgbClr val="000045"/>
        </a:solidFill>
      </dgm:spPr>
      <dgm:t>
        <a:bodyPr/>
        <a:lstStyle/>
        <a:p>
          <a:r>
            <a:rPr lang="en-US" dirty="0" smtClean="0"/>
            <a:t>Parturition</a:t>
          </a:r>
        </a:p>
        <a:p>
          <a:r>
            <a:rPr lang="en-US" dirty="0" smtClean="0"/>
            <a:t>24 months</a:t>
          </a:r>
          <a:endParaRPr lang="en-US" dirty="0"/>
        </a:p>
      </dgm:t>
    </dgm:pt>
    <dgm:pt modelId="{A7D8F460-C790-4843-829B-8ACB44F113AC}" type="parTrans" cxnId="{F9DCF08D-8DB4-3B48-ABF3-5EC49DCDED38}">
      <dgm:prSet/>
      <dgm:spPr/>
      <dgm:t>
        <a:bodyPr/>
        <a:lstStyle/>
        <a:p>
          <a:endParaRPr lang="en-US"/>
        </a:p>
      </dgm:t>
    </dgm:pt>
    <dgm:pt modelId="{7F71067B-4016-8142-9BD6-C6E6D94888A6}" type="sibTrans" cxnId="{F9DCF08D-8DB4-3B48-ABF3-5EC49DCDED38}">
      <dgm:prSet/>
      <dgm:spPr/>
      <dgm:t>
        <a:bodyPr/>
        <a:lstStyle/>
        <a:p>
          <a:endParaRPr lang="en-US"/>
        </a:p>
      </dgm:t>
    </dgm:pt>
    <dgm:pt modelId="{2FAEDEF3-B175-0549-ACD3-214547947957}">
      <dgm:prSet/>
      <dgm:spPr>
        <a:solidFill>
          <a:srgbClr val="000045"/>
        </a:solidFill>
      </dgm:spPr>
      <dgm:t>
        <a:bodyPr/>
        <a:lstStyle/>
        <a:p>
          <a:r>
            <a:rPr lang="en-US" dirty="0" smtClean="0"/>
            <a:t>Rebreeding 26 months</a:t>
          </a:r>
          <a:endParaRPr lang="en-US" dirty="0"/>
        </a:p>
      </dgm:t>
    </dgm:pt>
    <dgm:pt modelId="{B00874C2-7B55-7542-82AC-784A12E65558}" type="parTrans" cxnId="{16C544E6-1E98-8F4A-86DD-9467CA312B9F}">
      <dgm:prSet/>
      <dgm:spPr/>
      <dgm:t>
        <a:bodyPr/>
        <a:lstStyle/>
        <a:p>
          <a:endParaRPr lang="en-US"/>
        </a:p>
      </dgm:t>
    </dgm:pt>
    <dgm:pt modelId="{185CBD4C-CF7A-8345-AABB-A36CE8DDC641}" type="sibTrans" cxnId="{16C544E6-1E98-8F4A-86DD-9467CA312B9F}">
      <dgm:prSet/>
      <dgm:spPr/>
      <dgm:t>
        <a:bodyPr/>
        <a:lstStyle/>
        <a:p>
          <a:endParaRPr lang="en-US"/>
        </a:p>
      </dgm:t>
    </dgm:pt>
    <dgm:pt modelId="{A2F75487-9AAE-A842-9077-A91B9DFF61A0}" type="pres">
      <dgm:prSet presAssocID="{0FC82CC6-80FB-D846-98F3-36272EA1F324}" presName="Name0" presStyleCnt="0">
        <dgm:presLayoutVars>
          <dgm:dir/>
          <dgm:animLvl val="lvl"/>
          <dgm:resizeHandles val="exact"/>
        </dgm:presLayoutVars>
      </dgm:prSet>
      <dgm:spPr/>
      <dgm:t>
        <a:bodyPr/>
        <a:lstStyle/>
        <a:p>
          <a:endParaRPr lang="en-US"/>
        </a:p>
      </dgm:t>
    </dgm:pt>
    <dgm:pt modelId="{4977A66A-2633-5145-8838-772139EDA2B2}" type="pres">
      <dgm:prSet presAssocID="{00940B19-C874-F34B-9E2D-53E2F67FFCD8}" presName="parTxOnly" presStyleLbl="node1" presStyleIdx="0" presStyleCnt="5">
        <dgm:presLayoutVars>
          <dgm:chMax val="0"/>
          <dgm:chPref val="0"/>
          <dgm:bulletEnabled val="1"/>
        </dgm:presLayoutVars>
      </dgm:prSet>
      <dgm:spPr/>
      <dgm:t>
        <a:bodyPr/>
        <a:lstStyle/>
        <a:p>
          <a:endParaRPr lang="en-US"/>
        </a:p>
      </dgm:t>
    </dgm:pt>
    <dgm:pt modelId="{8A1E56F1-1A45-B54C-82CF-12510194CFF0}" type="pres">
      <dgm:prSet presAssocID="{F283D7F8-002B-3B44-8C9E-10099FDE6F14}" presName="parTxOnlySpace" presStyleCnt="0"/>
      <dgm:spPr/>
    </dgm:pt>
    <dgm:pt modelId="{86DB8B1A-289C-AB40-8E36-163BCF4CE58C}" type="pres">
      <dgm:prSet presAssocID="{7BEBE106-85F6-5B4A-AAAA-2CE599D084FF}" presName="parTxOnly" presStyleLbl="node1" presStyleIdx="1" presStyleCnt="5">
        <dgm:presLayoutVars>
          <dgm:chMax val="0"/>
          <dgm:chPref val="0"/>
          <dgm:bulletEnabled val="1"/>
        </dgm:presLayoutVars>
      </dgm:prSet>
      <dgm:spPr/>
      <dgm:t>
        <a:bodyPr/>
        <a:lstStyle/>
        <a:p>
          <a:endParaRPr lang="en-US"/>
        </a:p>
      </dgm:t>
    </dgm:pt>
    <dgm:pt modelId="{1E2C2A41-4E26-054B-A149-5C7424D43A7F}" type="pres">
      <dgm:prSet presAssocID="{BE7ACD1D-E8ED-6F46-980E-EE64DD53A60E}" presName="parTxOnlySpace" presStyleCnt="0"/>
      <dgm:spPr/>
    </dgm:pt>
    <dgm:pt modelId="{9F29ED1B-A282-7C42-97AC-17D21797D4A6}" type="pres">
      <dgm:prSet presAssocID="{B9A03AB8-3E38-AC4F-A608-ED968E8E7A54}" presName="parTxOnly" presStyleLbl="node1" presStyleIdx="2" presStyleCnt="5">
        <dgm:presLayoutVars>
          <dgm:chMax val="0"/>
          <dgm:chPref val="0"/>
          <dgm:bulletEnabled val="1"/>
        </dgm:presLayoutVars>
      </dgm:prSet>
      <dgm:spPr/>
      <dgm:t>
        <a:bodyPr/>
        <a:lstStyle/>
        <a:p>
          <a:endParaRPr lang="en-US"/>
        </a:p>
      </dgm:t>
    </dgm:pt>
    <dgm:pt modelId="{69A1C670-F50D-0F49-9733-F91BED42F4DD}" type="pres">
      <dgm:prSet presAssocID="{60DEDBF5-05C3-BC48-9685-C0DF87F7E3A3}" presName="parTxOnlySpace" presStyleCnt="0"/>
      <dgm:spPr/>
    </dgm:pt>
    <dgm:pt modelId="{90C8A43A-B1B5-984B-94EA-FBFDE5195374}" type="pres">
      <dgm:prSet presAssocID="{B324B00E-1B62-7840-B1BA-73D7160F892A}" presName="parTxOnly" presStyleLbl="node1" presStyleIdx="3" presStyleCnt="5">
        <dgm:presLayoutVars>
          <dgm:chMax val="0"/>
          <dgm:chPref val="0"/>
          <dgm:bulletEnabled val="1"/>
        </dgm:presLayoutVars>
      </dgm:prSet>
      <dgm:spPr/>
      <dgm:t>
        <a:bodyPr/>
        <a:lstStyle/>
        <a:p>
          <a:endParaRPr lang="en-US"/>
        </a:p>
      </dgm:t>
    </dgm:pt>
    <dgm:pt modelId="{E93F19A0-4FDB-7D4F-92D7-ED4752008F30}" type="pres">
      <dgm:prSet presAssocID="{7F71067B-4016-8142-9BD6-C6E6D94888A6}" presName="parTxOnlySpace" presStyleCnt="0"/>
      <dgm:spPr/>
    </dgm:pt>
    <dgm:pt modelId="{4110F765-1555-DE4A-859F-B23638DD535B}" type="pres">
      <dgm:prSet presAssocID="{2FAEDEF3-B175-0549-ACD3-214547947957}" presName="parTxOnly" presStyleLbl="node1" presStyleIdx="4" presStyleCnt="5">
        <dgm:presLayoutVars>
          <dgm:chMax val="0"/>
          <dgm:chPref val="0"/>
          <dgm:bulletEnabled val="1"/>
        </dgm:presLayoutVars>
      </dgm:prSet>
      <dgm:spPr/>
      <dgm:t>
        <a:bodyPr/>
        <a:lstStyle/>
        <a:p>
          <a:endParaRPr lang="en-US"/>
        </a:p>
      </dgm:t>
    </dgm:pt>
  </dgm:ptLst>
  <dgm:cxnLst>
    <dgm:cxn modelId="{3C747F8E-BDAA-5D45-9AB9-78DFA4EFDEDE}" srcId="{0FC82CC6-80FB-D846-98F3-36272EA1F324}" destId="{B9A03AB8-3E38-AC4F-A608-ED968E8E7A54}" srcOrd="2" destOrd="0" parTransId="{70919464-B6A3-F64F-812E-209128CFEF6A}" sibTransId="{60DEDBF5-05C3-BC48-9685-C0DF87F7E3A3}"/>
    <dgm:cxn modelId="{F30F95CE-D3C6-49F5-B80E-4E4A30BBB9BF}" type="presOf" srcId="{2FAEDEF3-B175-0549-ACD3-214547947957}" destId="{4110F765-1555-DE4A-859F-B23638DD535B}" srcOrd="0" destOrd="0" presId="urn:microsoft.com/office/officeart/2005/8/layout/chevron1"/>
    <dgm:cxn modelId="{F9DCF08D-8DB4-3B48-ABF3-5EC49DCDED38}" srcId="{0FC82CC6-80FB-D846-98F3-36272EA1F324}" destId="{B324B00E-1B62-7840-B1BA-73D7160F892A}" srcOrd="3" destOrd="0" parTransId="{A7D8F460-C790-4843-829B-8ACB44F113AC}" sibTransId="{7F71067B-4016-8142-9BD6-C6E6D94888A6}"/>
    <dgm:cxn modelId="{2BF49ACC-5D09-4617-B6CA-6C580BEBE4F6}" type="presOf" srcId="{00940B19-C874-F34B-9E2D-53E2F67FFCD8}" destId="{4977A66A-2633-5145-8838-772139EDA2B2}" srcOrd="0" destOrd="0" presId="urn:microsoft.com/office/officeart/2005/8/layout/chevron1"/>
    <dgm:cxn modelId="{230A4AE8-93F5-4849-A72C-C7D13451A93B}" type="presOf" srcId="{B324B00E-1B62-7840-B1BA-73D7160F892A}" destId="{90C8A43A-B1B5-984B-94EA-FBFDE5195374}" srcOrd="0" destOrd="0" presId="urn:microsoft.com/office/officeart/2005/8/layout/chevron1"/>
    <dgm:cxn modelId="{16C544E6-1E98-8F4A-86DD-9467CA312B9F}" srcId="{0FC82CC6-80FB-D846-98F3-36272EA1F324}" destId="{2FAEDEF3-B175-0549-ACD3-214547947957}" srcOrd="4" destOrd="0" parTransId="{B00874C2-7B55-7542-82AC-784A12E65558}" sibTransId="{185CBD4C-CF7A-8345-AABB-A36CE8DDC641}"/>
    <dgm:cxn modelId="{0D8FACC5-FAA3-401A-9FFE-5C5E11BDC794}" type="presOf" srcId="{0FC82CC6-80FB-D846-98F3-36272EA1F324}" destId="{A2F75487-9AAE-A842-9077-A91B9DFF61A0}" srcOrd="0" destOrd="0" presId="urn:microsoft.com/office/officeart/2005/8/layout/chevron1"/>
    <dgm:cxn modelId="{F6E31E45-34BA-1143-BA2D-5D353DE3D42E}" srcId="{0FC82CC6-80FB-D846-98F3-36272EA1F324}" destId="{7BEBE106-85F6-5B4A-AAAA-2CE599D084FF}" srcOrd="1" destOrd="0" parTransId="{39134459-DA63-A34D-9CF3-BB6938B3FBDF}" sibTransId="{BE7ACD1D-E8ED-6F46-980E-EE64DD53A60E}"/>
    <dgm:cxn modelId="{49ACB6C9-5369-4AE0-80AD-7A4F9EA6664F}" type="presOf" srcId="{B9A03AB8-3E38-AC4F-A608-ED968E8E7A54}" destId="{9F29ED1B-A282-7C42-97AC-17D21797D4A6}" srcOrd="0" destOrd="0" presId="urn:microsoft.com/office/officeart/2005/8/layout/chevron1"/>
    <dgm:cxn modelId="{01D7BDA6-A54F-7A45-9A52-28CA40EE8B16}" srcId="{0FC82CC6-80FB-D846-98F3-36272EA1F324}" destId="{00940B19-C874-F34B-9E2D-53E2F67FFCD8}" srcOrd="0" destOrd="0" parTransId="{8AAF7CDF-9ED9-0742-B4FD-95AA7BE5744B}" sibTransId="{F283D7F8-002B-3B44-8C9E-10099FDE6F14}"/>
    <dgm:cxn modelId="{D1DBDECD-A693-454F-8D9D-C2FECB56C1CD}" type="presOf" srcId="{7BEBE106-85F6-5B4A-AAAA-2CE599D084FF}" destId="{86DB8B1A-289C-AB40-8E36-163BCF4CE58C}" srcOrd="0" destOrd="0" presId="urn:microsoft.com/office/officeart/2005/8/layout/chevron1"/>
    <dgm:cxn modelId="{36A8C76B-505D-4207-8441-DF2E0C85270E}" type="presParOf" srcId="{A2F75487-9AAE-A842-9077-A91B9DFF61A0}" destId="{4977A66A-2633-5145-8838-772139EDA2B2}" srcOrd="0" destOrd="0" presId="urn:microsoft.com/office/officeart/2005/8/layout/chevron1"/>
    <dgm:cxn modelId="{73CA3224-FC74-4136-B76D-F7EE6D2AA4B4}" type="presParOf" srcId="{A2F75487-9AAE-A842-9077-A91B9DFF61A0}" destId="{8A1E56F1-1A45-B54C-82CF-12510194CFF0}" srcOrd="1" destOrd="0" presId="urn:microsoft.com/office/officeart/2005/8/layout/chevron1"/>
    <dgm:cxn modelId="{FC90E835-E346-421E-AE55-57E9644155A8}" type="presParOf" srcId="{A2F75487-9AAE-A842-9077-A91B9DFF61A0}" destId="{86DB8B1A-289C-AB40-8E36-163BCF4CE58C}" srcOrd="2" destOrd="0" presId="urn:microsoft.com/office/officeart/2005/8/layout/chevron1"/>
    <dgm:cxn modelId="{27AEF843-514A-4F70-BA01-A0FF37F07C0C}" type="presParOf" srcId="{A2F75487-9AAE-A842-9077-A91B9DFF61A0}" destId="{1E2C2A41-4E26-054B-A149-5C7424D43A7F}" srcOrd="3" destOrd="0" presId="urn:microsoft.com/office/officeart/2005/8/layout/chevron1"/>
    <dgm:cxn modelId="{6967A1CF-D985-4221-A749-3EF85F966D36}" type="presParOf" srcId="{A2F75487-9AAE-A842-9077-A91B9DFF61A0}" destId="{9F29ED1B-A282-7C42-97AC-17D21797D4A6}" srcOrd="4" destOrd="0" presId="urn:microsoft.com/office/officeart/2005/8/layout/chevron1"/>
    <dgm:cxn modelId="{48EC461C-3140-400F-A413-CB9BC608833C}" type="presParOf" srcId="{A2F75487-9AAE-A842-9077-A91B9DFF61A0}" destId="{69A1C670-F50D-0F49-9733-F91BED42F4DD}" srcOrd="5" destOrd="0" presId="urn:microsoft.com/office/officeart/2005/8/layout/chevron1"/>
    <dgm:cxn modelId="{20ECA095-8CFB-4ED8-8F29-B539502F9C35}" type="presParOf" srcId="{A2F75487-9AAE-A842-9077-A91B9DFF61A0}" destId="{90C8A43A-B1B5-984B-94EA-FBFDE5195374}" srcOrd="6" destOrd="0" presId="urn:microsoft.com/office/officeart/2005/8/layout/chevron1"/>
    <dgm:cxn modelId="{49B8553D-B0DA-4D6D-8BD3-0009F5EE88B5}" type="presParOf" srcId="{A2F75487-9AAE-A842-9077-A91B9DFF61A0}" destId="{E93F19A0-4FDB-7D4F-92D7-ED4752008F30}" srcOrd="7" destOrd="0" presId="urn:microsoft.com/office/officeart/2005/8/layout/chevron1"/>
    <dgm:cxn modelId="{824A35C9-7868-40C9-A80D-B129AC76D2F2}" type="presParOf" srcId="{A2F75487-9AAE-A842-9077-A91B9DFF61A0}" destId="{4110F765-1555-DE4A-859F-B23638DD535B}"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0.03783</cdr:x>
      <cdr:y>0.88241</cdr:y>
    </cdr:from>
    <cdr:to>
      <cdr:x>0.52955</cdr:x>
      <cdr:y>1</cdr:y>
    </cdr:to>
    <cdr:sp macro="" textlink="">
      <cdr:nvSpPr>
        <cdr:cNvPr id="3" name="TextBox 2"/>
        <cdr:cNvSpPr txBox="1"/>
      </cdr:nvSpPr>
      <cdr:spPr>
        <a:xfrm xmlns:a="http://schemas.openxmlformats.org/drawingml/2006/main">
          <a:off x="304800" y="4038600"/>
          <a:ext cx="3962400" cy="5381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0.00946</cdr:x>
      <cdr:y>0.89906</cdr:y>
    </cdr:from>
    <cdr:to>
      <cdr:x>0.55792</cdr:x>
      <cdr:y>0.98231</cdr:y>
    </cdr:to>
    <cdr:sp macro="" textlink="">
      <cdr:nvSpPr>
        <cdr:cNvPr id="5" name="TextBox 4"/>
        <cdr:cNvSpPr txBox="1"/>
      </cdr:nvSpPr>
      <cdr:spPr>
        <a:xfrm xmlns:a="http://schemas.openxmlformats.org/drawingml/2006/main">
          <a:off x="76200" y="4114800"/>
          <a:ext cx="4419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Source: USDA, ERS</a:t>
          </a:r>
        </a:p>
        <a:p xmlns:a="http://schemas.openxmlformats.org/drawingml/2006/main">
          <a:r>
            <a:rPr lang="en-US" dirty="0" smtClean="0"/>
            <a:t>Data for Mississippi Portal (MS, LA, AR, TN)</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BCAA0EC-5880-4D57-B75C-D6C363384F51}" type="datetimeFigureOut">
              <a:rPr lang="en-US" smtClean="0"/>
              <a:t>10/4/16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C98A886-F205-460B-9136-EED74EA0DF73}" type="slidenum">
              <a:rPr lang="en-US" smtClean="0"/>
              <a:t>‹#›</a:t>
            </a:fld>
            <a:endParaRPr lang="en-US"/>
          </a:p>
        </p:txBody>
      </p:sp>
    </p:spTree>
    <p:extLst>
      <p:ext uri="{BB962C8B-B14F-4D97-AF65-F5344CB8AC3E}">
        <p14:creationId xmlns:p14="http://schemas.microsoft.com/office/powerpoint/2010/main" val="1965000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F3168F5-EB31-497E-BD4D-6551507FC9D3}" type="datetimeFigureOut">
              <a:rPr lang="en-US" smtClean="0"/>
              <a:t>10/4/16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FA23A5-B53B-4189-9B2E-C67B32898C10}" type="slidenum">
              <a:rPr lang="en-US" smtClean="0"/>
              <a:t>‹#›</a:t>
            </a:fld>
            <a:endParaRPr lang="en-US"/>
          </a:p>
        </p:txBody>
      </p:sp>
    </p:spTree>
    <p:extLst>
      <p:ext uri="{BB962C8B-B14F-4D97-AF65-F5344CB8AC3E}">
        <p14:creationId xmlns:p14="http://schemas.microsoft.com/office/powerpoint/2010/main" val="1442297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Beef cattle require nutrients to support body maintenance, reproduction, lactation, and growth.  Proper nutrition is critical for animal productivity.  Calving rates, weaning weights, and stocker average daily gains are all affected by the nutritional program of the operation.  The market values of cows and bulls are also influenced by previous nutrition.</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54F68B-670D-48CF-985B-4C12526B9A34}" type="slidenum">
              <a:rPr lang="en-US" altLang="en-US"/>
              <a:pPr>
                <a:spcBef>
                  <a:spcPct val="0"/>
                </a:spcBef>
              </a:pPr>
              <a:t>2</a:t>
            </a:fld>
            <a:endParaRPr lang="en-US" altLang="en-US"/>
          </a:p>
        </p:txBody>
      </p:sp>
      <p:sp>
        <p:nvSpPr>
          <p:cNvPr id="2" name="Date Placeholder 1"/>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2712949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79611F-A1CD-4114-988D-A4C43DD6916D}" type="slidenum">
              <a:rPr lang="en-US"/>
              <a:pPr/>
              <a:t>54</a:t>
            </a:fld>
            <a:endParaRPr lang="en-US"/>
          </a:p>
        </p:txBody>
      </p:sp>
      <p:sp>
        <p:nvSpPr>
          <p:cNvPr id="151554"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51555"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r>
              <a:rPr lang="en-US"/>
              <a:t>If we do the math we can calculate the daily intake of protein and energy.</a:t>
            </a:r>
          </a:p>
        </p:txBody>
      </p:sp>
    </p:spTree>
    <p:extLst>
      <p:ext uri="{BB962C8B-B14F-4D97-AF65-F5344CB8AC3E}">
        <p14:creationId xmlns:p14="http://schemas.microsoft.com/office/powerpoint/2010/main" val="3383335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9F7B0-26EA-4B54-A75B-DB0403F8131A}" type="slidenum">
              <a:rPr lang="en-US"/>
              <a:pPr/>
              <a:t>55</a:t>
            </a:fld>
            <a:endParaRPr lang="en-US"/>
          </a:p>
        </p:txBody>
      </p:sp>
      <p:sp>
        <p:nvSpPr>
          <p:cNvPr id="155650" name="Rectangle 2"/>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55651"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r>
              <a:rPr lang="en-US"/>
              <a:t>We compare the requirements with the supply from the forage and calculate the difference.  In order to reach our target weight we will need to supplement these cattle both protein and energy.</a:t>
            </a:r>
          </a:p>
        </p:txBody>
      </p:sp>
    </p:spTree>
    <p:extLst>
      <p:ext uri="{BB962C8B-B14F-4D97-AF65-F5344CB8AC3E}">
        <p14:creationId xmlns:p14="http://schemas.microsoft.com/office/powerpoint/2010/main" val="3467858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
        <p:nvSpPr>
          <p:cNvPr id="512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57066" indent="-291179">
              <a:defRPr sz="2400" b="1">
                <a:solidFill>
                  <a:schemeClr val="tx1"/>
                </a:solidFill>
                <a:latin typeface="Times New Roman" pitchFamily="18" charset="0"/>
              </a:defRPr>
            </a:lvl2pPr>
            <a:lvl3pPr marL="1164717" indent="-232943">
              <a:defRPr sz="2400" b="1">
                <a:solidFill>
                  <a:schemeClr val="tx1"/>
                </a:solidFill>
                <a:latin typeface="Times New Roman" pitchFamily="18" charset="0"/>
              </a:defRPr>
            </a:lvl3pPr>
            <a:lvl4pPr marL="1630604" indent="-232943">
              <a:defRPr sz="2400" b="1">
                <a:solidFill>
                  <a:schemeClr val="tx1"/>
                </a:solidFill>
                <a:latin typeface="Times New Roman" pitchFamily="18" charset="0"/>
              </a:defRPr>
            </a:lvl4pPr>
            <a:lvl5pPr marL="2096491" indent="-232943">
              <a:defRPr sz="2400" b="1">
                <a:solidFill>
                  <a:schemeClr val="tx1"/>
                </a:solidFill>
                <a:latin typeface="Times New Roman" pitchFamily="18" charset="0"/>
              </a:defRPr>
            </a:lvl5pPr>
            <a:lvl6pPr marL="2562377" indent="-232943" algn="ctr" eaLnBrk="0" fontAlgn="base" hangingPunct="0">
              <a:spcBef>
                <a:spcPct val="0"/>
              </a:spcBef>
              <a:spcAft>
                <a:spcPct val="0"/>
              </a:spcAft>
              <a:defRPr sz="2400" b="1">
                <a:solidFill>
                  <a:schemeClr val="tx1"/>
                </a:solidFill>
                <a:latin typeface="Times New Roman" pitchFamily="18" charset="0"/>
              </a:defRPr>
            </a:lvl6pPr>
            <a:lvl7pPr marL="3028264" indent="-232943" algn="ctr" eaLnBrk="0" fontAlgn="base" hangingPunct="0">
              <a:spcBef>
                <a:spcPct val="0"/>
              </a:spcBef>
              <a:spcAft>
                <a:spcPct val="0"/>
              </a:spcAft>
              <a:defRPr sz="2400" b="1">
                <a:solidFill>
                  <a:schemeClr val="tx1"/>
                </a:solidFill>
                <a:latin typeface="Times New Roman" pitchFamily="18" charset="0"/>
              </a:defRPr>
            </a:lvl7pPr>
            <a:lvl8pPr marL="3494151" indent="-232943" algn="ctr" eaLnBrk="0" fontAlgn="base" hangingPunct="0">
              <a:spcBef>
                <a:spcPct val="0"/>
              </a:spcBef>
              <a:spcAft>
                <a:spcPct val="0"/>
              </a:spcAft>
              <a:defRPr sz="2400" b="1">
                <a:solidFill>
                  <a:schemeClr val="tx1"/>
                </a:solidFill>
                <a:latin typeface="Times New Roman" pitchFamily="18" charset="0"/>
              </a:defRPr>
            </a:lvl8pPr>
            <a:lvl9pPr marL="3960038" indent="-232943" algn="ctr" eaLnBrk="0" fontAlgn="base" hangingPunct="0">
              <a:spcBef>
                <a:spcPct val="0"/>
              </a:spcBef>
              <a:spcAft>
                <a:spcPct val="0"/>
              </a:spcAft>
              <a:defRPr sz="2400" b="1">
                <a:solidFill>
                  <a:schemeClr val="tx1"/>
                </a:solidFill>
                <a:latin typeface="Times New Roman" pitchFamily="18" charset="0"/>
              </a:defRPr>
            </a:lvl9pPr>
          </a:lstStyle>
          <a:p>
            <a:fld id="{9A5F8841-6F35-4D15-A33E-CE985B9EEB2B}" type="slidenum">
              <a:rPr lang="en-US" sz="1200"/>
              <a:pPr/>
              <a:t>57</a:t>
            </a:fld>
            <a:endParaRPr lang="en-US" sz="1200"/>
          </a:p>
        </p:txBody>
      </p:sp>
    </p:spTree>
    <p:extLst>
      <p:ext uri="{BB962C8B-B14F-4D97-AF65-F5344CB8AC3E}">
        <p14:creationId xmlns:p14="http://schemas.microsoft.com/office/powerpoint/2010/main" val="59260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
        <p:nvSpPr>
          <p:cNvPr id="512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57066" indent="-291179">
              <a:defRPr sz="2400" b="1">
                <a:solidFill>
                  <a:schemeClr val="tx1"/>
                </a:solidFill>
                <a:latin typeface="Times New Roman" pitchFamily="18" charset="0"/>
              </a:defRPr>
            </a:lvl2pPr>
            <a:lvl3pPr marL="1164717" indent="-232943">
              <a:defRPr sz="2400" b="1">
                <a:solidFill>
                  <a:schemeClr val="tx1"/>
                </a:solidFill>
                <a:latin typeface="Times New Roman" pitchFamily="18" charset="0"/>
              </a:defRPr>
            </a:lvl3pPr>
            <a:lvl4pPr marL="1630604" indent="-232943">
              <a:defRPr sz="2400" b="1">
                <a:solidFill>
                  <a:schemeClr val="tx1"/>
                </a:solidFill>
                <a:latin typeface="Times New Roman" pitchFamily="18" charset="0"/>
              </a:defRPr>
            </a:lvl4pPr>
            <a:lvl5pPr marL="2096491" indent="-232943">
              <a:defRPr sz="2400" b="1">
                <a:solidFill>
                  <a:schemeClr val="tx1"/>
                </a:solidFill>
                <a:latin typeface="Times New Roman" pitchFamily="18" charset="0"/>
              </a:defRPr>
            </a:lvl5pPr>
            <a:lvl6pPr marL="2562377" indent="-232943" algn="ctr" eaLnBrk="0" fontAlgn="base" hangingPunct="0">
              <a:spcBef>
                <a:spcPct val="0"/>
              </a:spcBef>
              <a:spcAft>
                <a:spcPct val="0"/>
              </a:spcAft>
              <a:defRPr sz="2400" b="1">
                <a:solidFill>
                  <a:schemeClr val="tx1"/>
                </a:solidFill>
                <a:latin typeface="Times New Roman" pitchFamily="18" charset="0"/>
              </a:defRPr>
            </a:lvl6pPr>
            <a:lvl7pPr marL="3028264" indent="-232943" algn="ctr" eaLnBrk="0" fontAlgn="base" hangingPunct="0">
              <a:spcBef>
                <a:spcPct val="0"/>
              </a:spcBef>
              <a:spcAft>
                <a:spcPct val="0"/>
              </a:spcAft>
              <a:defRPr sz="2400" b="1">
                <a:solidFill>
                  <a:schemeClr val="tx1"/>
                </a:solidFill>
                <a:latin typeface="Times New Roman" pitchFamily="18" charset="0"/>
              </a:defRPr>
            </a:lvl7pPr>
            <a:lvl8pPr marL="3494151" indent="-232943" algn="ctr" eaLnBrk="0" fontAlgn="base" hangingPunct="0">
              <a:spcBef>
                <a:spcPct val="0"/>
              </a:spcBef>
              <a:spcAft>
                <a:spcPct val="0"/>
              </a:spcAft>
              <a:defRPr sz="2400" b="1">
                <a:solidFill>
                  <a:schemeClr val="tx1"/>
                </a:solidFill>
                <a:latin typeface="Times New Roman" pitchFamily="18" charset="0"/>
              </a:defRPr>
            </a:lvl8pPr>
            <a:lvl9pPr marL="3960038" indent="-232943" algn="ctr" eaLnBrk="0" fontAlgn="base" hangingPunct="0">
              <a:spcBef>
                <a:spcPct val="0"/>
              </a:spcBef>
              <a:spcAft>
                <a:spcPct val="0"/>
              </a:spcAft>
              <a:defRPr sz="2400" b="1">
                <a:solidFill>
                  <a:schemeClr val="tx1"/>
                </a:solidFill>
                <a:latin typeface="Times New Roman" pitchFamily="18" charset="0"/>
              </a:defRPr>
            </a:lvl9pPr>
          </a:lstStyle>
          <a:p>
            <a:fld id="{9A5F8841-6F35-4D15-A33E-CE985B9EEB2B}" type="slidenum">
              <a:rPr lang="en-US" sz="1200"/>
              <a:pPr/>
              <a:t>58</a:t>
            </a:fld>
            <a:endParaRPr lang="en-US" sz="1200"/>
          </a:p>
        </p:txBody>
      </p:sp>
    </p:spTree>
    <p:extLst>
      <p:ext uri="{BB962C8B-B14F-4D97-AF65-F5344CB8AC3E}">
        <p14:creationId xmlns:p14="http://schemas.microsoft.com/office/powerpoint/2010/main" val="275759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399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57066" indent="-291179">
              <a:defRPr sz="2400" b="1">
                <a:solidFill>
                  <a:schemeClr val="tx1"/>
                </a:solidFill>
                <a:latin typeface="Times New Roman" pitchFamily="18" charset="0"/>
              </a:defRPr>
            </a:lvl2pPr>
            <a:lvl3pPr marL="1164717" indent="-232943">
              <a:defRPr sz="2400" b="1">
                <a:solidFill>
                  <a:schemeClr val="tx1"/>
                </a:solidFill>
                <a:latin typeface="Times New Roman" pitchFamily="18" charset="0"/>
              </a:defRPr>
            </a:lvl3pPr>
            <a:lvl4pPr marL="1630604" indent="-232943">
              <a:defRPr sz="2400" b="1">
                <a:solidFill>
                  <a:schemeClr val="tx1"/>
                </a:solidFill>
                <a:latin typeface="Times New Roman" pitchFamily="18" charset="0"/>
              </a:defRPr>
            </a:lvl4pPr>
            <a:lvl5pPr marL="2096491" indent="-232943">
              <a:defRPr sz="2400" b="1">
                <a:solidFill>
                  <a:schemeClr val="tx1"/>
                </a:solidFill>
                <a:latin typeface="Times New Roman" pitchFamily="18" charset="0"/>
              </a:defRPr>
            </a:lvl5pPr>
            <a:lvl6pPr marL="2562377" indent="-232943" algn="ctr" eaLnBrk="0" fontAlgn="base" hangingPunct="0">
              <a:spcBef>
                <a:spcPct val="0"/>
              </a:spcBef>
              <a:spcAft>
                <a:spcPct val="0"/>
              </a:spcAft>
              <a:defRPr sz="2400" b="1">
                <a:solidFill>
                  <a:schemeClr val="tx1"/>
                </a:solidFill>
                <a:latin typeface="Times New Roman" pitchFamily="18" charset="0"/>
              </a:defRPr>
            </a:lvl6pPr>
            <a:lvl7pPr marL="3028264" indent="-232943" algn="ctr" eaLnBrk="0" fontAlgn="base" hangingPunct="0">
              <a:spcBef>
                <a:spcPct val="0"/>
              </a:spcBef>
              <a:spcAft>
                <a:spcPct val="0"/>
              </a:spcAft>
              <a:defRPr sz="2400" b="1">
                <a:solidFill>
                  <a:schemeClr val="tx1"/>
                </a:solidFill>
                <a:latin typeface="Times New Roman" pitchFamily="18" charset="0"/>
              </a:defRPr>
            </a:lvl7pPr>
            <a:lvl8pPr marL="3494151" indent="-232943" algn="ctr" eaLnBrk="0" fontAlgn="base" hangingPunct="0">
              <a:spcBef>
                <a:spcPct val="0"/>
              </a:spcBef>
              <a:spcAft>
                <a:spcPct val="0"/>
              </a:spcAft>
              <a:defRPr sz="2400" b="1">
                <a:solidFill>
                  <a:schemeClr val="tx1"/>
                </a:solidFill>
                <a:latin typeface="Times New Roman" pitchFamily="18" charset="0"/>
              </a:defRPr>
            </a:lvl8pPr>
            <a:lvl9pPr marL="3960038" indent="-232943" algn="ctr" eaLnBrk="0" fontAlgn="base" hangingPunct="0">
              <a:spcBef>
                <a:spcPct val="0"/>
              </a:spcBef>
              <a:spcAft>
                <a:spcPct val="0"/>
              </a:spcAft>
              <a:defRPr sz="2400" b="1">
                <a:solidFill>
                  <a:schemeClr val="tx1"/>
                </a:solidFill>
                <a:latin typeface="Times New Roman" pitchFamily="18" charset="0"/>
              </a:defRPr>
            </a:lvl9pPr>
          </a:lstStyle>
          <a:p>
            <a:fld id="{22288359-44E6-47CF-9C66-8F4D5A06A3D9}" type="slidenum">
              <a:rPr lang="en-US" sz="1200"/>
              <a:pPr/>
              <a:t>19</a:t>
            </a:fld>
            <a:endParaRPr lang="en-US" sz="1200"/>
          </a:p>
        </p:txBody>
      </p:sp>
    </p:spTree>
    <p:extLst>
      <p:ext uri="{BB962C8B-B14F-4D97-AF65-F5344CB8AC3E}">
        <p14:creationId xmlns:p14="http://schemas.microsoft.com/office/powerpoint/2010/main" val="1414028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440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fld id="{37740B7F-BD35-40F4-A4C4-7B3252858FF6}" type="slidenum">
              <a:rPr lang="en-US" sz="1200" smtClean="0"/>
              <a:pPr/>
              <a:t>27</a:t>
            </a:fld>
            <a:endParaRPr lang="en-US" sz="1200" smtClean="0"/>
          </a:p>
        </p:txBody>
      </p:sp>
    </p:spTree>
    <p:extLst>
      <p:ext uri="{BB962C8B-B14F-4D97-AF65-F5344CB8AC3E}">
        <p14:creationId xmlns:p14="http://schemas.microsoft.com/office/powerpoint/2010/main" val="15964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450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fld id="{AEC97FC8-5F8D-4078-A054-1F456122E181}" type="slidenum">
              <a:rPr lang="en-US" sz="1200" smtClean="0"/>
              <a:pPr/>
              <a:t>28</a:t>
            </a:fld>
            <a:endParaRPr lang="en-US" sz="1200" smtClean="0"/>
          </a:p>
        </p:txBody>
      </p:sp>
    </p:spTree>
    <p:extLst>
      <p:ext uri="{BB962C8B-B14F-4D97-AF65-F5344CB8AC3E}">
        <p14:creationId xmlns:p14="http://schemas.microsoft.com/office/powerpoint/2010/main" val="53513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smtClean="0"/>
          </a:p>
        </p:txBody>
      </p:sp>
      <p:sp>
        <p:nvSpPr>
          <p:cNvPr id="4813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fld id="{F101F215-DF74-4DFF-BD88-6922188626EC}" type="slidenum">
              <a:rPr lang="en-US" sz="1200" smtClean="0"/>
              <a:pPr/>
              <a:t>29</a:t>
            </a:fld>
            <a:endParaRPr lang="en-US" sz="1200" smtClean="0"/>
          </a:p>
        </p:txBody>
      </p:sp>
    </p:spTree>
    <p:extLst>
      <p:ext uri="{BB962C8B-B14F-4D97-AF65-F5344CB8AC3E}">
        <p14:creationId xmlns:p14="http://schemas.microsoft.com/office/powerpoint/2010/main" val="1049978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day the cowherd begins calving is our reference point to coordinate our heifer development calendar. </a:t>
            </a:r>
          </a:p>
          <a:p>
            <a:r>
              <a:rPr lang="en-US" dirty="0" smtClean="0"/>
              <a:t>(Click mouse)</a:t>
            </a:r>
          </a:p>
          <a:p>
            <a:r>
              <a:rPr lang="en-US" dirty="0" smtClean="0"/>
              <a:t>We want our heifers to begin calving about 30 days prior to the cowherd in which they will eventually enter.  The reason being is that it generally takes a first calf heifer an extra heat cycle, relative to a mature cow, to rebreed for her second calf.  The heifers age at first calving is about 23 months.</a:t>
            </a:r>
          </a:p>
          <a:p>
            <a:r>
              <a:rPr lang="en-US" dirty="0" smtClean="0"/>
              <a:t>Then we simply backtrack from that point to set critical target dates and ages that become our development calendar.</a:t>
            </a:r>
          </a:p>
          <a:p>
            <a:endParaRPr lang="en-US" dirty="0" smtClean="0"/>
          </a:p>
          <a:p>
            <a:r>
              <a:rPr lang="en-US" dirty="0" smtClean="0"/>
              <a:t>From day minus 30 we back up 285 days, the gestation period, and that is the day we begin breeding or turn in the bulls. This is 30 days before bulls are placed with the main cowherd.  The heifers are about 14 months of age at this time.  In this scenario the bulls will come out 90 days later or when the heifers are 17 months of age.</a:t>
            </a:r>
          </a:p>
          <a:p>
            <a:r>
              <a:rPr lang="en-US" dirty="0" smtClean="0"/>
              <a:t>(Click mouse)</a:t>
            </a:r>
          </a:p>
          <a:p>
            <a:r>
              <a:rPr lang="en-US" dirty="0" smtClean="0"/>
              <a:t> Then we determine our age at weaning from the cows calving date this determines the number of days we have to grow the heifers to the target breeding weight.    </a:t>
            </a:r>
          </a:p>
          <a:p>
            <a:endParaRPr lang="en-US" dirty="0"/>
          </a:p>
        </p:txBody>
      </p:sp>
      <p:sp>
        <p:nvSpPr>
          <p:cNvPr id="4" name="Slide Number Placeholder 3"/>
          <p:cNvSpPr>
            <a:spLocks noGrp="1"/>
          </p:cNvSpPr>
          <p:nvPr>
            <p:ph type="sldNum" sz="quarter" idx="10"/>
          </p:nvPr>
        </p:nvSpPr>
        <p:spPr/>
        <p:txBody>
          <a:bodyPr/>
          <a:lstStyle/>
          <a:p>
            <a:fld id="{7CFD3ED0-3FF5-1C41-B6BB-F10F721EB2C6}" type="slidenum">
              <a:rPr lang="en-US" smtClean="0"/>
              <a:t>47</a:t>
            </a:fld>
            <a:endParaRPr lang="en-US"/>
          </a:p>
        </p:txBody>
      </p:sp>
    </p:spTree>
    <p:extLst>
      <p:ext uri="{BB962C8B-B14F-4D97-AF65-F5344CB8AC3E}">
        <p14:creationId xmlns:p14="http://schemas.microsoft.com/office/powerpoint/2010/main" val="229973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TABLE OF</a:t>
            </a:r>
            <a:r>
              <a:rPr lang="en-US" baseline="0" dirty="0" smtClean="0"/>
              <a:t> TRANSLATING HIP HEIGHT TO MATURE BODY WEIGHT</a:t>
            </a:r>
            <a:endParaRPr lang="en-US" dirty="0"/>
          </a:p>
        </p:txBody>
      </p:sp>
      <p:sp>
        <p:nvSpPr>
          <p:cNvPr id="4" name="Slide Number Placeholder 3"/>
          <p:cNvSpPr>
            <a:spLocks noGrp="1"/>
          </p:cNvSpPr>
          <p:nvPr>
            <p:ph type="sldNum" sz="quarter" idx="10"/>
          </p:nvPr>
        </p:nvSpPr>
        <p:spPr/>
        <p:txBody>
          <a:bodyPr/>
          <a:lstStyle/>
          <a:p>
            <a:fld id="{7CFD3ED0-3FF5-1C41-B6BB-F10F721EB2C6}" type="slidenum">
              <a:rPr lang="en-US" smtClean="0"/>
              <a:t>49</a:t>
            </a:fld>
            <a:endParaRPr lang="en-US"/>
          </a:p>
        </p:txBody>
      </p:sp>
    </p:spTree>
    <p:extLst>
      <p:ext uri="{BB962C8B-B14F-4D97-AF65-F5344CB8AC3E}">
        <p14:creationId xmlns:p14="http://schemas.microsoft.com/office/powerpoint/2010/main" val="34076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DMI: amount of forage or intake consumed in a day</a:t>
            </a:r>
          </a:p>
          <a:p>
            <a:r>
              <a:rPr lang="en-US" dirty="0" smtClean="0"/>
              <a:t>TDN: total amount of nutrients</a:t>
            </a:r>
            <a:r>
              <a:rPr lang="en-US" baseline="0" dirty="0" smtClean="0"/>
              <a:t> that are </a:t>
            </a:r>
            <a:r>
              <a:rPr lang="en-US" baseline="0" dirty="0" err="1" smtClean="0"/>
              <a:t>digestable</a:t>
            </a:r>
            <a:r>
              <a:rPr lang="en-US" baseline="0" dirty="0" smtClean="0"/>
              <a:t>; for </a:t>
            </a:r>
            <a:r>
              <a:rPr lang="en-US" baseline="0" dirty="0" err="1" smtClean="0"/>
              <a:t>practicle</a:t>
            </a:r>
            <a:r>
              <a:rPr lang="en-US" baseline="0" dirty="0" smtClean="0"/>
              <a:t> purposes of balancing rations and determining energy </a:t>
            </a:r>
            <a:r>
              <a:rPr lang="en-US" baseline="0" dirty="0" err="1" smtClean="0"/>
              <a:t>supp</a:t>
            </a:r>
            <a:r>
              <a:rPr lang="en-US" baseline="0" dirty="0" smtClean="0"/>
              <a:t> in diets, TDN is the key value to consider</a:t>
            </a:r>
          </a:p>
          <a:p>
            <a:r>
              <a:rPr lang="en-US" baseline="0" dirty="0" smtClean="0"/>
              <a:t>Energy is more likely to be deficient in MS beef cattle diets than protein because of forage base</a:t>
            </a:r>
            <a:endParaRPr lang="en-US" dirty="0"/>
          </a:p>
        </p:txBody>
      </p:sp>
      <p:sp>
        <p:nvSpPr>
          <p:cNvPr id="4" name="Slide Number Placeholder 3"/>
          <p:cNvSpPr>
            <a:spLocks noGrp="1"/>
          </p:cNvSpPr>
          <p:nvPr>
            <p:ph type="sldNum" sz="quarter" idx="10"/>
          </p:nvPr>
        </p:nvSpPr>
        <p:spPr/>
        <p:txBody>
          <a:bodyPr/>
          <a:lstStyle/>
          <a:p>
            <a:fld id="{7CFD3ED0-3FF5-1C41-B6BB-F10F721EB2C6}" type="slidenum">
              <a:rPr lang="en-US" smtClean="0"/>
              <a:t>52</a:t>
            </a:fld>
            <a:endParaRPr lang="en-US"/>
          </a:p>
        </p:txBody>
      </p:sp>
    </p:spTree>
    <p:extLst>
      <p:ext uri="{BB962C8B-B14F-4D97-AF65-F5344CB8AC3E}">
        <p14:creationId xmlns:p14="http://schemas.microsoft.com/office/powerpoint/2010/main" val="17454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95C34B-1DA5-488B-8FA0-F0EEA1DD9766}" type="slidenum">
              <a:rPr lang="en-US"/>
              <a:pPr/>
              <a:t>53</a:t>
            </a:fld>
            <a:endParaRPr lang="en-US"/>
          </a:p>
        </p:txBody>
      </p:sp>
      <p:sp>
        <p:nvSpPr>
          <p:cNvPr id="147458" name="Rectangle 2050"/>
          <p:cNvSpPr>
            <a:spLocks noGrp="1" noRot="1" noChangeAspect="1" noChangeArrowheads="1" noTextEdit="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147459" name="Rectangle 2051"/>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r>
              <a:rPr lang="en-US" dirty="0"/>
              <a:t>Preconditioning is very important and will set the stage for performance until breeding.  Targeting a 1.5 ADG will put these heifers a little ahead of the curve at this point.</a:t>
            </a:r>
          </a:p>
        </p:txBody>
      </p:sp>
    </p:spTree>
    <p:extLst>
      <p:ext uri="{BB962C8B-B14F-4D97-AF65-F5344CB8AC3E}">
        <p14:creationId xmlns:p14="http://schemas.microsoft.com/office/powerpoint/2010/main" val="179936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9679" t="1431" r="11245"/>
          <a:stretch/>
        </p:blipFill>
        <p:spPr>
          <a:xfrm>
            <a:off x="0" y="-191168"/>
            <a:ext cx="9144000" cy="7200688"/>
          </a:xfrm>
          <a:prstGeom prst="rect">
            <a:avLst/>
          </a:prstGeom>
        </p:spPr>
      </p:pic>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A144762-356C-4B04-8002-F4526371150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7CBBE-5A74-4609-8B52-1C4D862E968E}" type="slidenum">
              <a:rPr lang="en-US" smtClean="0"/>
              <a:t>‹#›</a:t>
            </a:fld>
            <a:endParaRPr lang="en-US"/>
          </a:p>
        </p:txBody>
      </p:sp>
    </p:spTree>
    <p:extLst>
      <p:ext uri="{BB962C8B-B14F-4D97-AF65-F5344CB8AC3E}">
        <p14:creationId xmlns:p14="http://schemas.microsoft.com/office/powerpoint/2010/main" val="61443949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44762-356C-4B04-8002-F4526371150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7CBBE-5A74-4609-8B52-1C4D862E968E}" type="slidenum">
              <a:rPr lang="en-US" smtClean="0"/>
              <a:t>‹#›</a:t>
            </a:fld>
            <a:endParaRPr lang="en-US"/>
          </a:p>
        </p:txBody>
      </p:sp>
    </p:spTree>
    <p:extLst>
      <p:ext uri="{BB962C8B-B14F-4D97-AF65-F5344CB8AC3E}">
        <p14:creationId xmlns:p14="http://schemas.microsoft.com/office/powerpoint/2010/main" val="324635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44762-356C-4B04-8002-F4526371150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7CBBE-5A74-4609-8B52-1C4D862E968E}" type="slidenum">
              <a:rPr lang="en-US" smtClean="0"/>
              <a:t>‹#›</a:t>
            </a:fld>
            <a:endParaRPr lang="en-US"/>
          </a:p>
        </p:txBody>
      </p:sp>
    </p:spTree>
    <p:extLst>
      <p:ext uri="{BB962C8B-B14F-4D97-AF65-F5344CB8AC3E}">
        <p14:creationId xmlns:p14="http://schemas.microsoft.com/office/powerpoint/2010/main" val="1723795159"/>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F3B67F4-E9D8-4125-930A-34FAAFC8F2E4}" type="slidenum">
              <a:rPr lang="en-US"/>
              <a:pPr>
                <a:defRPr/>
              </a:pPr>
              <a:t>‹#›</a:t>
            </a:fld>
            <a:endParaRPr lang="en-US"/>
          </a:p>
        </p:txBody>
      </p:sp>
    </p:spTree>
    <p:extLst>
      <p:ext uri="{BB962C8B-B14F-4D97-AF65-F5344CB8AC3E}">
        <p14:creationId xmlns:p14="http://schemas.microsoft.com/office/powerpoint/2010/main" val="402839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44762-356C-4B04-8002-F4526371150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7CBBE-5A74-4609-8B52-1C4D862E968E}" type="slidenum">
              <a:rPr lang="en-US" smtClean="0"/>
              <a:t>‹#›</a:t>
            </a:fld>
            <a:endParaRPr lang="en-US"/>
          </a:p>
        </p:txBody>
      </p:sp>
    </p:spTree>
    <p:extLst>
      <p:ext uri="{BB962C8B-B14F-4D97-AF65-F5344CB8AC3E}">
        <p14:creationId xmlns:p14="http://schemas.microsoft.com/office/powerpoint/2010/main" val="298226482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144762-356C-4B04-8002-F4526371150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7CBBE-5A74-4609-8B52-1C4D862E968E}" type="slidenum">
              <a:rPr lang="en-US" smtClean="0"/>
              <a:t>‹#›</a:t>
            </a:fld>
            <a:endParaRPr lang="en-US"/>
          </a:p>
        </p:txBody>
      </p:sp>
    </p:spTree>
    <p:extLst>
      <p:ext uri="{BB962C8B-B14F-4D97-AF65-F5344CB8AC3E}">
        <p14:creationId xmlns:p14="http://schemas.microsoft.com/office/powerpoint/2010/main" val="407605838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144762-356C-4B04-8002-F4526371150B}"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7CBBE-5A74-4609-8B52-1C4D862E968E}" type="slidenum">
              <a:rPr lang="en-US" smtClean="0"/>
              <a:t>‹#›</a:t>
            </a:fld>
            <a:endParaRPr lang="en-US"/>
          </a:p>
        </p:txBody>
      </p:sp>
    </p:spTree>
    <p:extLst>
      <p:ext uri="{BB962C8B-B14F-4D97-AF65-F5344CB8AC3E}">
        <p14:creationId xmlns:p14="http://schemas.microsoft.com/office/powerpoint/2010/main" val="187006291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144762-356C-4B04-8002-F4526371150B}" type="datetimeFigureOut">
              <a:rPr lang="en-US" smtClean="0"/>
              <a:t>10/4/16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7CBBE-5A74-4609-8B52-1C4D862E968E}" type="slidenum">
              <a:rPr lang="en-US" smtClean="0"/>
              <a:t>‹#›</a:t>
            </a:fld>
            <a:endParaRPr lang="en-US"/>
          </a:p>
        </p:txBody>
      </p:sp>
    </p:spTree>
    <p:extLst>
      <p:ext uri="{BB962C8B-B14F-4D97-AF65-F5344CB8AC3E}">
        <p14:creationId xmlns:p14="http://schemas.microsoft.com/office/powerpoint/2010/main" val="139340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144762-356C-4B04-8002-F4526371150B}" type="datetimeFigureOut">
              <a:rPr lang="en-US" smtClean="0"/>
              <a:t>10/4/16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7CBBE-5A74-4609-8B52-1C4D862E968E}" type="slidenum">
              <a:rPr lang="en-US" smtClean="0"/>
              <a:t>‹#›</a:t>
            </a:fld>
            <a:endParaRPr lang="en-US"/>
          </a:p>
        </p:txBody>
      </p:sp>
    </p:spTree>
    <p:extLst>
      <p:ext uri="{BB962C8B-B14F-4D97-AF65-F5344CB8AC3E}">
        <p14:creationId xmlns:p14="http://schemas.microsoft.com/office/powerpoint/2010/main" val="313412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44762-356C-4B04-8002-F4526371150B}" type="datetimeFigureOut">
              <a:rPr lang="en-US" smtClean="0"/>
              <a:t>10/4/16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7CBBE-5A74-4609-8B52-1C4D862E968E}" type="slidenum">
              <a:rPr lang="en-US" smtClean="0"/>
              <a:t>‹#›</a:t>
            </a:fld>
            <a:endParaRPr lang="en-US"/>
          </a:p>
        </p:txBody>
      </p:sp>
    </p:spTree>
    <p:extLst>
      <p:ext uri="{BB962C8B-B14F-4D97-AF65-F5344CB8AC3E}">
        <p14:creationId xmlns:p14="http://schemas.microsoft.com/office/powerpoint/2010/main" val="364248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44762-356C-4B04-8002-F4526371150B}"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7CBBE-5A74-4609-8B52-1C4D862E968E}" type="slidenum">
              <a:rPr lang="en-US" smtClean="0"/>
              <a:t>‹#›</a:t>
            </a:fld>
            <a:endParaRPr lang="en-US"/>
          </a:p>
        </p:txBody>
      </p:sp>
    </p:spTree>
    <p:extLst>
      <p:ext uri="{BB962C8B-B14F-4D97-AF65-F5344CB8AC3E}">
        <p14:creationId xmlns:p14="http://schemas.microsoft.com/office/powerpoint/2010/main" val="3566784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144762-356C-4B04-8002-F4526371150B}"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7CBBE-5A74-4609-8B52-1C4D862E968E}" type="slidenum">
              <a:rPr lang="en-US" smtClean="0"/>
              <a:t>‹#›</a:t>
            </a:fld>
            <a:endParaRPr lang="en-US"/>
          </a:p>
        </p:txBody>
      </p:sp>
    </p:spTree>
    <p:extLst>
      <p:ext uri="{BB962C8B-B14F-4D97-AF65-F5344CB8AC3E}">
        <p14:creationId xmlns:p14="http://schemas.microsoft.com/office/powerpoint/2010/main" val="13692499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44762-356C-4B04-8002-F4526371150B}" type="datetimeFigureOut">
              <a:rPr lang="en-US" smtClean="0"/>
              <a:t>10/4/16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7CBBE-5A74-4609-8B52-1C4D862E968E}" type="slidenum">
              <a:rPr lang="en-US" smtClean="0"/>
              <a:t>‹#›</a:t>
            </a:fld>
            <a:endParaRPr lang="en-US"/>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43800" y="5944280"/>
            <a:ext cx="1537254" cy="824139"/>
          </a:xfrm>
          <a:prstGeom prst="rect">
            <a:avLst/>
          </a:prstGeom>
        </p:spPr>
      </p:pic>
    </p:spTree>
    <p:extLst>
      <p:ext uri="{BB962C8B-B14F-4D97-AF65-F5344CB8AC3E}">
        <p14:creationId xmlns:p14="http://schemas.microsoft.com/office/powerpoint/2010/main" val="100837116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Black" pitchFamily="34"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xtension.msstate.edu/sites/default/files/publications/publications/p2540.pdf" TargetMode="External"/><Relationship Id="rId3" Type="http://schemas.openxmlformats.org/officeDocument/2006/relationships/hyperlink" Target="http://pods.dasnr.okstate.edu/docushare/dsweb/Get/Document-1772/BAE-1716web.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gebb.missouri.edu/dairy/byprod/bplist.asp" TargetMode="External"/><Relationship Id="rId3" Type="http://schemas.openxmlformats.org/officeDocument/2006/relationships/hyperlink" Target="https://www.ams.usda.gov/market-news/feedstuffs-report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 Id="rId3"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brandi.karisch@ads.msstate.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0800"/>
            <a:ext cx="9067800" cy="1752600"/>
          </a:xfrm>
        </p:spPr>
        <p:txBody>
          <a:bodyPr>
            <a:normAutofit/>
          </a:bodyPr>
          <a:lstStyle/>
          <a:p>
            <a:r>
              <a:rPr lang="en-US" sz="3600" dirty="0" smtClean="0">
                <a:solidFill>
                  <a:srgbClr val="390009"/>
                </a:solidFill>
                <a:latin typeface="Arial Black" pitchFamily="34" charset="0"/>
              </a:rPr>
              <a:t>Winter Supplementation Strategies</a:t>
            </a:r>
            <a:endParaRPr lang="en-US" sz="3600" dirty="0">
              <a:solidFill>
                <a:srgbClr val="390009"/>
              </a:solidFill>
              <a:latin typeface="Arial Black" pitchFamily="34" charset="0"/>
            </a:endParaRPr>
          </a:p>
        </p:txBody>
      </p:sp>
      <p:sp>
        <p:nvSpPr>
          <p:cNvPr id="3" name="Subtitle 2"/>
          <p:cNvSpPr>
            <a:spLocks noGrp="1"/>
          </p:cNvSpPr>
          <p:nvPr>
            <p:ph type="subTitle" idx="1"/>
          </p:nvPr>
        </p:nvSpPr>
        <p:spPr>
          <a:xfrm>
            <a:off x="838200" y="4114800"/>
            <a:ext cx="7162800" cy="1981200"/>
          </a:xfrm>
        </p:spPr>
        <p:txBody>
          <a:bodyPr>
            <a:normAutofit fontScale="92500"/>
          </a:bodyPr>
          <a:lstStyle/>
          <a:p>
            <a:r>
              <a:rPr lang="en-US" dirty="0"/>
              <a:t>Brandi Karisch, PhD</a:t>
            </a:r>
          </a:p>
          <a:p>
            <a:r>
              <a:rPr lang="en-US" dirty="0"/>
              <a:t>Assistant Extension/Research Professor</a:t>
            </a:r>
          </a:p>
          <a:p>
            <a:r>
              <a:rPr lang="en-US" dirty="0"/>
              <a:t>Beef Extension Specialist</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867400"/>
            <a:ext cx="7381875" cy="1028700"/>
          </a:xfrm>
          <a:prstGeom prst="rect">
            <a:avLst/>
          </a:prstGeom>
        </p:spPr>
      </p:pic>
    </p:spTree>
    <p:extLst>
      <p:ext uri="{BB962C8B-B14F-4D97-AF65-F5344CB8AC3E}">
        <p14:creationId xmlns:p14="http://schemas.microsoft.com/office/powerpoint/2010/main" val="41270763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1026"/>
          <p:cNvSpPr>
            <a:spLocks noChangeArrowheads="1"/>
          </p:cNvSpPr>
          <p:nvPr/>
        </p:nvSpPr>
        <p:spPr bwMode="auto">
          <a:xfrm>
            <a:off x="1219200" y="0"/>
            <a:ext cx="6705600" cy="6858000"/>
          </a:xfrm>
          <a:prstGeom prst="rect">
            <a:avLst/>
          </a:prstGeom>
          <a:solidFill>
            <a:schemeClr val="bg1"/>
          </a:solidFill>
          <a:ln w="28575">
            <a:solidFill>
              <a:srgbClr val="000000"/>
            </a:solidFill>
            <a:miter lim="800000"/>
            <a:headEnd/>
            <a:tailEnd/>
          </a:ln>
          <a:effectLst/>
          <a:extLst/>
        </p:spPr>
        <p:txBody>
          <a:bodyPr wrap="none" anchor="ctr"/>
          <a:lstStyle/>
          <a:p>
            <a:pPr algn="ctr" fontAlgn="base">
              <a:spcBef>
                <a:spcPct val="0"/>
              </a:spcBef>
              <a:spcAft>
                <a:spcPct val="0"/>
              </a:spcAft>
            </a:pPr>
            <a:endParaRPr lang="en-US" b="1" smtClean="0">
              <a:solidFill>
                <a:srgbClr val="FFFFFF"/>
              </a:solidFill>
            </a:endParaRPr>
          </a:p>
        </p:txBody>
      </p:sp>
      <p:sp>
        <p:nvSpPr>
          <p:cNvPr id="524291" name="Rectangle 1027"/>
          <p:cNvSpPr>
            <a:spLocks noChangeArrowheads="1"/>
          </p:cNvSpPr>
          <p:nvPr/>
        </p:nvSpPr>
        <p:spPr bwMode="auto">
          <a:xfrm>
            <a:off x="1676400" y="76200"/>
            <a:ext cx="5638800"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tabLst>
                <a:tab pos="57150" algn="l"/>
              </a:tabLst>
            </a:pP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Southeast Research </a:t>
            </a:r>
            <a:endParaRPr lang="en-US" sz="1400" b="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Forage Quality </a:t>
            </a:r>
            <a:endParaRPr lang="en-US" sz="1400" b="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P.O. Drawer </a:t>
            </a:r>
            <a:endParaRPr lang="en-US" sz="1400" b="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Franklinton, LA </a:t>
            </a:r>
          </a:p>
          <a:p>
            <a:pPr eaLnBrk="0" fontAlgn="base" hangingPunct="0">
              <a:spcBef>
                <a:spcPct val="0"/>
              </a:spcBef>
              <a:spcAft>
                <a:spcPct val="0"/>
              </a:spcAft>
              <a:tabLst>
                <a:tab pos="57150" algn="l"/>
              </a:tabLst>
            </a:pPr>
            <a:endParaRPr lang="en-US" sz="1400" b="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dirty="0" smtClean="0">
                <a:solidFill>
                  <a:srgbClr val="FFFFFF"/>
                </a:solidFill>
                <a:latin typeface="Times New Roman" pitchFamily="18" charset="0"/>
              </a:rPr>
              <a:t>	</a:t>
            </a:r>
            <a:r>
              <a:rPr lang="en-US" sz="1400" b="1" dirty="0" smtClean="0">
                <a:solidFill>
                  <a:srgbClr val="000000"/>
                </a:solidFill>
                <a:latin typeface="Times New Roman" pitchFamily="18" charset="0"/>
              </a:rPr>
              <a:t>John </a:t>
            </a:r>
            <a:r>
              <a:rPr lang="en-US" sz="1400" b="1" dirty="0" err="1" smtClean="0">
                <a:solidFill>
                  <a:srgbClr val="000000"/>
                </a:solidFill>
                <a:latin typeface="Times New Roman" pitchFamily="18" charset="0"/>
              </a:rPr>
              <a:t>Ribeye</a:t>
            </a:r>
            <a:endParaRPr lang="en-US" sz="1400" b="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dirty="0" smtClean="0">
                <a:solidFill>
                  <a:srgbClr val="FFFFFF"/>
                </a:solidFill>
                <a:latin typeface="Times New Roman" pitchFamily="18" charset="0"/>
              </a:rPr>
              <a:t>	</a:t>
            </a:r>
            <a:r>
              <a:rPr lang="en-US" sz="1400" b="1" dirty="0" smtClean="0">
                <a:solidFill>
                  <a:srgbClr val="000000"/>
                </a:solidFill>
                <a:latin typeface="Times New Roman" pitchFamily="18" charset="0"/>
              </a:rPr>
              <a:t>1234 Steak Road</a:t>
            </a:r>
            <a:endParaRPr lang="en-US" sz="1400" b="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dirty="0" smtClean="0">
                <a:solidFill>
                  <a:srgbClr val="FFFFFF"/>
                </a:solidFill>
                <a:latin typeface="Times New Roman" pitchFamily="18" charset="0"/>
              </a:rPr>
              <a:t>	</a:t>
            </a:r>
            <a:r>
              <a:rPr lang="en-US" sz="1400" b="1" dirty="0" smtClean="0">
                <a:solidFill>
                  <a:srgbClr val="000000"/>
                </a:solidFill>
                <a:latin typeface="Times New Roman" pitchFamily="18" charset="0"/>
              </a:rPr>
              <a:t>Bay Springs  MS</a:t>
            </a:r>
            <a:r>
              <a:rPr lang="en-US" sz="1400" b="1" dirty="0" smtClean="0">
                <a:solidFill>
                  <a:srgbClr val="FFFFFF"/>
                </a:solidFill>
                <a:latin typeface="Times New Roman" pitchFamily="18" charset="0"/>
              </a:rPr>
              <a:t>	</a:t>
            </a:r>
            <a:r>
              <a:rPr lang="en-US" sz="1400" b="1" dirty="0" smtClean="0">
                <a:solidFill>
                  <a:srgbClr val="000000"/>
                </a:solidFill>
                <a:latin typeface="Times New Roman" pitchFamily="18" charset="0"/>
              </a:rPr>
              <a:t>39474</a:t>
            </a:r>
            <a:endParaRPr lang="en-US" sz="1400" b="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endParaRPr lang="en-US" sz="1400" b="1" i="1" dirty="0" smtClean="0">
              <a:solidFill>
                <a:srgbClr val="000080"/>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Producer </a:t>
            </a:r>
            <a:r>
              <a:rPr lang="en-US" sz="1400" b="1" dirty="0" smtClean="0">
                <a:solidFill>
                  <a:srgbClr val="FFFFFF"/>
                </a:solidFill>
                <a:latin typeface="Times New Roman" pitchFamily="18" charset="0"/>
              </a:rPr>
              <a:t>	</a:t>
            </a:r>
            <a:r>
              <a:rPr lang="en-US" sz="1400" b="1" dirty="0" smtClean="0">
                <a:solidFill>
                  <a:srgbClr val="000000"/>
                </a:solidFill>
                <a:latin typeface="Times New Roman" pitchFamily="18" charset="0"/>
              </a:rPr>
              <a:t>1936</a:t>
            </a:r>
            <a:endParaRPr lang="en-US" sz="1400" b="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Sample </a:t>
            </a:r>
            <a:r>
              <a:rPr lang="en-US" sz="1400" b="1" dirty="0" smtClean="0">
                <a:solidFill>
                  <a:srgbClr val="FFFFFF"/>
                </a:solidFill>
                <a:latin typeface="Times New Roman" pitchFamily="18" charset="0"/>
              </a:rPr>
              <a:t>	</a:t>
            </a:r>
            <a:r>
              <a:rPr lang="en-US" sz="1400" b="1" dirty="0" smtClean="0">
                <a:solidFill>
                  <a:srgbClr val="000000"/>
                </a:solidFill>
                <a:latin typeface="Times New Roman" pitchFamily="18" charset="0"/>
              </a:rPr>
              <a:t>1608</a:t>
            </a:r>
            <a:endParaRPr lang="en-US" sz="1400" b="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Product</a:t>
            </a:r>
            <a:r>
              <a:rPr lang="en-US" sz="1400" b="1" dirty="0" smtClean="0">
                <a:solidFill>
                  <a:srgbClr val="FFFFFF"/>
                </a:solidFill>
                <a:latin typeface="Times New Roman" pitchFamily="18" charset="0"/>
              </a:rPr>
              <a:t>	</a:t>
            </a:r>
            <a:r>
              <a:rPr lang="en-US" sz="1400" b="1" dirty="0" smtClean="0">
                <a:solidFill>
                  <a:srgbClr val="000000"/>
                </a:solidFill>
                <a:latin typeface="Times New Roman" pitchFamily="18" charset="0"/>
              </a:rPr>
              <a:t>Summer </a:t>
            </a:r>
            <a:r>
              <a:rPr lang="en-US" sz="1400" b="1" dirty="0" err="1" smtClean="0">
                <a:solidFill>
                  <a:srgbClr val="000000"/>
                </a:solidFill>
                <a:latin typeface="Times New Roman" pitchFamily="18" charset="0"/>
              </a:rPr>
              <a:t>mixedgrass</a:t>
            </a:r>
            <a:r>
              <a:rPr lang="en-US" sz="1400" b="1" dirty="0" smtClean="0">
                <a:solidFill>
                  <a:srgbClr val="000000"/>
                </a:solidFill>
                <a:latin typeface="Times New Roman" pitchFamily="18" charset="0"/>
              </a:rPr>
              <a:t> hay</a:t>
            </a:r>
            <a:endParaRPr lang="en-US" sz="1400" b="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Sample </a:t>
            </a:r>
            <a:r>
              <a:rPr lang="en-US" sz="1400" b="1" dirty="0" smtClean="0">
                <a:solidFill>
                  <a:srgbClr val="FFFFFF"/>
                </a:solidFill>
                <a:latin typeface="Times New Roman" pitchFamily="18" charset="0"/>
              </a:rPr>
              <a:t>	</a:t>
            </a:r>
            <a:r>
              <a:rPr lang="en-US" sz="1400" b="1" dirty="0" smtClean="0">
                <a:solidFill>
                  <a:srgbClr val="000000"/>
                </a:solidFill>
                <a:latin typeface="Times New Roman" pitchFamily="18" charset="0"/>
              </a:rPr>
              <a:t>#5 8-23-04</a:t>
            </a:r>
            <a:endParaRPr lang="en-US" sz="1400" b="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Comments</a:t>
            </a:r>
            <a:endParaRPr lang="en-US" sz="1400" b="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Parish/County</a:t>
            </a:r>
            <a:r>
              <a:rPr lang="en-US" sz="1400" b="1" dirty="0" smtClean="0">
                <a:solidFill>
                  <a:srgbClr val="FFFFFF"/>
                </a:solidFill>
                <a:latin typeface="Times New Roman" pitchFamily="18" charset="0"/>
              </a:rPr>
              <a:t>	</a:t>
            </a:r>
            <a:r>
              <a:rPr lang="en-US" sz="1400" b="1" dirty="0" smtClean="0">
                <a:solidFill>
                  <a:srgbClr val="000000"/>
                </a:solidFill>
                <a:latin typeface="Times New Roman" pitchFamily="18" charset="0"/>
              </a:rPr>
              <a:t>Jasper</a:t>
            </a:r>
            <a:endParaRPr lang="en-US" sz="1400" b="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endParaRPr lang="en-US" sz="1400" b="1" u="sng" dirty="0" smtClean="0">
              <a:solidFill>
                <a:srgbClr val="000080"/>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u="sng" dirty="0" smtClean="0">
                <a:solidFill>
                  <a:srgbClr val="000080"/>
                </a:solidFill>
                <a:latin typeface="Times New Roman" pitchFamily="18" charset="0"/>
                <a:cs typeface="Times New Roman" pitchFamily="18" charset="0"/>
              </a:rPr>
              <a:t>Dry Matter </a:t>
            </a:r>
            <a:r>
              <a:rPr lang="en-US" sz="1400" b="1" dirty="0" smtClean="0">
                <a:solidFill>
                  <a:srgbClr val="FFFFFF"/>
                </a:solidFill>
                <a:latin typeface="Times New Roman" pitchFamily="18" charset="0"/>
              </a:rPr>
              <a:t>		</a:t>
            </a:r>
            <a:r>
              <a:rPr lang="en-US" sz="1400" b="1" u="sng" dirty="0" smtClean="0">
                <a:solidFill>
                  <a:srgbClr val="000080"/>
                </a:solidFill>
                <a:latin typeface="Times New Roman" pitchFamily="18" charset="0"/>
                <a:cs typeface="Times New Roman" pitchFamily="18" charset="0"/>
              </a:rPr>
              <a:t>As Received </a:t>
            </a:r>
            <a:endParaRPr lang="en-US" sz="1400" b="1"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Dry Matter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100.00</a:t>
            </a: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Dry Matter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90.93</a:t>
            </a:r>
            <a:endParaRPr lang="en-US" sz="1400"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Crude Protein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8.36</a:t>
            </a: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Crude Protein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7.60</a:t>
            </a:r>
            <a:endParaRPr lang="en-US" sz="1400"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ADF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42.97</a:t>
            </a: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ADF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39.07</a:t>
            </a:r>
            <a:endParaRPr lang="en-US" sz="1400"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NDF</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77.33</a:t>
            </a: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NDF</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70.32</a:t>
            </a:r>
            <a:endParaRPr lang="en-US" sz="1400"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TDN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49.12</a:t>
            </a: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TDN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44.67</a:t>
            </a:r>
            <a:endParaRPr lang="en-US" sz="1400"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Calcium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0.00</a:t>
            </a: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Calcium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0.00</a:t>
            </a:r>
            <a:endParaRPr lang="en-US" sz="1400"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Phosphorus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0.00</a:t>
            </a: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Phosphorus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0.00</a:t>
            </a:r>
            <a:endParaRPr lang="en-US" sz="1400"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Magnesium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0.00</a:t>
            </a: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Magnesium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0.00</a:t>
            </a:r>
            <a:endParaRPr lang="en-US" sz="1400"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Potassium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0.00</a:t>
            </a: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Potassium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0.00</a:t>
            </a:r>
            <a:endParaRPr lang="en-US" sz="1400"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Copper (ppm)</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0.00</a:t>
            </a: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Copper (ppm)</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0.00</a:t>
            </a:r>
            <a:endParaRPr lang="en-US" sz="1400"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Zinc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0.00</a:t>
            </a: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Zinc </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0.00</a:t>
            </a:r>
            <a:endParaRPr lang="en-US" sz="1400"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Manganese (ppm)</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0.00</a:t>
            </a:r>
            <a:r>
              <a:rPr lang="en-US" sz="1400" dirty="0" smtClean="0">
                <a:solidFill>
                  <a:srgbClr val="FFFFFF"/>
                </a:solidFill>
                <a:latin typeface="Times New Roman" pitchFamily="18" charset="0"/>
              </a:rPr>
              <a:t>	</a:t>
            </a:r>
            <a:r>
              <a:rPr lang="en-US" sz="1400" b="1" i="1" dirty="0" smtClean="0">
                <a:solidFill>
                  <a:srgbClr val="000080"/>
                </a:solidFill>
                <a:latin typeface="Times New Roman" pitchFamily="18" charset="0"/>
                <a:cs typeface="Times New Roman" pitchFamily="18" charset="0"/>
              </a:rPr>
              <a:t>Manganese (ppm)</a:t>
            </a:r>
            <a:r>
              <a:rPr lang="en-US" sz="1400" b="1" dirty="0" smtClean="0">
                <a:solidFill>
                  <a:srgbClr val="FFFFFF"/>
                </a:solidFill>
                <a:latin typeface="Times New Roman" pitchFamily="18" charset="0"/>
              </a:rPr>
              <a:t>	</a:t>
            </a:r>
            <a:r>
              <a:rPr lang="en-US" sz="1400" dirty="0" smtClean="0">
                <a:solidFill>
                  <a:srgbClr val="000000"/>
                </a:solidFill>
                <a:latin typeface="Times New Roman" pitchFamily="18" charset="0"/>
              </a:rPr>
              <a:t>0.00</a:t>
            </a:r>
            <a:endParaRPr lang="en-US" sz="1400" dirty="0" smtClean="0">
              <a:solidFill>
                <a:srgbClr val="FFFFFF"/>
              </a:solidFill>
              <a:latin typeface="Times New Roman" pitchFamily="18" charset="0"/>
              <a:cs typeface="Times New Roman" pitchFamily="18" charset="0"/>
            </a:endParaRPr>
          </a:p>
          <a:p>
            <a:pPr eaLnBrk="0" fontAlgn="base" hangingPunct="0">
              <a:spcBef>
                <a:spcPct val="0"/>
              </a:spcBef>
              <a:spcAft>
                <a:spcPct val="0"/>
              </a:spcAft>
              <a:tabLst>
                <a:tab pos="57150" algn="l"/>
              </a:tabLst>
            </a:pPr>
            <a:endParaRPr lang="en-US" sz="1400" b="1" i="1" dirty="0" smtClean="0">
              <a:solidFill>
                <a:srgbClr val="000080"/>
              </a:solidFill>
              <a:latin typeface="Times New Roman" pitchFamily="18" charset="0"/>
              <a:cs typeface="Times New Roman" pitchFamily="18" charset="0"/>
            </a:endParaRPr>
          </a:p>
          <a:p>
            <a:pPr eaLnBrk="0" fontAlgn="base" hangingPunct="0">
              <a:spcBef>
                <a:spcPct val="0"/>
              </a:spcBef>
              <a:spcAft>
                <a:spcPct val="0"/>
              </a:spcAft>
              <a:tabLst>
                <a:tab pos="57150" algn="l"/>
              </a:tabLst>
            </a:pPr>
            <a:r>
              <a:rPr lang="en-US" sz="1400" b="1" i="1" dirty="0" smtClean="0">
                <a:solidFill>
                  <a:srgbClr val="000080"/>
                </a:solidFill>
                <a:latin typeface="Times New Roman" pitchFamily="18" charset="0"/>
                <a:cs typeface="Times New Roman" pitchFamily="18" charset="0"/>
              </a:rPr>
              <a:t>Results are based solely on sample submitted.</a:t>
            </a:r>
            <a:endParaRPr lang="en-US" sz="1400" dirty="0" smtClean="0">
              <a:solidFill>
                <a:srgbClr val="FFFFFF"/>
              </a:solidFill>
              <a:latin typeface="Times New Roman" pitchFamily="18" charset="0"/>
            </a:endParaRPr>
          </a:p>
        </p:txBody>
      </p:sp>
      <p:pic>
        <p:nvPicPr>
          <p:cNvPr id="524292" name="Picture 1028" descr="C:\Documents and Settings\jap202\My Documents\JParish\Digital Pics\concernedco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30413"/>
            <a:ext cx="1981200" cy="1474787"/>
          </a:xfrm>
          <a:prstGeom prst="rect">
            <a:avLst/>
          </a:prstGeom>
          <a:noFill/>
          <a:extLst>
            <a:ext uri="{909E8E84-426E-40dd-AFC4-6F175D3DCCD1}">
              <a14:hiddenFill xmlns:a14="http://schemas.microsoft.com/office/drawing/2010/main">
                <a:solidFill>
                  <a:srgbClr val="FFFFFF"/>
                </a:solidFill>
              </a14:hiddenFill>
            </a:ext>
          </a:extLst>
        </p:spPr>
      </p:pic>
      <p:sp>
        <p:nvSpPr>
          <p:cNvPr id="524293" name="AutoShape 1029"/>
          <p:cNvSpPr>
            <a:spLocks noChangeArrowheads="1"/>
          </p:cNvSpPr>
          <p:nvPr/>
        </p:nvSpPr>
        <p:spPr bwMode="auto">
          <a:xfrm>
            <a:off x="6096000" y="428625"/>
            <a:ext cx="2514600" cy="1371600"/>
          </a:xfrm>
          <a:prstGeom prst="cloudCallout">
            <a:avLst>
              <a:gd name="adj1" fmla="val -64204"/>
              <a:gd name="adj2" fmla="val 60532"/>
            </a:avLst>
          </a:prstGeom>
          <a:solidFill>
            <a:srgbClr val="EAEAEA"/>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b="1" smtClean="0">
              <a:solidFill>
                <a:srgbClr val="FFFFFF"/>
              </a:solidFill>
            </a:endParaRPr>
          </a:p>
        </p:txBody>
      </p:sp>
      <p:sp>
        <p:nvSpPr>
          <p:cNvPr id="524294" name="Text Box 1030"/>
          <p:cNvSpPr txBox="1">
            <a:spLocks noChangeArrowheads="1"/>
          </p:cNvSpPr>
          <p:nvPr/>
        </p:nvSpPr>
        <p:spPr bwMode="auto">
          <a:xfrm>
            <a:off x="6324600" y="685800"/>
            <a:ext cx="2286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b="1" smtClean="0">
                <a:solidFill>
                  <a:srgbClr val="800000"/>
                </a:solidFill>
                <a:latin typeface="Arial" pitchFamily="34" charset="0"/>
              </a:rPr>
              <a:t>What should I look at on my forage test results?</a:t>
            </a:r>
          </a:p>
        </p:txBody>
      </p:sp>
      <p:sp>
        <p:nvSpPr>
          <p:cNvPr id="524296" name="Oval 1032"/>
          <p:cNvSpPr>
            <a:spLocks noChangeArrowheads="1"/>
          </p:cNvSpPr>
          <p:nvPr/>
        </p:nvSpPr>
        <p:spPr bwMode="auto">
          <a:xfrm>
            <a:off x="3429000" y="4572000"/>
            <a:ext cx="762000" cy="228600"/>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smtClean="0">
              <a:solidFill>
                <a:srgbClr val="FFFFFF"/>
              </a:solidFill>
            </a:endParaRPr>
          </a:p>
        </p:txBody>
      </p:sp>
      <p:sp>
        <p:nvSpPr>
          <p:cNvPr id="524297" name="Oval 1033"/>
          <p:cNvSpPr>
            <a:spLocks noChangeArrowheads="1"/>
          </p:cNvSpPr>
          <p:nvPr/>
        </p:nvSpPr>
        <p:spPr bwMode="auto">
          <a:xfrm>
            <a:off x="3429000" y="3962400"/>
            <a:ext cx="762000" cy="228600"/>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smtClean="0">
              <a:solidFill>
                <a:srgbClr val="FFFFFF"/>
              </a:solidFill>
            </a:endParaRPr>
          </a:p>
        </p:txBody>
      </p:sp>
      <p:sp>
        <p:nvSpPr>
          <p:cNvPr id="524298" name="Oval 1034"/>
          <p:cNvSpPr>
            <a:spLocks noChangeArrowheads="1"/>
          </p:cNvSpPr>
          <p:nvPr/>
        </p:nvSpPr>
        <p:spPr bwMode="auto">
          <a:xfrm>
            <a:off x="6172200" y="3733800"/>
            <a:ext cx="762000" cy="228600"/>
          </a:xfrm>
          <a:prstGeom prst="ellipse">
            <a:avLst/>
          </a:prstGeom>
          <a:noFill/>
          <a:ln w="381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b="1" smtClean="0">
              <a:solidFill>
                <a:srgbClr val="FFFFFF"/>
              </a:solidFill>
            </a:endParaRPr>
          </a:p>
        </p:txBody>
      </p:sp>
    </p:spTree>
    <p:extLst>
      <p:ext uri="{BB962C8B-B14F-4D97-AF65-F5344CB8AC3E}">
        <p14:creationId xmlns:p14="http://schemas.microsoft.com/office/powerpoint/2010/main" val="305558592"/>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smtClean="0">
                <a:solidFill>
                  <a:srgbClr val="390009"/>
                </a:solidFill>
              </a:rPr>
              <a:t>Calculating per Cow Daily Hay Needs</a:t>
            </a:r>
            <a:endParaRPr lang="en-US" sz="4400" dirty="0">
              <a:solidFill>
                <a:srgbClr val="390009"/>
              </a:solidFill>
            </a:endParaRPr>
          </a:p>
        </p:txBody>
      </p:sp>
      <p:sp>
        <p:nvSpPr>
          <p:cNvPr id="4" name="Content Placeholder 3"/>
          <p:cNvSpPr>
            <a:spLocks noGrp="1"/>
          </p:cNvSpPr>
          <p:nvPr>
            <p:ph idx="1"/>
          </p:nvPr>
        </p:nvSpPr>
        <p:spPr>
          <a:xfrm>
            <a:off x="188259" y="2272553"/>
            <a:ext cx="3666565" cy="1029447"/>
          </a:xfrm>
        </p:spPr>
        <p:txBody>
          <a:bodyPr>
            <a:normAutofit fontScale="77500" lnSpcReduction="20000"/>
          </a:bodyPr>
          <a:lstStyle/>
          <a:p>
            <a:pPr marL="0" indent="0">
              <a:buNone/>
            </a:pPr>
            <a:r>
              <a:rPr lang="en-US" b="1" dirty="0" smtClean="0"/>
              <a:t>1200-lb lactating cow with average milk prod.</a:t>
            </a:r>
          </a:p>
          <a:p>
            <a:pPr marL="0" indent="0">
              <a:buNone/>
            </a:pPr>
            <a:endParaRPr lang="en-US" dirty="0"/>
          </a:p>
        </p:txBody>
      </p:sp>
      <p:sp>
        <p:nvSpPr>
          <p:cNvPr id="5" name="TextBox 4"/>
          <p:cNvSpPr txBox="1"/>
          <p:nvPr/>
        </p:nvSpPr>
        <p:spPr>
          <a:xfrm>
            <a:off x="3750237" y="2474863"/>
            <a:ext cx="389951" cy="461665"/>
          </a:xfrm>
          <a:prstGeom prst="rect">
            <a:avLst/>
          </a:prstGeom>
          <a:noFill/>
        </p:spPr>
        <p:txBody>
          <a:bodyPr wrap="none" rtlCol="0">
            <a:spAutoFit/>
          </a:bodyPr>
          <a:lstStyle/>
          <a:p>
            <a:r>
              <a:rPr lang="en-US" sz="2400" b="1" dirty="0" smtClean="0">
                <a:solidFill>
                  <a:prstClr val="black"/>
                </a:solidFill>
              </a:rPr>
              <a:t>X</a:t>
            </a:r>
            <a:endParaRPr lang="en-US" sz="2400" b="1" dirty="0">
              <a:solidFill>
                <a:prstClr val="black"/>
              </a:solidFill>
            </a:endParaRPr>
          </a:p>
        </p:txBody>
      </p:sp>
      <p:sp>
        <p:nvSpPr>
          <p:cNvPr id="6" name="TextBox 5"/>
          <p:cNvSpPr txBox="1"/>
          <p:nvPr/>
        </p:nvSpPr>
        <p:spPr>
          <a:xfrm>
            <a:off x="4140188" y="2272553"/>
            <a:ext cx="2279140" cy="954107"/>
          </a:xfrm>
          <a:prstGeom prst="rect">
            <a:avLst/>
          </a:prstGeom>
          <a:noFill/>
        </p:spPr>
        <p:txBody>
          <a:bodyPr wrap="none" rtlCol="0">
            <a:spAutoFit/>
          </a:bodyPr>
          <a:lstStyle/>
          <a:p>
            <a:r>
              <a:rPr lang="en-US" sz="2800" b="1" dirty="0" smtClean="0">
                <a:solidFill>
                  <a:prstClr val="black"/>
                </a:solidFill>
              </a:rPr>
              <a:t>2.5% of </a:t>
            </a:r>
          </a:p>
          <a:p>
            <a:r>
              <a:rPr lang="en-US" sz="2800" b="1" dirty="0" smtClean="0">
                <a:solidFill>
                  <a:prstClr val="black"/>
                </a:solidFill>
              </a:rPr>
              <a:t>body weight</a:t>
            </a:r>
            <a:endParaRPr lang="en-US" sz="2800" b="1" dirty="0">
              <a:solidFill>
                <a:prstClr val="black"/>
              </a:solidFill>
            </a:endParaRPr>
          </a:p>
        </p:txBody>
      </p:sp>
      <p:sp>
        <p:nvSpPr>
          <p:cNvPr id="7" name="TextBox 6"/>
          <p:cNvSpPr txBox="1"/>
          <p:nvPr/>
        </p:nvSpPr>
        <p:spPr>
          <a:xfrm>
            <a:off x="6374505" y="2456339"/>
            <a:ext cx="424315" cy="584776"/>
          </a:xfrm>
          <a:prstGeom prst="rect">
            <a:avLst/>
          </a:prstGeom>
          <a:noFill/>
        </p:spPr>
        <p:txBody>
          <a:bodyPr wrap="none" rtlCol="0">
            <a:spAutoFit/>
          </a:bodyPr>
          <a:lstStyle/>
          <a:p>
            <a:r>
              <a:rPr lang="en-US" sz="3200" b="1" dirty="0" smtClean="0">
                <a:solidFill>
                  <a:prstClr val="black"/>
                </a:solidFill>
              </a:rPr>
              <a:t>=</a:t>
            </a:r>
            <a:endParaRPr lang="en-US" sz="3200" b="1" dirty="0">
              <a:solidFill>
                <a:prstClr val="black"/>
              </a:solidFill>
            </a:endParaRPr>
          </a:p>
        </p:txBody>
      </p:sp>
      <p:sp>
        <p:nvSpPr>
          <p:cNvPr id="8" name="TextBox 7"/>
          <p:cNvSpPr txBox="1"/>
          <p:nvPr/>
        </p:nvSpPr>
        <p:spPr>
          <a:xfrm>
            <a:off x="6701151" y="2276135"/>
            <a:ext cx="2179553" cy="954107"/>
          </a:xfrm>
          <a:prstGeom prst="rect">
            <a:avLst/>
          </a:prstGeom>
          <a:noFill/>
        </p:spPr>
        <p:txBody>
          <a:bodyPr wrap="none" rtlCol="0">
            <a:spAutoFit/>
          </a:bodyPr>
          <a:lstStyle/>
          <a:p>
            <a:pPr algn="ctr"/>
            <a:r>
              <a:rPr lang="en-US" sz="2800" b="1" dirty="0" smtClean="0">
                <a:solidFill>
                  <a:prstClr val="black"/>
                </a:solidFill>
              </a:rPr>
              <a:t>30 lbs. dry </a:t>
            </a:r>
          </a:p>
          <a:p>
            <a:pPr algn="ctr"/>
            <a:r>
              <a:rPr lang="en-US" sz="2800" b="1" dirty="0" smtClean="0">
                <a:solidFill>
                  <a:prstClr val="black"/>
                </a:solidFill>
              </a:rPr>
              <a:t>matter (DM)</a:t>
            </a:r>
            <a:endParaRPr lang="en-US" sz="2000" dirty="0">
              <a:solidFill>
                <a:prstClr val="black"/>
              </a:solidFill>
            </a:endParaRPr>
          </a:p>
        </p:txBody>
      </p:sp>
      <p:sp>
        <p:nvSpPr>
          <p:cNvPr id="10" name="TextBox 9"/>
          <p:cNvSpPr txBox="1"/>
          <p:nvPr/>
        </p:nvSpPr>
        <p:spPr>
          <a:xfrm>
            <a:off x="457200" y="4161712"/>
            <a:ext cx="2179553" cy="954107"/>
          </a:xfrm>
          <a:prstGeom prst="rect">
            <a:avLst/>
          </a:prstGeom>
          <a:noFill/>
        </p:spPr>
        <p:txBody>
          <a:bodyPr wrap="none" rtlCol="0">
            <a:spAutoFit/>
          </a:bodyPr>
          <a:lstStyle/>
          <a:p>
            <a:pPr algn="ctr"/>
            <a:r>
              <a:rPr lang="en-US" sz="2800" b="1" dirty="0" smtClean="0">
                <a:solidFill>
                  <a:prstClr val="black"/>
                </a:solidFill>
              </a:rPr>
              <a:t>30 lbs. dry </a:t>
            </a:r>
          </a:p>
          <a:p>
            <a:pPr algn="ctr"/>
            <a:r>
              <a:rPr lang="en-US" sz="2800" b="1" dirty="0" smtClean="0">
                <a:solidFill>
                  <a:prstClr val="black"/>
                </a:solidFill>
              </a:rPr>
              <a:t>matter (DM)</a:t>
            </a:r>
            <a:endParaRPr lang="en-US" sz="2000" dirty="0">
              <a:solidFill>
                <a:prstClr val="black"/>
              </a:solidFill>
            </a:endParaRPr>
          </a:p>
        </p:txBody>
      </p:sp>
      <p:sp>
        <p:nvSpPr>
          <p:cNvPr id="11" name="TextBox 10"/>
          <p:cNvSpPr txBox="1"/>
          <p:nvPr/>
        </p:nvSpPr>
        <p:spPr>
          <a:xfrm>
            <a:off x="3092824" y="4354318"/>
            <a:ext cx="409888" cy="584776"/>
          </a:xfrm>
          <a:prstGeom prst="rect">
            <a:avLst/>
          </a:prstGeom>
          <a:noFill/>
        </p:spPr>
        <p:txBody>
          <a:bodyPr wrap="none" rtlCol="0">
            <a:spAutoFit/>
          </a:bodyPr>
          <a:lstStyle/>
          <a:p>
            <a:r>
              <a:rPr lang="en-US" sz="3200" b="1" dirty="0" smtClean="0">
                <a:solidFill>
                  <a:prstClr val="black"/>
                </a:solidFill>
              </a:rPr>
              <a:t>÷</a:t>
            </a:r>
            <a:endParaRPr lang="en-US" sz="3200" b="1" dirty="0">
              <a:solidFill>
                <a:prstClr val="black"/>
              </a:solidFill>
            </a:endParaRPr>
          </a:p>
        </p:txBody>
      </p:sp>
      <p:sp>
        <p:nvSpPr>
          <p:cNvPr id="12" name="TextBox 11"/>
          <p:cNvSpPr txBox="1"/>
          <p:nvPr/>
        </p:nvSpPr>
        <p:spPr>
          <a:xfrm>
            <a:off x="3612663" y="4153207"/>
            <a:ext cx="1827143" cy="1077218"/>
          </a:xfrm>
          <a:prstGeom prst="rect">
            <a:avLst/>
          </a:prstGeom>
          <a:noFill/>
        </p:spPr>
        <p:txBody>
          <a:bodyPr wrap="none" rtlCol="0">
            <a:spAutoFit/>
          </a:bodyPr>
          <a:lstStyle/>
          <a:p>
            <a:pPr algn="ctr"/>
            <a:r>
              <a:rPr lang="en-US" sz="3200" b="1" dirty="0" smtClean="0">
                <a:solidFill>
                  <a:prstClr val="black"/>
                </a:solidFill>
              </a:rPr>
              <a:t>88% hay</a:t>
            </a:r>
          </a:p>
          <a:p>
            <a:pPr algn="ctr"/>
            <a:r>
              <a:rPr lang="en-US" sz="3200" b="1" dirty="0" smtClean="0">
                <a:solidFill>
                  <a:prstClr val="black"/>
                </a:solidFill>
              </a:rPr>
              <a:t>DM</a:t>
            </a:r>
            <a:endParaRPr lang="en-US" sz="3200" b="1" dirty="0">
              <a:solidFill>
                <a:prstClr val="black"/>
              </a:solidFill>
            </a:endParaRPr>
          </a:p>
        </p:txBody>
      </p:sp>
      <p:sp>
        <p:nvSpPr>
          <p:cNvPr id="14" name="TextBox 13"/>
          <p:cNvSpPr txBox="1"/>
          <p:nvPr/>
        </p:nvSpPr>
        <p:spPr>
          <a:xfrm>
            <a:off x="5585018" y="4379554"/>
            <a:ext cx="424315" cy="584776"/>
          </a:xfrm>
          <a:prstGeom prst="rect">
            <a:avLst/>
          </a:prstGeom>
          <a:noFill/>
        </p:spPr>
        <p:txBody>
          <a:bodyPr wrap="none" rtlCol="0">
            <a:spAutoFit/>
          </a:bodyPr>
          <a:lstStyle/>
          <a:p>
            <a:r>
              <a:rPr lang="en-US" sz="3200" b="1" dirty="0" smtClean="0">
                <a:solidFill>
                  <a:prstClr val="black"/>
                </a:solidFill>
              </a:rPr>
              <a:t>=</a:t>
            </a:r>
            <a:endParaRPr lang="en-US" sz="3200" b="1" dirty="0">
              <a:solidFill>
                <a:prstClr val="black"/>
              </a:solidFill>
            </a:endParaRPr>
          </a:p>
        </p:txBody>
      </p:sp>
      <p:sp>
        <p:nvSpPr>
          <p:cNvPr id="15" name="TextBox 14"/>
          <p:cNvSpPr txBox="1"/>
          <p:nvPr/>
        </p:nvSpPr>
        <p:spPr>
          <a:xfrm>
            <a:off x="6188863" y="4161712"/>
            <a:ext cx="2602195" cy="1077218"/>
          </a:xfrm>
          <a:prstGeom prst="rect">
            <a:avLst/>
          </a:prstGeom>
          <a:noFill/>
        </p:spPr>
        <p:txBody>
          <a:bodyPr wrap="none" rtlCol="0">
            <a:spAutoFit/>
          </a:bodyPr>
          <a:lstStyle/>
          <a:p>
            <a:r>
              <a:rPr lang="en-US" sz="3200" b="1" dirty="0" smtClean="0">
                <a:solidFill>
                  <a:prstClr val="black"/>
                </a:solidFill>
              </a:rPr>
              <a:t>34.09 lbs. of </a:t>
            </a:r>
          </a:p>
          <a:p>
            <a:r>
              <a:rPr lang="en-US" sz="3200" b="1" dirty="0" smtClean="0">
                <a:solidFill>
                  <a:prstClr val="black"/>
                </a:solidFill>
              </a:rPr>
              <a:t>hay “as fed”</a:t>
            </a:r>
            <a:endParaRPr lang="en-US" sz="3200" b="1" dirty="0">
              <a:solidFill>
                <a:prstClr val="black"/>
              </a:solidFill>
            </a:endParaRPr>
          </a:p>
        </p:txBody>
      </p:sp>
      <p:sp>
        <p:nvSpPr>
          <p:cNvPr id="16" name="Frame 15"/>
          <p:cNvSpPr/>
          <p:nvPr/>
        </p:nvSpPr>
        <p:spPr>
          <a:xfrm>
            <a:off x="6091542" y="4088019"/>
            <a:ext cx="2781725" cy="1240558"/>
          </a:xfrm>
          <a:prstGeom prst="frame">
            <a:avLst>
              <a:gd name="adj1" fmla="val 3260"/>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5483604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smtClean="0">
                <a:solidFill>
                  <a:schemeClr val="accent2">
                    <a:lumMod val="50000"/>
                  </a:schemeClr>
                </a:solidFill>
              </a:rPr>
              <a:t>Calculating per Cow Winter Hay Needs</a:t>
            </a:r>
            <a:endParaRPr lang="en-US" sz="4400" dirty="0">
              <a:solidFill>
                <a:schemeClr val="accent2">
                  <a:lumMod val="50000"/>
                </a:schemeClr>
              </a:solidFill>
            </a:endParaRPr>
          </a:p>
        </p:txBody>
      </p:sp>
      <p:sp>
        <p:nvSpPr>
          <p:cNvPr id="5" name="TextBox 4"/>
          <p:cNvSpPr txBox="1"/>
          <p:nvPr/>
        </p:nvSpPr>
        <p:spPr>
          <a:xfrm>
            <a:off x="3417687" y="2484431"/>
            <a:ext cx="389951" cy="461665"/>
          </a:xfrm>
          <a:prstGeom prst="rect">
            <a:avLst/>
          </a:prstGeom>
          <a:noFill/>
        </p:spPr>
        <p:txBody>
          <a:bodyPr wrap="none" rtlCol="0">
            <a:spAutoFit/>
          </a:bodyPr>
          <a:lstStyle/>
          <a:p>
            <a:r>
              <a:rPr lang="en-US" sz="2400" b="1" dirty="0" smtClean="0">
                <a:solidFill>
                  <a:prstClr val="black"/>
                </a:solidFill>
              </a:rPr>
              <a:t>X</a:t>
            </a:r>
            <a:endParaRPr lang="en-US" sz="2400" b="1" dirty="0">
              <a:solidFill>
                <a:prstClr val="black"/>
              </a:solidFill>
            </a:endParaRPr>
          </a:p>
        </p:txBody>
      </p:sp>
      <p:sp>
        <p:nvSpPr>
          <p:cNvPr id="6" name="TextBox 5"/>
          <p:cNvSpPr txBox="1"/>
          <p:nvPr/>
        </p:nvSpPr>
        <p:spPr>
          <a:xfrm>
            <a:off x="3940346" y="2394767"/>
            <a:ext cx="1964400" cy="584776"/>
          </a:xfrm>
          <a:prstGeom prst="rect">
            <a:avLst/>
          </a:prstGeom>
          <a:noFill/>
        </p:spPr>
        <p:txBody>
          <a:bodyPr wrap="none" rtlCol="0">
            <a:spAutoFit/>
          </a:bodyPr>
          <a:lstStyle/>
          <a:p>
            <a:r>
              <a:rPr lang="en-US" sz="3200" b="1" dirty="0" smtClean="0">
                <a:solidFill>
                  <a:prstClr val="black"/>
                </a:solidFill>
              </a:rPr>
              <a:t>120 Days</a:t>
            </a:r>
            <a:endParaRPr lang="en-US" sz="3200" b="1" dirty="0">
              <a:solidFill>
                <a:prstClr val="black"/>
              </a:solidFill>
            </a:endParaRPr>
          </a:p>
        </p:txBody>
      </p:sp>
      <p:sp>
        <p:nvSpPr>
          <p:cNvPr id="7" name="TextBox 6"/>
          <p:cNvSpPr txBox="1"/>
          <p:nvPr/>
        </p:nvSpPr>
        <p:spPr>
          <a:xfrm>
            <a:off x="5931882" y="2456339"/>
            <a:ext cx="424315" cy="584776"/>
          </a:xfrm>
          <a:prstGeom prst="rect">
            <a:avLst/>
          </a:prstGeom>
          <a:noFill/>
        </p:spPr>
        <p:txBody>
          <a:bodyPr wrap="none" rtlCol="0">
            <a:spAutoFit/>
          </a:bodyPr>
          <a:lstStyle/>
          <a:p>
            <a:r>
              <a:rPr lang="en-US" sz="3200" b="1" dirty="0" smtClean="0">
                <a:solidFill>
                  <a:prstClr val="black"/>
                </a:solidFill>
              </a:rPr>
              <a:t>=</a:t>
            </a:r>
            <a:endParaRPr lang="en-US" sz="3200" b="1" dirty="0">
              <a:solidFill>
                <a:prstClr val="black"/>
              </a:solidFill>
            </a:endParaRPr>
          </a:p>
        </p:txBody>
      </p:sp>
      <p:sp>
        <p:nvSpPr>
          <p:cNvPr id="8" name="TextBox 7"/>
          <p:cNvSpPr txBox="1"/>
          <p:nvPr/>
        </p:nvSpPr>
        <p:spPr>
          <a:xfrm>
            <a:off x="6251610" y="1888745"/>
            <a:ext cx="2658375" cy="1815882"/>
          </a:xfrm>
          <a:prstGeom prst="rect">
            <a:avLst/>
          </a:prstGeom>
          <a:noFill/>
        </p:spPr>
        <p:txBody>
          <a:bodyPr wrap="none" rtlCol="0">
            <a:spAutoFit/>
          </a:bodyPr>
          <a:lstStyle/>
          <a:p>
            <a:pPr algn="ctr"/>
            <a:r>
              <a:rPr lang="en-US" sz="2800" b="1" dirty="0" smtClean="0">
                <a:solidFill>
                  <a:prstClr val="black"/>
                </a:solidFill>
              </a:rPr>
              <a:t>4090.8 lbs. </a:t>
            </a:r>
          </a:p>
          <a:p>
            <a:pPr algn="ctr"/>
            <a:r>
              <a:rPr lang="en-US" sz="2800" b="1" dirty="0" smtClean="0">
                <a:solidFill>
                  <a:prstClr val="black"/>
                </a:solidFill>
              </a:rPr>
              <a:t>hay “as fed”</a:t>
            </a:r>
          </a:p>
          <a:p>
            <a:pPr algn="ctr"/>
            <a:r>
              <a:rPr lang="en-US" sz="2800" b="1" dirty="0" smtClean="0">
                <a:solidFill>
                  <a:prstClr val="black"/>
                </a:solidFill>
              </a:rPr>
              <a:t>for winter </a:t>
            </a:r>
          </a:p>
          <a:p>
            <a:pPr algn="ctr"/>
            <a:r>
              <a:rPr lang="en-US" sz="2800" b="1" dirty="0" smtClean="0">
                <a:solidFill>
                  <a:prstClr val="black"/>
                </a:solidFill>
              </a:rPr>
              <a:t>feeding period</a:t>
            </a:r>
            <a:endParaRPr lang="en-US" sz="2000" dirty="0">
              <a:solidFill>
                <a:prstClr val="black"/>
              </a:solidFill>
            </a:endParaRPr>
          </a:p>
        </p:txBody>
      </p:sp>
      <p:sp>
        <p:nvSpPr>
          <p:cNvPr id="10" name="TextBox 9"/>
          <p:cNvSpPr txBox="1"/>
          <p:nvPr/>
        </p:nvSpPr>
        <p:spPr>
          <a:xfrm>
            <a:off x="606325" y="4051261"/>
            <a:ext cx="4750018" cy="584776"/>
          </a:xfrm>
          <a:prstGeom prst="rect">
            <a:avLst/>
          </a:prstGeom>
          <a:noFill/>
        </p:spPr>
        <p:txBody>
          <a:bodyPr wrap="none" rtlCol="0">
            <a:spAutoFit/>
          </a:bodyPr>
          <a:lstStyle/>
          <a:p>
            <a:pPr algn="ctr"/>
            <a:r>
              <a:rPr lang="en-US" sz="3200" b="1" dirty="0" smtClean="0">
                <a:solidFill>
                  <a:prstClr val="black"/>
                </a:solidFill>
              </a:rPr>
              <a:t>4090.8 lbs. hay per cow</a:t>
            </a:r>
            <a:endParaRPr lang="en-US" sz="2400" dirty="0">
              <a:solidFill>
                <a:prstClr val="black"/>
              </a:solidFill>
            </a:endParaRPr>
          </a:p>
        </p:txBody>
      </p:sp>
      <p:sp>
        <p:nvSpPr>
          <p:cNvPr id="12" name="TextBox 11"/>
          <p:cNvSpPr txBox="1"/>
          <p:nvPr/>
        </p:nvSpPr>
        <p:spPr>
          <a:xfrm>
            <a:off x="1472201" y="4759015"/>
            <a:ext cx="3378048" cy="584776"/>
          </a:xfrm>
          <a:prstGeom prst="rect">
            <a:avLst/>
          </a:prstGeom>
          <a:noFill/>
        </p:spPr>
        <p:txBody>
          <a:bodyPr wrap="none" rtlCol="0">
            <a:spAutoFit/>
          </a:bodyPr>
          <a:lstStyle/>
          <a:p>
            <a:pPr algn="ctr"/>
            <a:r>
              <a:rPr lang="en-US" sz="3200" b="1" dirty="0" smtClean="0">
                <a:solidFill>
                  <a:prstClr val="black"/>
                </a:solidFill>
              </a:rPr>
              <a:t>850 lbs. per bale</a:t>
            </a:r>
            <a:endParaRPr lang="en-US" sz="3200" b="1" dirty="0">
              <a:solidFill>
                <a:prstClr val="black"/>
              </a:solidFill>
            </a:endParaRPr>
          </a:p>
        </p:txBody>
      </p:sp>
      <p:sp>
        <p:nvSpPr>
          <p:cNvPr id="14" name="TextBox 13"/>
          <p:cNvSpPr txBox="1"/>
          <p:nvPr/>
        </p:nvSpPr>
        <p:spPr>
          <a:xfrm>
            <a:off x="5585018" y="4379554"/>
            <a:ext cx="424315" cy="584776"/>
          </a:xfrm>
          <a:prstGeom prst="rect">
            <a:avLst/>
          </a:prstGeom>
          <a:noFill/>
        </p:spPr>
        <p:txBody>
          <a:bodyPr wrap="none" rtlCol="0">
            <a:spAutoFit/>
          </a:bodyPr>
          <a:lstStyle/>
          <a:p>
            <a:r>
              <a:rPr lang="en-US" sz="3200" b="1" dirty="0" smtClean="0">
                <a:solidFill>
                  <a:prstClr val="black"/>
                </a:solidFill>
              </a:rPr>
              <a:t>=</a:t>
            </a:r>
            <a:endParaRPr lang="en-US" sz="3200" b="1" dirty="0">
              <a:solidFill>
                <a:prstClr val="black"/>
              </a:solidFill>
            </a:endParaRPr>
          </a:p>
        </p:txBody>
      </p:sp>
      <p:sp>
        <p:nvSpPr>
          <p:cNvPr id="15" name="TextBox 14"/>
          <p:cNvSpPr txBox="1"/>
          <p:nvPr/>
        </p:nvSpPr>
        <p:spPr>
          <a:xfrm>
            <a:off x="6188863" y="4161712"/>
            <a:ext cx="2648081" cy="1077218"/>
          </a:xfrm>
          <a:prstGeom prst="rect">
            <a:avLst/>
          </a:prstGeom>
          <a:noFill/>
        </p:spPr>
        <p:txBody>
          <a:bodyPr wrap="none" rtlCol="0">
            <a:spAutoFit/>
          </a:bodyPr>
          <a:lstStyle/>
          <a:p>
            <a:r>
              <a:rPr lang="en-US" sz="3200" b="1" dirty="0" smtClean="0">
                <a:solidFill>
                  <a:prstClr val="black"/>
                </a:solidFill>
              </a:rPr>
              <a:t>4.81 bales of </a:t>
            </a:r>
          </a:p>
          <a:p>
            <a:r>
              <a:rPr lang="en-US" sz="3200" b="1" dirty="0" smtClean="0">
                <a:solidFill>
                  <a:prstClr val="black"/>
                </a:solidFill>
              </a:rPr>
              <a:t>hay per cow</a:t>
            </a:r>
            <a:endParaRPr lang="en-US" sz="3200" b="1" dirty="0">
              <a:solidFill>
                <a:prstClr val="black"/>
              </a:solidFill>
            </a:endParaRPr>
          </a:p>
        </p:txBody>
      </p:sp>
      <p:sp>
        <p:nvSpPr>
          <p:cNvPr id="16" name="Frame 15"/>
          <p:cNvSpPr/>
          <p:nvPr/>
        </p:nvSpPr>
        <p:spPr>
          <a:xfrm>
            <a:off x="6091542" y="4088019"/>
            <a:ext cx="2781725" cy="1240558"/>
          </a:xfrm>
          <a:prstGeom prst="frame">
            <a:avLst>
              <a:gd name="adj1" fmla="val 3260"/>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17" name="TextBox 16"/>
          <p:cNvSpPr txBox="1"/>
          <p:nvPr/>
        </p:nvSpPr>
        <p:spPr>
          <a:xfrm>
            <a:off x="738322" y="2197214"/>
            <a:ext cx="2602195" cy="1077218"/>
          </a:xfrm>
          <a:prstGeom prst="rect">
            <a:avLst/>
          </a:prstGeom>
          <a:noFill/>
        </p:spPr>
        <p:txBody>
          <a:bodyPr wrap="none" rtlCol="0">
            <a:spAutoFit/>
          </a:bodyPr>
          <a:lstStyle/>
          <a:p>
            <a:r>
              <a:rPr lang="en-US" sz="3200" b="1" dirty="0" smtClean="0">
                <a:solidFill>
                  <a:prstClr val="black"/>
                </a:solidFill>
              </a:rPr>
              <a:t>34.09 lbs. of </a:t>
            </a:r>
          </a:p>
          <a:p>
            <a:r>
              <a:rPr lang="en-US" sz="3200" b="1" dirty="0" smtClean="0">
                <a:solidFill>
                  <a:prstClr val="black"/>
                </a:solidFill>
              </a:rPr>
              <a:t>hay “as fed”</a:t>
            </a:r>
            <a:endParaRPr lang="en-US" sz="3200" b="1" dirty="0">
              <a:solidFill>
                <a:prstClr val="black"/>
              </a:solidFill>
            </a:endParaRPr>
          </a:p>
        </p:txBody>
      </p:sp>
      <p:cxnSp>
        <p:nvCxnSpPr>
          <p:cNvPr id="13" name="Straight Connector 12"/>
          <p:cNvCxnSpPr/>
          <p:nvPr/>
        </p:nvCxnSpPr>
        <p:spPr>
          <a:xfrm>
            <a:off x="561787" y="4725683"/>
            <a:ext cx="4899143"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1409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smtClean="0">
                <a:solidFill>
                  <a:schemeClr val="accent2">
                    <a:lumMod val="50000"/>
                  </a:schemeClr>
                </a:solidFill>
              </a:rPr>
              <a:t>Calculating Cow Herd Winter Hay Needs</a:t>
            </a:r>
            <a:endParaRPr lang="en-US" sz="4400" dirty="0">
              <a:solidFill>
                <a:schemeClr val="accent2">
                  <a:lumMod val="50000"/>
                </a:schemeClr>
              </a:solidFill>
            </a:endParaRPr>
          </a:p>
        </p:txBody>
      </p:sp>
      <p:sp>
        <p:nvSpPr>
          <p:cNvPr id="5" name="TextBox 4"/>
          <p:cNvSpPr txBox="1"/>
          <p:nvPr/>
        </p:nvSpPr>
        <p:spPr>
          <a:xfrm>
            <a:off x="3385077" y="1858415"/>
            <a:ext cx="389951" cy="461665"/>
          </a:xfrm>
          <a:prstGeom prst="rect">
            <a:avLst/>
          </a:prstGeom>
          <a:noFill/>
        </p:spPr>
        <p:txBody>
          <a:bodyPr wrap="none" rtlCol="0">
            <a:spAutoFit/>
          </a:bodyPr>
          <a:lstStyle/>
          <a:p>
            <a:r>
              <a:rPr lang="en-US" sz="2400" b="1" dirty="0" smtClean="0">
                <a:solidFill>
                  <a:prstClr val="black"/>
                </a:solidFill>
              </a:rPr>
              <a:t>X</a:t>
            </a:r>
            <a:endParaRPr lang="en-US" sz="2400" b="1" dirty="0">
              <a:solidFill>
                <a:prstClr val="black"/>
              </a:solidFill>
            </a:endParaRPr>
          </a:p>
        </p:txBody>
      </p:sp>
      <p:sp>
        <p:nvSpPr>
          <p:cNvPr id="6" name="TextBox 5"/>
          <p:cNvSpPr txBox="1"/>
          <p:nvPr/>
        </p:nvSpPr>
        <p:spPr>
          <a:xfrm>
            <a:off x="3870072" y="1848551"/>
            <a:ext cx="1781457" cy="584776"/>
          </a:xfrm>
          <a:prstGeom prst="rect">
            <a:avLst/>
          </a:prstGeom>
          <a:noFill/>
        </p:spPr>
        <p:txBody>
          <a:bodyPr wrap="none" rtlCol="0">
            <a:spAutoFit/>
          </a:bodyPr>
          <a:lstStyle/>
          <a:p>
            <a:r>
              <a:rPr lang="en-US" sz="3200" b="1" dirty="0" smtClean="0">
                <a:solidFill>
                  <a:prstClr val="black"/>
                </a:solidFill>
              </a:rPr>
              <a:t>40 cows</a:t>
            </a:r>
            <a:endParaRPr lang="en-US" sz="3200" b="1" dirty="0">
              <a:solidFill>
                <a:prstClr val="black"/>
              </a:solidFill>
            </a:endParaRPr>
          </a:p>
        </p:txBody>
      </p:sp>
      <p:sp>
        <p:nvSpPr>
          <p:cNvPr id="7" name="TextBox 6"/>
          <p:cNvSpPr txBox="1"/>
          <p:nvPr/>
        </p:nvSpPr>
        <p:spPr>
          <a:xfrm>
            <a:off x="5878432" y="1717207"/>
            <a:ext cx="424315" cy="584776"/>
          </a:xfrm>
          <a:prstGeom prst="rect">
            <a:avLst/>
          </a:prstGeom>
          <a:noFill/>
        </p:spPr>
        <p:txBody>
          <a:bodyPr wrap="none" rtlCol="0">
            <a:spAutoFit/>
          </a:bodyPr>
          <a:lstStyle/>
          <a:p>
            <a:r>
              <a:rPr lang="en-US" sz="3200" b="1" dirty="0" smtClean="0">
                <a:solidFill>
                  <a:prstClr val="black"/>
                </a:solidFill>
              </a:rPr>
              <a:t>=</a:t>
            </a:r>
            <a:endParaRPr lang="en-US" sz="3200" b="1" dirty="0">
              <a:solidFill>
                <a:prstClr val="black"/>
              </a:solidFill>
            </a:endParaRPr>
          </a:p>
        </p:txBody>
      </p:sp>
      <p:sp>
        <p:nvSpPr>
          <p:cNvPr id="8" name="TextBox 7"/>
          <p:cNvSpPr txBox="1"/>
          <p:nvPr/>
        </p:nvSpPr>
        <p:spPr>
          <a:xfrm>
            <a:off x="6243942" y="1509195"/>
            <a:ext cx="2556108" cy="1077218"/>
          </a:xfrm>
          <a:prstGeom prst="rect">
            <a:avLst/>
          </a:prstGeom>
          <a:noFill/>
        </p:spPr>
        <p:txBody>
          <a:bodyPr wrap="none" rtlCol="0">
            <a:spAutoFit/>
          </a:bodyPr>
          <a:lstStyle/>
          <a:p>
            <a:pPr algn="ctr"/>
            <a:r>
              <a:rPr lang="en-US" sz="3200" b="1" dirty="0" smtClean="0">
                <a:solidFill>
                  <a:prstClr val="black"/>
                </a:solidFill>
              </a:rPr>
              <a:t>163,362 lbs. </a:t>
            </a:r>
            <a:endParaRPr lang="en-US" sz="3200" b="1" dirty="0">
              <a:solidFill>
                <a:prstClr val="black"/>
              </a:solidFill>
            </a:endParaRPr>
          </a:p>
          <a:p>
            <a:pPr algn="ctr"/>
            <a:r>
              <a:rPr lang="en-US" sz="3200" b="1" dirty="0" smtClean="0">
                <a:solidFill>
                  <a:prstClr val="black"/>
                </a:solidFill>
              </a:rPr>
              <a:t>hay for herd</a:t>
            </a:r>
            <a:endParaRPr lang="en-US" sz="2400" dirty="0">
              <a:solidFill>
                <a:prstClr val="black"/>
              </a:solidFill>
            </a:endParaRPr>
          </a:p>
        </p:txBody>
      </p:sp>
      <p:sp>
        <p:nvSpPr>
          <p:cNvPr id="10" name="TextBox 9"/>
          <p:cNvSpPr txBox="1"/>
          <p:nvPr/>
        </p:nvSpPr>
        <p:spPr>
          <a:xfrm>
            <a:off x="3947454" y="2743200"/>
            <a:ext cx="1164902" cy="584776"/>
          </a:xfrm>
          <a:prstGeom prst="rect">
            <a:avLst/>
          </a:prstGeom>
          <a:noFill/>
        </p:spPr>
        <p:txBody>
          <a:bodyPr wrap="none" rtlCol="0">
            <a:spAutoFit/>
          </a:bodyPr>
          <a:lstStyle/>
          <a:p>
            <a:pPr algn="ctr"/>
            <a:r>
              <a:rPr lang="en-US" sz="3200" b="1" dirty="0" smtClean="0">
                <a:solidFill>
                  <a:prstClr val="black"/>
                </a:solidFill>
              </a:rPr>
              <a:t>1 ton</a:t>
            </a:r>
            <a:endParaRPr lang="en-US" sz="2400" dirty="0">
              <a:solidFill>
                <a:prstClr val="black"/>
              </a:solidFill>
            </a:endParaRPr>
          </a:p>
        </p:txBody>
      </p:sp>
      <p:sp>
        <p:nvSpPr>
          <p:cNvPr id="12" name="TextBox 11"/>
          <p:cNvSpPr txBox="1"/>
          <p:nvPr/>
        </p:nvSpPr>
        <p:spPr>
          <a:xfrm>
            <a:off x="3681537" y="3305542"/>
            <a:ext cx="2032528" cy="584776"/>
          </a:xfrm>
          <a:prstGeom prst="rect">
            <a:avLst/>
          </a:prstGeom>
          <a:noFill/>
        </p:spPr>
        <p:txBody>
          <a:bodyPr wrap="none" rtlCol="0">
            <a:spAutoFit/>
          </a:bodyPr>
          <a:lstStyle/>
          <a:p>
            <a:pPr algn="ctr"/>
            <a:r>
              <a:rPr lang="en-US" sz="3200" b="1" dirty="0" smtClean="0">
                <a:solidFill>
                  <a:prstClr val="black"/>
                </a:solidFill>
              </a:rPr>
              <a:t>2,000 lbs.</a:t>
            </a:r>
            <a:endParaRPr lang="en-US" sz="3200" b="1" dirty="0">
              <a:solidFill>
                <a:prstClr val="black"/>
              </a:solidFill>
            </a:endParaRPr>
          </a:p>
        </p:txBody>
      </p:sp>
      <p:sp>
        <p:nvSpPr>
          <p:cNvPr id="14" name="TextBox 13"/>
          <p:cNvSpPr txBox="1"/>
          <p:nvPr/>
        </p:nvSpPr>
        <p:spPr>
          <a:xfrm>
            <a:off x="5726261" y="3007495"/>
            <a:ext cx="424315" cy="584776"/>
          </a:xfrm>
          <a:prstGeom prst="rect">
            <a:avLst/>
          </a:prstGeom>
          <a:noFill/>
        </p:spPr>
        <p:txBody>
          <a:bodyPr wrap="none" rtlCol="0">
            <a:spAutoFit/>
          </a:bodyPr>
          <a:lstStyle/>
          <a:p>
            <a:r>
              <a:rPr lang="en-US" sz="3200" b="1" dirty="0" smtClean="0">
                <a:solidFill>
                  <a:prstClr val="black"/>
                </a:solidFill>
              </a:rPr>
              <a:t>=</a:t>
            </a:r>
            <a:endParaRPr lang="en-US" sz="3200" b="1" dirty="0">
              <a:solidFill>
                <a:prstClr val="black"/>
              </a:solidFill>
            </a:endParaRPr>
          </a:p>
        </p:txBody>
      </p:sp>
      <p:sp>
        <p:nvSpPr>
          <p:cNvPr id="15" name="TextBox 14"/>
          <p:cNvSpPr txBox="1"/>
          <p:nvPr/>
        </p:nvSpPr>
        <p:spPr>
          <a:xfrm>
            <a:off x="6075871" y="4549977"/>
            <a:ext cx="2877711" cy="1077218"/>
          </a:xfrm>
          <a:prstGeom prst="rect">
            <a:avLst/>
          </a:prstGeom>
          <a:noFill/>
        </p:spPr>
        <p:txBody>
          <a:bodyPr wrap="none" rtlCol="0">
            <a:spAutoFit/>
          </a:bodyPr>
          <a:lstStyle/>
          <a:p>
            <a:r>
              <a:rPr lang="en-US" sz="3200" b="1" dirty="0" smtClean="0">
                <a:solidFill>
                  <a:prstClr val="black"/>
                </a:solidFill>
              </a:rPr>
              <a:t>192.4 bales of </a:t>
            </a:r>
          </a:p>
          <a:p>
            <a:r>
              <a:rPr lang="en-US" sz="3200" b="1" dirty="0" smtClean="0">
                <a:solidFill>
                  <a:prstClr val="black"/>
                </a:solidFill>
              </a:rPr>
              <a:t>hay for herd</a:t>
            </a:r>
            <a:endParaRPr lang="en-US" sz="3200" b="1" dirty="0">
              <a:solidFill>
                <a:prstClr val="black"/>
              </a:solidFill>
            </a:endParaRPr>
          </a:p>
        </p:txBody>
      </p:sp>
      <p:sp>
        <p:nvSpPr>
          <p:cNvPr id="16" name="Frame 15"/>
          <p:cNvSpPr/>
          <p:nvPr/>
        </p:nvSpPr>
        <p:spPr>
          <a:xfrm>
            <a:off x="6075871" y="4446401"/>
            <a:ext cx="2892123" cy="1240558"/>
          </a:xfrm>
          <a:prstGeom prst="frame">
            <a:avLst>
              <a:gd name="adj1" fmla="val 3260"/>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17" name="TextBox 16"/>
          <p:cNvSpPr txBox="1"/>
          <p:nvPr/>
        </p:nvSpPr>
        <p:spPr>
          <a:xfrm>
            <a:off x="685875" y="1509195"/>
            <a:ext cx="2557110" cy="1077218"/>
          </a:xfrm>
          <a:prstGeom prst="rect">
            <a:avLst/>
          </a:prstGeom>
          <a:noFill/>
        </p:spPr>
        <p:txBody>
          <a:bodyPr wrap="none" rtlCol="0">
            <a:spAutoFit/>
          </a:bodyPr>
          <a:lstStyle/>
          <a:p>
            <a:pPr algn="ctr"/>
            <a:r>
              <a:rPr lang="en-US" sz="3200" b="1" dirty="0" smtClean="0">
                <a:solidFill>
                  <a:prstClr val="black"/>
                </a:solidFill>
              </a:rPr>
              <a:t>4090.8 lbs. </a:t>
            </a:r>
          </a:p>
          <a:p>
            <a:pPr algn="ctr"/>
            <a:r>
              <a:rPr lang="en-US" sz="3200" b="1" dirty="0" smtClean="0">
                <a:solidFill>
                  <a:prstClr val="black"/>
                </a:solidFill>
              </a:rPr>
              <a:t>hay per cow</a:t>
            </a:r>
            <a:endParaRPr lang="en-US" sz="3200" b="1" dirty="0">
              <a:solidFill>
                <a:prstClr val="black"/>
              </a:solidFill>
            </a:endParaRPr>
          </a:p>
        </p:txBody>
      </p:sp>
      <p:cxnSp>
        <p:nvCxnSpPr>
          <p:cNvPr id="13" name="Straight Connector 12"/>
          <p:cNvCxnSpPr/>
          <p:nvPr/>
        </p:nvCxnSpPr>
        <p:spPr>
          <a:xfrm>
            <a:off x="3862448" y="3313035"/>
            <a:ext cx="144167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85875" y="2802299"/>
            <a:ext cx="2557110" cy="1077218"/>
          </a:xfrm>
          <a:prstGeom prst="rect">
            <a:avLst/>
          </a:prstGeom>
          <a:noFill/>
        </p:spPr>
        <p:txBody>
          <a:bodyPr wrap="none" rtlCol="0">
            <a:spAutoFit/>
          </a:bodyPr>
          <a:lstStyle/>
          <a:p>
            <a:pPr algn="ctr"/>
            <a:r>
              <a:rPr lang="en-US" sz="3200" b="1" dirty="0" smtClean="0">
                <a:solidFill>
                  <a:prstClr val="black"/>
                </a:solidFill>
              </a:rPr>
              <a:t>163,362 lbs. </a:t>
            </a:r>
          </a:p>
          <a:p>
            <a:pPr algn="ctr"/>
            <a:r>
              <a:rPr lang="en-US" sz="3200" b="1" dirty="0" smtClean="0">
                <a:solidFill>
                  <a:prstClr val="black"/>
                </a:solidFill>
              </a:rPr>
              <a:t>hay for herd</a:t>
            </a:r>
            <a:endParaRPr lang="en-US" sz="3200" b="1" dirty="0">
              <a:solidFill>
                <a:prstClr val="black"/>
              </a:solidFill>
            </a:endParaRPr>
          </a:p>
        </p:txBody>
      </p:sp>
      <p:sp>
        <p:nvSpPr>
          <p:cNvPr id="21" name="TextBox 20"/>
          <p:cNvSpPr txBox="1"/>
          <p:nvPr/>
        </p:nvSpPr>
        <p:spPr>
          <a:xfrm>
            <a:off x="3385078" y="3065470"/>
            <a:ext cx="389951" cy="461665"/>
          </a:xfrm>
          <a:prstGeom prst="rect">
            <a:avLst/>
          </a:prstGeom>
          <a:noFill/>
        </p:spPr>
        <p:txBody>
          <a:bodyPr wrap="none" rtlCol="0">
            <a:spAutoFit/>
          </a:bodyPr>
          <a:lstStyle/>
          <a:p>
            <a:r>
              <a:rPr lang="en-US" sz="2400" b="1" dirty="0" smtClean="0">
                <a:solidFill>
                  <a:prstClr val="black"/>
                </a:solidFill>
              </a:rPr>
              <a:t>X</a:t>
            </a:r>
            <a:endParaRPr lang="en-US" sz="2400" b="1" dirty="0">
              <a:solidFill>
                <a:prstClr val="black"/>
              </a:solidFill>
            </a:endParaRPr>
          </a:p>
        </p:txBody>
      </p:sp>
      <p:sp>
        <p:nvSpPr>
          <p:cNvPr id="22" name="TextBox 21"/>
          <p:cNvSpPr txBox="1"/>
          <p:nvPr/>
        </p:nvSpPr>
        <p:spPr>
          <a:xfrm>
            <a:off x="6243942" y="2837776"/>
            <a:ext cx="2556108" cy="1077218"/>
          </a:xfrm>
          <a:prstGeom prst="rect">
            <a:avLst/>
          </a:prstGeom>
          <a:noFill/>
        </p:spPr>
        <p:txBody>
          <a:bodyPr wrap="none" rtlCol="0">
            <a:spAutoFit/>
          </a:bodyPr>
          <a:lstStyle/>
          <a:p>
            <a:pPr algn="ctr"/>
            <a:r>
              <a:rPr lang="en-US" sz="3200" b="1" dirty="0" smtClean="0">
                <a:solidFill>
                  <a:prstClr val="black"/>
                </a:solidFill>
              </a:rPr>
              <a:t>81.82 tons </a:t>
            </a:r>
          </a:p>
          <a:p>
            <a:pPr algn="ctr"/>
            <a:r>
              <a:rPr lang="en-US" sz="3200" b="1" dirty="0" smtClean="0">
                <a:solidFill>
                  <a:prstClr val="black"/>
                </a:solidFill>
              </a:rPr>
              <a:t>hay for herd</a:t>
            </a:r>
            <a:endParaRPr lang="en-US" sz="3200" b="1" dirty="0">
              <a:solidFill>
                <a:prstClr val="black"/>
              </a:solidFill>
            </a:endParaRPr>
          </a:p>
        </p:txBody>
      </p:sp>
      <p:sp>
        <p:nvSpPr>
          <p:cNvPr id="23" name="TextBox 22"/>
          <p:cNvSpPr txBox="1"/>
          <p:nvPr/>
        </p:nvSpPr>
        <p:spPr>
          <a:xfrm>
            <a:off x="782484" y="4445411"/>
            <a:ext cx="2648081" cy="1077218"/>
          </a:xfrm>
          <a:prstGeom prst="rect">
            <a:avLst/>
          </a:prstGeom>
          <a:noFill/>
        </p:spPr>
        <p:txBody>
          <a:bodyPr wrap="none" rtlCol="0">
            <a:spAutoFit/>
          </a:bodyPr>
          <a:lstStyle/>
          <a:p>
            <a:pPr algn="ctr"/>
            <a:r>
              <a:rPr lang="en-US" sz="3200" b="1" dirty="0" smtClean="0">
                <a:solidFill>
                  <a:prstClr val="black"/>
                </a:solidFill>
              </a:rPr>
              <a:t>4.81 bales of</a:t>
            </a:r>
          </a:p>
          <a:p>
            <a:pPr algn="ctr"/>
            <a:r>
              <a:rPr lang="en-US" sz="3200" b="1" dirty="0" smtClean="0">
                <a:solidFill>
                  <a:prstClr val="black"/>
                </a:solidFill>
              </a:rPr>
              <a:t>hay per cow</a:t>
            </a:r>
            <a:endParaRPr lang="en-US" sz="3200" b="1" dirty="0">
              <a:solidFill>
                <a:prstClr val="black"/>
              </a:solidFill>
            </a:endParaRPr>
          </a:p>
        </p:txBody>
      </p:sp>
      <p:sp>
        <p:nvSpPr>
          <p:cNvPr id="24" name="TextBox 23"/>
          <p:cNvSpPr txBox="1"/>
          <p:nvPr/>
        </p:nvSpPr>
        <p:spPr>
          <a:xfrm>
            <a:off x="3480121" y="4819011"/>
            <a:ext cx="389951" cy="461665"/>
          </a:xfrm>
          <a:prstGeom prst="rect">
            <a:avLst/>
          </a:prstGeom>
          <a:noFill/>
        </p:spPr>
        <p:txBody>
          <a:bodyPr wrap="none" rtlCol="0">
            <a:spAutoFit/>
          </a:bodyPr>
          <a:lstStyle/>
          <a:p>
            <a:r>
              <a:rPr lang="en-US" sz="2400" b="1" dirty="0" smtClean="0">
                <a:solidFill>
                  <a:prstClr val="black"/>
                </a:solidFill>
              </a:rPr>
              <a:t>X</a:t>
            </a:r>
            <a:endParaRPr lang="en-US" sz="2400" b="1" dirty="0">
              <a:solidFill>
                <a:prstClr val="black"/>
              </a:solidFill>
            </a:endParaRPr>
          </a:p>
        </p:txBody>
      </p:sp>
      <p:sp>
        <p:nvSpPr>
          <p:cNvPr id="25" name="TextBox 24"/>
          <p:cNvSpPr txBox="1"/>
          <p:nvPr/>
        </p:nvSpPr>
        <p:spPr>
          <a:xfrm>
            <a:off x="3898513" y="4695900"/>
            <a:ext cx="1781457" cy="584776"/>
          </a:xfrm>
          <a:prstGeom prst="rect">
            <a:avLst/>
          </a:prstGeom>
          <a:noFill/>
        </p:spPr>
        <p:txBody>
          <a:bodyPr wrap="none" rtlCol="0">
            <a:spAutoFit/>
          </a:bodyPr>
          <a:lstStyle/>
          <a:p>
            <a:r>
              <a:rPr lang="en-US" sz="3200" b="1" dirty="0" smtClean="0">
                <a:solidFill>
                  <a:prstClr val="black"/>
                </a:solidFill>
              </a:rPr>
              <a:t>40 cows</a:t>
            </a:r>
            <a:endParaRPr lang="en-US" sz="3200" b="1" dirty="0">
              <a:solidFill>
                <a:prstClr val="black"/>
              </a:solidFill>
            </a:endParaRPr>
          </a:p>
        </p:txBody>
      </p:sp>
      <p:sp>
        <p:nvSpPr>
          <p:cNvPr id="26" name="TextBox 25"/>
          <p:cNvSpPr txBox="1"/>
          <p:nvPr/>
        </p:nvSpPr>
        <p:spPr>
          <a:xfrm>
            <a:off x="5667227" y="4723607"/>
            <a:ext cx="424315" cy="584776"/>
          </a:xfrm>
          <a:prstGeom prst="rect">
            <a:avLst/>
          </a:prstGeom>
          <a:noFill/>
        </p:spPr>
        <p:txBody>
          <a:bodyPr wrap="none" rtlCol="0">
            <a:spAutoFit/>
          </a:bodyPr>
          <a:lstStyle/>
          <a:p>
            <a:r>
              <a:rPr lang="en-US" sz="3200" b="1" dirty="0" smtClean="0">
                <a:solidFill>
                  <a:prstClr val="black"/>
                </a:solidFill>
              </a:rPr>
              <a:t>=</a:t>
            </a:r>
            <a:endParaRPr lang="en-US" sz="3200" b="1" dirty="0">
              <a:solidFill>
                <a:prstClr val="black"/>
              </a:solidFill>
            </a:endParaRPr>
          </a:p>
        </p:txBody>
      </p:sp>
    </p:spTree>
    <p:extLst>
      <p:ext uri="{BB962C8B-B14F-4D97-AF65-F5344CB8AC3E}">
        <p14:creationId xmlns:p14="http://schemas.microsoft.com/office/powerpoint/2010/main" val="7455911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4-0418_IM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281" r="-13281"/>
          <a:stretch>
            <a:fillRect/>
          </a:stretch>
        </p:blipFill>
        <p:spPr bwMode="auto">
          <a:xfrm>
            <a:off x="-1339462" y="0"/>
            <a:ext cx="12068639" cy="715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85567"/>
            <a:ext cx="8229600" cy="990600"/>
          </a:xfrm>
        </p:spPr>
        <p:txBody>
          <a:bodyPr>
            <a:noAutofit/>
          </a:bodyPr>
          <a:lstStyle/>
          <a:p>
            <a:r>
              <a:rPr lang="en-US" sz="6000" dirty="0" smtClean="0">
                <a:solidFill>
                  <a:schemeClr val="bg1"/>
                </a:solidFill>
              </a:rPr>
              <a:t>Storage Losses</a:t>
            </a:r>
            <a:endParaRPr lang="en-US" sz="6000" dirty="0">
              <a:solidFill>
                <a:schemeClr val="bg1"/>
              </a:solidFill>
            </a:endParaRPr>
          </a:p>
        </p:txBody>
      </p:sp>
    </p:spTree>
    <p:extLst>
      <p:ext uri="{BB962C8B-B14F-4D97-AF65-F5344CB8AC3E}">
        <p14:creationId xmlns:p14="http://schemas.microsoft.com/office/powerpoint/2010/main" val="21806584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009"/>
                </a:solidFill>
              </a:rPr>
              <a:t>Hay Storage Losses</a:t>
            </a:r>
            <a:endParaRPr lang="en-US" dirty="0">
              <a:solidFill>
                <a:srgbClr val="390009"/>
              </a:solidFill>
            </a:endParaRPr>
          </a:p>
        </p:txBody>
      </p:sp>
      <p:graphicFrame>
        <p:nvGraphicFramePr>
          <p:cNvPr id="4" name="Content Placeholder 3"/>
          <p:cNvGraphicFramePr>
            <a:graphicFrameLocks noGrp="1"/>
          </p:cNvGraphicFramePr>
          <p:nvPr>
            <p:ph idx="1"/>
            <p:extLst/>
          </p:nvPr>
        </p:nvGraphicFramePr>
        <p:xfrm>
          <a:off x="457200" y="1600200"/>
          <a:ext cx="8475980" cy="4079240"/>
        </p:xfrm>
        <a:graphic>
          <a:graphicData uri="http://schemas.openxmlformats.org/drawingml/2006/table">
            <a:tbl>
              <a:tblPr bandRow="1">
                <a:tableStyleId>{073A0DAA-6AF3-43AB-8588-CEC1D06C72B9}</a:tableStyleId>
              </a:tblPr>
              <a:tblGrid>
                <a:gridCol w="2989580"/>
                <a:gridCol w="2743200"/>
                <a:gridCol w="2743200"/>
              </a:tblGrid>
              <a:tr h="370840">
                <a:tc>
                  <a:txBody>
                    <a:bodyPr/>
                    <a:lstStyle/>
                    <a:p>
                      <a:endParaRPr lang="en-US" b="1" dirty="0">
                        <a:latin typeface="Arial" panose="020B0604020202020204" pitchFamily="34" charset="0"/>
                        <a:cs typeface="Arial" panose="020B0604020202020204" pitchFamily="34" charset="0"/>
                      </a:endParaRPr>
                    </a:p>
                  </a:txBody>
                  <a:tcPr/>
                </a:tc>
                <a:tc gridSpan="2">
                  <a:txBody>
                    <a:bodyPr/>
                    <a:lstStyle/>
                    <a:p>
                      <a:pPr algn="ctr"/>
                      <a:r>
                        <a:rPr lang="en-US" dirty="0" smtClean="0">
                          <a:latin typeface="Arial" panose="020B0604020202020204" pitchFamily="34" charset="0"/>
                          <a:cs typeface="Arial" panose="020B0604020202020204" pitchFamily="34" charset="0"/>
                        </a:rPr>
                        <a:t>Storage Period (months)</a:t>
                      </a:r>
                      <a:endParaRPr lang="en-US" b="1" dirty="0">
                        <a:latin typeface="Arial" panose="020B0604020202020204" pitchFamily="34" charset="0"/>
                        <a:cs typeface="Arial" panose="020B0604020202020204" pitchFamily="34" charset="0"/>
                      </a:endParaRPr>
                    </a:p>
                  </a:txBody>
                  <a:tcPr anchor="ctr"/>
                </a:tc>
                <a:tc hMerge="1">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Storage Method</a:t>
                      </a:r>
                      <a:endParaRPr lang="en-US" b="1" dirty="0" smtClean="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0 to 9</a:t>
                      </a:r>
                      <a:endParaRPr lang="en-US" b="1"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12 to 10</a:t>
                      </a:r>
                      <a:endParaRPr lang="en-US" b="0" dirty="0">
                        <a:latin typeface="Arial" panose="020B0604020202020204" pitchFamily="34" charset="0"/>
                        <a:cs typeface="Arial" panose="020B0604020202020204" pitchFamily="34" charset="0"/>
                      </a:endParaRPr>
                    </a:p>
                  </a:txBody>
                  <a:tcPr/>
                </a:tc>
              </a:tr>
              <a:tr h="370840">
                <a:tc>
                  <a:txBody>
                    <a:bodyPr/>
                    <a:lstStyle/>
                    <a:p>
                      <a:endParaRPr lang="en-US" b="1" dirty="0">
                        <a:latin typeface="Arial" panose="020B0604020202020204" pitchFamily="34" charset="0"/>
                        <a:cs typeface="Arial" panose="020B0604020202020204" pitchFamily="34" charset="0"/>
                      </a:endParaRPr>
                    </a:p>
                  </a:txBody>
                  <a:tcPr/>
                </a:tc>
                <a:tc gridSpan="2">
                  <a:txBody>
                    <a:bodyPr/>
                    <a:lstStyle/>
                    <a:p>
                      <a:pPr algn="ctr"/>
                      <a:r>
                        <a:rPr lang="en-US" dirty="0" smtClean="0">
                          <a:latin typeface="Arial" panose="020B0604020202020204" pitchFamily="34" charset="0"/>
                          <a:cs typeface="Arial" panose="020B0604020202020204" pitchFamily="34" charset="0"/>
                        </a:rPr>
                        <a:t>----------------------------% DM Loss--------------------------</a:t>
                      </a:r>
                      <a:endParaRPr lang="en-US"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dirty="0" smtClean="0">
                          <a:latin typeface="Arial" panose="020B0604020202020204" pitchFamily="34" charset="0"/>
                          <a:cs typeface="Arial" panose="020B0604020202020204" pitchFamily="34" charset="0"/>
                        </a:rPr>
                        <a:t>Ground</a:t>
                      </a:r>
                      <a:endParaRPr lang="en-US" b="0" dirty="0">
                        <a:latin typeface="Arial" panose="020B0604020202020204" pitchFamily="34" charset="0"/>
                        <a:cs typeface="Arial" panose="020B0604020202020204" pitchFamily="34" charset="0"/>
                      </a:endParaRPr>
                    </a:p>
                  </a:txBody>
                  <a:tcPr/>
                </a:tc>
                <a:tc>
                  <a:txBody>
                    <a:bodyPr/>
                    <a:lstStyle/>
                    <a:p>
                      <a:endParaRPr lang="en-US" b="0" dirty="0">
                        <a:latin typeface="Arial" panose="020B0604020202020204" pitchFamily="34" charset="0"/>
                        <a:cs typeface="Arial" panose="020B0604020202020204" pitchFamily="34" charset="0"/>
                      </a:endParaRPr>
                    </a:p>
                  </a:txBody>
                  <a:tcPr/>
                </a:tc>
                <a:tc>
                  <a:txBody>
                    <a:bodyPr/>
                    <a:lstStyle/>
                    <a:p>
                      <a:endParaRPr lang="en-US" b="0"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     Covered</a:t>
                      </a:r>
                      <a:endParaRPr lang="en-US" b="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5 to 10</a:t>
                      </a:r>
                      <a:endParaRPr lang="en-US" b="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10 to 15</a:t>
                      </a:r>
                      <a:endParaRPr lang="en-US" b="0"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     Exposed</a:t>
                      </a:r>
                      <a:endParaRPr lang="en-US" b="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5 to 20</a:t>
                      </a:r>
                      <a:endParaRPr lang="en-US" b="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20 to 35+</a:t>
                      </a:r>
                      <a:endParaRPr lang="en-US" b="0"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Elevated</a:t>
                      </a:r>
                      <a:endParaRPr lang="en-US" b="0" dirty="0">
                        <a:latin typeface="Arial" panose="020B0604020202020204" pitchFamily="34" charset="0"/>
                        <a:cs typeface="Arial" panose="020B0604020202020204" pitchFamily="34" charset="0"/>
                      </a:endParaRPr>
                    </a:p>
                  </a:txBody>
                  <a:tcPr/>
                </a:tc>
                <a:tc>
                  <a:txBody>
                    <a:bodyPr/>
                    <a:lstStyle/>
                    <a:p>
                      <a:endParaRPr lang="en-US" b="0" dirty="0">
                        <a:latin typeface="Arial" panose="020B0604020202020204" pitchFamily="34" charset="0"/>
                        <a:cs typeface="Arial" panose="020B0604020202020204" pitchFamily="34" charset="0"/>
                      </a:endParaRPr>
                    </a:p>
                  </a:txBody>
                  <a:tcPr/>
                </a:tc>
                <a:tc>
                  <a:txBody>
                    <a:bodyPr/>
                    <a:lstStyle/>
                    <a:p>
                      <a:endParaRPr lang="en-US" b="0"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     Covered</a:t>
                      </a:r>
                      <a:endParaRPr lang="en-US" b="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 to 4</a:t>
                      </a:r>
                      <a:endParaRPr lang="en-US" b="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5 to 10</a:t>
                      </a:r>
                      <a:endParaRPr lang="en-US" b="0"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     Exposed</a:t>
                      </a:r>
                      <a:endParaRPr lang="en-US" b="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3 to 15</a:t>
                      </a:r>
                      <a:endParaRPr lang="en-US" b="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12 to 35</a:t>
                      </a:r>
                      <a:endParaRPr lang="en-US" b="0"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Under Roof (open</a:t>
                      </a:r>
                      <a:r>
                        <a:rPr lang="en-US" baseline="0" dirty="0" smtClean="0">
                          <a:latin typeface="Arial" panose="020B0604020202020204" pitchFamily="34" charset="0"/>
                          <a:cs typeface="Arial" panose="020B0604020202020204" pitchFamily="34" charset="0"/>
                        </a:rPr>
                        <a:t> building)</a:t>
                      </a:r>
                      <a:endParaRPr lang="en-US" b="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 to 5</a:t>
                      </a:r>
                      <a:endParaRPr lang="en-US" b="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3 to 10</a:t>
                      </a:r>
                      <a:endParaRPr lang="en-US" b="0" dirty="0">
                        <a:latin typeface="Arial" panose="020B0604020202020204" pitchFamily="34" charset="0"/>
                        <a:cs typeface="Arial" panose="020B0604020202020204" pitchFamily="34" charset="0"/>
                      </a:endParaRPr>
                    </a:p>
                  </a:txBody>
                  <a:tcPr/>
                </a:tc>
              </a:tr>
              <a:tr h="370840">
                <a:tc>
                  <a:txBody>
                    <a:bodyPr/>
                    <a:lstStyle/>
                    <a:p>
                      <a:r>
                        <a:rPr lang="en-US" dirty="0" smtClean="0">
                          <a:latin typeface="Arial" panose="020B0604020202020204" pitchFamily="34" charset="0"/>
                          <a:cs typeface="Arial" panose="020B0604020202020204" pitchFamily="34" charset="0"/>
                        </a:rPr>
                        <a:t>Enclosed Barn</a:t>
                      </a:r>
                      <a:endParaRPr lang="en-US" b="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&lt;2</a:t>
                      </a:r>
                      <a:endParaRPr lang="en-US" b="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 to 5</a:t>
                      </a:r>
                      <a:endParaRPr lang="en-US" b="0" dirty="0">
                        <a:latin typeface="Arial" panose="020B0604020202020204" pitchFamily="34" charset="0"/>
                        <a:cs typeface="Arial" panose="020B0604020202020204" pitchFamily="34" charset="0"/>
                      </a:endParaRPr>
                    </a:p>
                  </a:txBody>
                  <a:tcPr/>
                </a:tc>
              </a:tr>
            </a:tbl>
          </a:graphicData>
        </a:graphic>
      </p:graphicFrame>
      <p:sp>
        <p:nvSpPr>
          <p:cNvPr id="3" name="TextBox 2"/>
          <p:cNvSpPr txBox="1"/>
          <p:nvPr/>
        </p:nvSpPr>
        <p:spPr>
          <a:xfrm>
            <a:off x="609600" y="5679440"/>
            <a:ext cx="7239000" cy="1477328"/>
          </a:xfrm>
          <a:prstGeom prst="rect">
            <a:avLst/>
          </a:prstGeom>
          <a:noFill/>
        </p:spPr>
        <p:txBody>
          <a:bodyPr wrap="square" rtlCol="0">
            <a:spAutoFit/>
          </a:bodyPr>
          <a:lstStyle/>
          <a:p>
            <a:r>
              <a:rPr lang="en-US" dirty="0">
                <a:hlinkClick r:id="rId2"/>
              </a:rPr>
              <a:t>http://</a:t>
            </a:r>
            <a:r>
              <a:rPr lang="en-US" dirty="0" smtClean="0">
                <a:hlinkClick r:id="rId2"/>
              </a:rPr>
              <a:t>extension.msstate.edu/sites/default/files/publications/publications/p2540.pdf</a:t>
            </a:r>
            <a:endParaRPr lang="en-US" dirty="0" smtClean="0"/>
          </a:p>
          <a:p>
            <a:r>
              <a:rPr lang="en-US" dirty="0" smtClean="0">
                <a:hlinkClick r:id="rId3"/>
              </a:rPr>
              <a:t>http</a:t>
            </a:r>
            <a:r>
              <a:rPr lang="en-US" dirty="0">
                <a:hlinkClick r:id="rId3"/>
              </a:rPr>
              <a:t>://</a:t>
            </a:r>
            <a:r>
              <a:rPr lang="en-US" dirty="0" smtClean="0">
                <a:hlinkClick r:id="rId3"/>
              </a:rPr>
              <a:t>pods.dasnr.okstate.edu/docushare/dsweb/Get/Document-1772/BAE-1716web.pdf</a:t>
            </a:r>
            <a:endParaRPr lang="en-US" dirty="0" smtClean="0"/>
          </a:p>
          <a:p>
            <a:endParaRPr lang="en-US" dirty="0"/>
          </a:p>
        </p:txBody>
      </p:sp>
    </p:spTree>
    <p:extLst>
      <p:ext uri="{BB962C8B-B14F-4D97-AF65-F5344CB8AC3E}">
        <p14:creationId xmlns:p14="http://schemas.microsoft.com/office/powerpoint/2010/main" val="1677566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C000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0494" b="10494"/>
          <a:stretch>
            <a:fillRect/>
          </a:stretch>
        </p:blipFill>
        <p:spPr bwMode="auto">
          <a:xfrm>
            <a:off x="-1711477" y="-1"/>
            <a:ext cx="11762380" cy="697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3896" y="0"/>
            <a:ext cx="8229600" cy="990600"/>
          </a:xfrm>
        </p:spPr>
        <p:txBody>
          <a:bodyPr>
            <a:noAutofit/>
          </a:bodyPr>
          <a:lstStyle/>
          <a:p>
            <a:r>
              <a:rPr lang="en-US" sz="6000" dirty="0" smtClean="0">
                <a:solidFill>
                  <a:srgbClr val="390009"/>
                </a:solidFill>
              </a:rPr>
              <a:t>Feeding Losses</a:t>
            </a:r>
            <a:endParaRPr lang="en-US" sz="6000" dirty="0">
              <a:solidFill>
                <a:srgbClr val="390009"/>
              </a:solidFill>
            </a:endParaRPr>
          </a:p>
        </p:txBody>
      </p:sp>
    </p:spTree>
    <p:extLst>
      <p:ext uri="{BB962C8B-B14F-4D97-AF65-F5344CB8AC3E}">
        <p14:creationId xmlns:p14="http://schemas.microsoft.com/office/powerpoint/2010/main" val="41387151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390009"/>
                </a:solidFill>
              </a:rPr>
              <a:t>Factoring in Hay Losses</a:t>
            </a:r>
            <a:endParaRPr lang="en-US" sz="4800" dirty="0">
              <a:solidFill>
                <a:srgbClr val="390009"/>
              </a:solidFill>
            </a:endParaRPr>
          </a:p>
        </p:txBody>
      </p:sp>
      <p:sp>
        <p:nvSpPr>
          <p:cNvPr id="4" name="TextBox 3"/>
          <p:cNvSpPr txBox="1"/>
          <p:nvPr/>
        </p:nvSpPr>
        <p:spPr>
          <a:xfrm>
            <a:off x="76200" y="1447800"/>
            <a:ext cx="9067800" cy="523220"/>
          </a:xfrm>
          <a:prstGeom prst="rect">
            <a:avLst/>
          </a:prstGeom>
          <a:noFill/>
        </p:spPr>
        <p:txBody>
          <a:bodyPr wrap="square" rtlCol="0">
            <a:spAutoFit/>
          </a:bodyPr>
          <a:lstStyle/>
          <a:p>
            <a:pPr algn="ctr"/>
            <a:r>
              <a:rPr lang="en-US" sz="2800" b="1" dirty="0" smtClean="0">
                <a:solidFill>
                  <a:prstClr val="black"/>
                </a:solidFill>
                <a:latin typeface="Abadi MT Condensed Extra Bold"/>
                <a:cs typeface="Abadi MT Condensed Extra Bold"/>
              </a:rPr>
              <a:t>100%  -  28% storage loss = 72% of hay remaining</a:t>
            </a:r>
            <a:endParaRPr lang="en-US" sz="2800" b="1" dirty="0">
              <a:solidFill>
                <a:prstClr val="black"/>
              </a:solidFill>
              <a:latin typeface="Abadi MT Condensed Extra Bold"/>
              <a:cs typeface="Abadi MT Condensed Extra Bold"/>
            </a:endParaRPr>
          </a:p>
        </p:txBody>
      </p:sp>
      <p:sp>
        <p:nvSpPr>
          <p:cNvPr id="5" name="TextBox 4"/>
          <p:cNvSpPr txBox="1"/>
          <p:nvPr/>
        </p:nvSpPr>
        <p:spPr>
          <a:xfrm>
            <a:off x="256688" y="1909465"/>
            <a:ext cx="8670140" cy="523220"/>
          </a:xfrm>
          <a:prstGeom prst="rect">
            <a:avLst/>
          </a:prstGeom>
          <a:noFill/>
        </p:spPr>
        <p:txBody>
          <a:bodyPr wrap="square" rtlCol="0">
            <a:spAutoFit/>
          </a:bodyPr>
          <a:lstStyle/>
          <a:p>
            <a:r>
              <a:rPr lang="en-US" sz="2800" b="1" dirty="0" smtClean="0">
                <a:solidFill>
                  <a:prstClr val="black"/>
                </a:solidFill>
                <a:latin typeface="Abadi MT Condensed Extra Bold"/>
                <a:cs typeface="Abadi MT Condensed Extra Bold"/>
              </a:rPr>
              <a:t>100%  -   5% feeding loss = 95% of hay remaining</a:t>
            </a:r>
            <a:endParaRPr lang="en-US" sz="2800" b="1" dirty="0">
              <a:solidFill>
                <a:prstClr val="black"/>
              </a:solidFill>
              <a:latin typeface="Abadi MT Condensed Extra Bold"/>
              <a:cs typeface="Abadi MT Condensed Extra Bold"/>
            </a:endParaRPr>
          </a:p>
        </p:txBody>
      </p:sp>
      <p:sp>
        <p:nvSpPr>
          <p:cNvPr id="6" name="TextBox 5"/>
          <p:cNvSpPr txBox="1"/>
          <p:nvPr/>
        </p:nvSpPr>
        <p:spPr>
          <a:xfrm>
            <a:off x="689466" y="2514600"/>
            <a:ext cx="7536839" cy="584776"/>
          </a:xfrm>
          <a:prstGeom prst="rect">
            <a:avLst/>
          </a:prstGeom>
          <a:noFill/>
        </p:spPr>
        <p:txBody>
          <a:bodyPr wrap="none" rtlCol="0">
            <a:spAutoFit/>
          </a:bodyPr>
          <a:lstStyle/>
          <a:p>
            <a:r>
              <a:rPr lang="en-US" sz="3200" dirty="0" smtClean="0">
                <a:solidFill>
                  <a:prstClr val="black"/>
                </a:solidFill>
                <a:latin typeface="Abadi MT Condensed Extra Bold"/>
                <a:cs typeface="Abadi MT Condensed Extra Bold"/>
              </a:rPr>
              <a:t>72%  x   95% = 68.4% of hay after all losses</a:t>
            </a:r>
            <a:endParaRPr lang="en-US" sz="3200" dirty="0">
              <a:solidFill>
                <a:prstClr val="black"/>
              </a:solidFill>
              <a:latin typeface="Abadi MT Condensed Extra Bold"/>
              <a:cs typeface="Abadi MT Condensed Extra Bold"/>
            </a:endParaRPr>
          </a:p>
        </p:txBody>
      </p:sp>
      <p:sp>
        <p:nvSpPr>
          <p:cNvPr id="7" name="TextBox 6"/>
          <p:cNvSpPr txBox="1"/>
          <p:nvPr/>
        </p:nvSpPr>
        <p:spPr>
          <a:xfrm>
            <a:off x="597647" y="3581400"/>
            <a:ext cx="2325276" cy="1815882"/>
          </a:xfrm>
          <a:prstGeom prst="rect">
            <a:avLst/>
          </a:prstGeom>
          <a:noFill/>
        </p:spPr>
        <p:txBody>
          <a:bodyPr wrap="none" rtlCol="0">
            <a:spAutoFit/>
          </a:bodyPr>
          <a:lstStyle/>
          <a:p>
            <a:pPr algn="ctr"/>
            <a:r>
              <a:rPr lang="en-US" sz="2800" b="1" dirty="0" smtClean="0">
                <a:solidFill>
                  <a:prstClr val="black"/>
                </a:solidFill>
                <a:latin typeface="Abadi MT Condensed Extra Bold"/>
                <a:cs typeface="Abadi MT Condensed Extra Bold"/>
              </a:rPr>
              <a:t>Needed 192.4</a:t>
            </a:r>
          </a:p>
          <a:p>
            <a:pPr algn="ctr"/>
            <a:r>
              <a:rPr lang="en-US" sz="2800" b="1" dirty="0" smtClean="0">
                <a:solidFill>
                  <a:prstClr val="black"/>
                </a:solidFill>
                <a:latin typeface="Abadi MT Condensed Extra Bold"/>
                <a:cs typeface="Abadi MT Condensed Extra Bold"/>
              </a:rPr>
              <a:t>bales of hay</a:t>
            </a:r>
          </a:p>
          <a:p>
            <a:pPr algn="ctr"/>
            <a:r>
              <a:rPr lang="en-US" sz="2800" b="1" dirty="0" smtClean="0">
                <a:solidFill>
                  <a:prstClr val="black"/>
                </a:solidFill>
                <a:latin typeface="Abadi MT Condensed Extra Bold"/>
                <a:cs typeface="Abadi MT Condensed Extra Bold"/>
              </a:rPr>
              <a:t>for herd before</a:t>
            </a:r>
          </a:p>
          <a:p>
            <a:pPr algn="ctr"/>
            <a:r>
              <a:rPr lang="en-US" sz="2800" b="1" dirty="0" smtClean="0">
                <a:solidFill>
                  <a:prstClr val="black"/>
                </a:solidFill>
                <a:latin typeface="Abadi MT Condensed Extra Bold"/>
                <a:cs typeface="Abadi MT Condensed Extra Bold"/>
              </a:rPr>
              <a:t>losses</a:t>
            </a:r>
          </a:p>
        </p:txBody>
      </p:sp>
      <p:sp>
        <p:nvSpPr>
          <p:cNvPr id="9" name="TextBox 8"/>
          <p:cNvSpPr txBox="1"/>
          <p:nvPr/>
        </p:nvSpPr>
        <p:spPr>
          <a:xfrm>
            <a:off x="3122707" y="4113016"/>
            <a:ext cx="438041" cy="646331"/>
          </a:xfrm>
          <a:prstGeom prst="rect">
            <a:avLst/>
          </a:prstGeom>
          <a:noFill/>
        </p:spPr>
        <p:txBody>
          <a:bodyPr wrap="none" rtlCol="0">
            <a:spAutoFit/>
          </a:bodyPr>
          <a:lstStyle/>
          <a:p>
            <a:r>
              <a:rPr lang="en-US" sz="3600" b="1" dirty="0" smtClean="0">
                <a:solidFill>
                  <a:prstClr val="black"/>
                </a:solidFill>
              </a:rPr>
              <a:t>÷</a:t>
            </a:r>
            <a:endParaRPr lang="en-US" sz="3600" b="1" dirty="0">
              <a:solidFill>
                <a:prstClr val="black"/>
              </a:solidFill>
            </a:endParaRPr>
          </a:p>
        </p:txBody>
      </p:sp>
      <p:sp>
        <p:nvSpPr>
          <p:cNvPr id="10" name="TextBox 9"/>
          <p:cNvSpPr txBox="1"/>
          <p:nvPr/>
        </p:nvSpPr>
        <p:spPr>
          <a:xfrm>
            <a:off x="3824941" y="4157839"/>
            <a:ext cx="1265891" cy="584776"/>
          </a:xfrm>
          <a:prstGeom prst="rect">
            <a:avLst/>
          </a:prstGeom>
          <a:noFill/>
        </p:spPr>
        <p:txBody>
          <a:bodyPr wrap="none" rtlCol="0">
            <a:spAutoFit/>
          </a:bodyPr>
          <a:lstStyle/>
          <a:p>
            <a:r>
              <a:rPr lang="en-US" sz="3200" b="1" dirty="0" smtClean="0">
                <a:solidFill>
                  <a:prstClr val="black"/>
                </a:solidFill>
                <a:latin typeface="Abadi MT Condensed Extra Bold"/>
                <a:cs typeface="Abadi MT Condensed Extra Bold"/>
              </a:rPr>
              <a:t>68.4%</a:t>
            </a:r>
            <a:endParaRPr lang="en-US" sz="3200" b="1" dirty="0">
              <a:solidFill>
                <a:prstClr val="black"/>
              </a:solidFill>
              <a:latin typeface="Abadi MT Condensed Extra Bold"/>
              <a:cs typeface="Abadi MT Condensed Extra Bold"/>
            </a:endParaRPr>
          </a:p>
        </p:txBody>
      </p:sp>
      <p:sp>
        <p:nvSpPr>
          <p:cNvPr id="11" name="TextBox 10"/>
          <p:cNvSpPr txBox="1"/>
          <p:nvPr/>
        </p:nvSpPr>
        <p:spPr>
          <a:xfrm>
            <a:off x="5393765" y="4127956"/>
            <a:ext cx="454271" cy="646331"/>
          </a:xfrm>
          <a:prstGeom prst="rect">
            <a:avLst/>
          </a:prstGeom>
          <a:noFill/>
        </p:spPr>
        <p:txBody>
          <a:bodyPr wrap="none" rtlCol="0">
            <a:spAutoFit/>
          </a:bodyPr>
          <a:lstStyle/>
          <a:p>
            <a:r>
              <a:rPr lang="en-US" sz="3600" b="1" dirty="0">
                <a:solidFill>
                  <a:prstClr val="black"/>
                </a:solidFill>
              </a:rPr>
              <a:t>=</a:t>
            </a:r>
          </a:p>
        </p:txBody>
      </p:sp>
      <p:sp>
        <p:nvSpPr>
          <p:cNvPr id="12" name="TextBox 11"/>
          <p:cNvSpPr txBox="1"/>
          <p:nvPr/>
        </p:nvSpPr>
        <p:spPr>
          <a:xfrm>
            <a:off x="5997345" y="3685989"/>
            <a:ext cx="2732038" cy="1569660"/>
          </a:xfrm>
          <a:prstGeom prst="rect">
            <a:avLst/>
          </a:prstGeom>
          <a:noFill/>
        </p:spPr>
        <p:txBody>
          <a:bodyPr wrap="none" rtlCol="0">
            <a:spAutoFit/>
          </a:bodyPr>
          <a:lstStyle/>
          <a:p>
            <a:pPr algn="ctr"/>
            <a:r>
              <a:rPr lang="en-US" sz="3200" b="1" dirty="0" smtClean="0">
                <a:solidFill>
                  <a:prstClr val="black"/>
                </a:solidFill>
                <a:latin typeface="Abadi MT Condensed Extra Bold"/>
                <a:cs typeface="Abadi MT Condensed Extra Bold"/>
              </a:rPr>
              <a:t>Actually need </a:t>
            </a:r>
          </a:p>
          <a:p>
            <a:pPr algn="ctr"/>
            <a:r>
              <a:rPr lang="en-US" sz="3200" b="1" dirty="0" smtClean="0">
                <a:solidFill>
                  <a:prstClr val="black"/>
                </a:solidFill>
                <a:latin typeface="Abadi MT Condensed Extra Bold"/>
                <a:cs typeface="Abadi MT Condensed Extra Bold"/>
              </a:rPr>
              <a:t>281.29 bales of </a:t>
            </a:r>
          </a:p>
          <a:p>
            <a:pPr algn="ctr"/>
            <a:r>
              <a:rPr lang="en-US" sz="3200" b="1" dirty="0" smtClean="0">
                <a:solidFill>
                  <a:prstClr val="black"/>
                </a:solidFill>
                <a:latin typeface="Abadi MT Condensed Extra Bold"/>
                <a:cs typeface="Abadi MT Condensed Extra Bold"/>
              </a:rPr>
              <a:t>hay for herd</a:t>
            </a:r>
            <a:endParaRPr lang="en-US" sz="3200" b="1" dirty="0">
              <a:solidFill>
                <a:prstClr val="black"/>
              </a:solidFill>
              <a:latin typeface="Abadi MT Condensed Extra Bold"/>
              <a:cs typeface="Abadi MT Condensed Extra Bold"/>
            </a:endParaRPr>
          </a:p>
        </p:txBody>
      </p:sp>
      <p:sp>
        <p:nvSpPr>
          <p:cNvPr id="13" name="Frame 12"/>
          <p:cNvSpPr/>
          <p:nvPr/>
        </p:nvSpPr>
        <p:spPr>
          <a:xfrm>
            <a:off x="5791200" y="3685990"/>
            <a:ext cx="3135628" cy="1679100"/>
          </a:xfrm>
          <a:prstGeom prst="frame">
            <a:avLst>
              <a:gd name="adj1" fmla="val 3260"/>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14" name="Frame 13"/>
          <p:cNvSpPr/>
          <p:nvPr/>
        </p:nvSpPr>
        <p:spPr>
          <a:xfrm>
            <a:off x="2922923" y="5039756"/>
            <a:ext cx="3135628" cy="1679100"/>
          </a:xfrm>
          <a:prstGeom prst="frame">
            <a:avLst>
              <a:gd name="adj1" fmla="val 3260"/>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15" name="TextBox 14"/>
          <p:cNvSpPr txBox="1"/>
          <p:nvPr/>
        </p:nvSpPr>
        <p:spPr>
          <a:xfrm>
            <a:off x="2990132" y="5065329"/>
            <a:ext cx="3009157" cy="2062103"/>
          </a:xfrm>
          <a:prstGeom prst="rect">
            <a:avLst/>
          </a:prstGeom>
          <a:noFill/>
        </p:spPr>
        <p:txBody>
          <a:bodyPr wrap="none" rtlCol="0">
            <a:spAutoFit/>
          </a:bodyPr>
          <a:lstStyle/>
          <a:p>
            <a:pPr algn="ctr"/>
            <a:r>
              <a:rPr lang="en-US" sz="3200" b="1" dirty="0" smtClean="0">
                <a:solidFill>
                  <a:prstClr val="black"/>
                </a:solidFill>
                <a:latin typeface="Abadi MT Condensed Extra Bold"/>
                <a:cs typeface="Abadi MT Condensed Extra Bold"/>
              </a:rPr>
              <a:t>281.29 bales </a:t>
            </a:r>
            <a:r>
              <a:rPr lang="en-US" sz="3200" b="1" dirty="0" smtClean="0">
                <a:solidFill>
                  <a:prstClr val="black"/>
                </a:solidFill>
              </a:rPr>
              <a:t>÷ </a:t>
            </a:r>
          </a:p>
          <a:p>
            <a:pPr algn="ctr"/>
            <a:r>
              <a:rPr lang="en-US" sz="3200" b="1" dirty="0" smtClean="0">
                <a:solidFill>
                  <a:prstClr val="black"/>
                </a:solidFill>
              </a:rPr>
              <a:t>40 cows =</a:t>
            </a:r>
          </a:p>
          <a:p>
            <a:pPr algn="ctr"/>
            <a:r>
              <a:rPr lang="en-US" sz="3200" b="1" dirty="0" smtClean="0">
                <a:solidFill>
                  <a:prstClr val="black"/>
                </a:solidFill>
              </a:rPr>
              <a:t>7 bales/cow</a:t>
            </a:r>
            <a:endParaRPr lang="en-US" sz="3200" b="1" dirty="0">
              <a:solidFill>
                <a:prstClr val="black"/>
              </a:solidFill>
            </a:endParaRPr>
          </a:p>
          <a:p>
            <a:pPr algn="ctr"/>
            <a:endParaRPr lang="en-US" sz="3200" b="1" dirty="0">
              <a:solidFill>
                <a:prstClr val="black"/>
              </a:solidFill>
              <a:latin typeface="Abadi MT Condensed Extra Bold"/>
              <a:cs typeface="Abadi MT Condensed Extra Bold"/>
            </a:endParaRPr>
          </a:p>
        </p:txBody>
      </p:sp>
    </p:spTree>
    <p:extLst>
      <p:ext uri="{BB962C8B-B14F-4D97-AF65-F5344CB8AC3E}">
        <p14:creationId xmlns:p14="http://schemas.microsoft.com/office/powerpoint/2010/main" val="28061790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009"/>
                </a:solidFill>
              </a:rPr>
              <a:t>Nutrition For the Cowherd</a:t>
            </a:r>
            <a:endParaRPr lang="en-US" dirty="0">
              <a:solidFill>
                <a:srgbClr val="390009"/>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8644" y="1600200"/>
            <a:ext cx="5666711" cy="4525963"/>
          </a:xfrm>
        </p:spPr>
      </p:pic>
    </p:spTree>
    <p:extLst>
      <p:ext uri="{BB962C8B-B14F-4D97-AF65-F5344CB8AC3E}">
        <p14:creationId xmlns:p14="http://schemas.microsoft.com/office/powerpoint/2010/main" val="7443128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solidFill>
                  <a:srgbClr val="390009"/>
                </a:solidFill>
              </a:rPr>
              <a:t>Predicting Forage Intake</a:t>
            </a:r>
          </a:p>
        </p:txBody>
      </p:sp>
      <p:sp>
        <p:nvSpPr>
          <p:cNvPr id="16387" name="Rectangle 4"/>
          <p:cNvSpPr>
            <a:spLocks noGrp="1" noChangeArrowheads="1"/>
          </p:cNvSpPr>
          <p:nvPr>
            <p:ph idx="1"/>
          </p:nvPr>
        </p:nvSpPr>
        <p:spPr>
          <a:xfrm>
            <a:off x="973138" y="1600200"/>
            <a:ext cx="7561262" cy="2819400"/>
          </a:xfrm>
        </p:spPr>
        <p:txBody>
          <a:bodyPr>
            <a:normAutofit lnSpcReduction="10000"/>
          </a:bodyPr>
          <a:lstStyle/>
          <a:p>
            <a:pPr marL="0" indent="0" defTabSz="923925" eaLnBrk="1" hangingPunct="1">
              <a:buFontTx/>
              <a:buNone/>
              <a:tabLst>
                <a:tab pos="2679700" algn="ctr"/>
                <a:tab pos="4524375" algn="ctr"/>
                <a:tab pos="6410325" algn="ctr"/>
              </a:tabLst>
            </a:pPr>
            <a:r>
              <a:rPr lang="en-US" dirty="0" smtClean="0">
                <a:solidFill>
                  <a:schemeClr val="tx1"/>
                </a:solidFill>
              </a:rPr>
              <a:t>Forage </a:t>
            </a:r>
          </a:p>
          <a:p>
            <a:pPr marL="0" indent="0" defTabSz="923925" eaLnBrk="1" hangingPunct="1">
              <a:buFontTx/>
              <a:buNone/>
              <a:tabLst>
                <a:tab pos="2679700" algn="ctr"/>
                <a:tab pos="4524375" algn="ctr"/>
                <a:tab pos="6410325" algn="ctr"/>
              </a:tabLst>
            </a:pPr>
            <a:r>
              <a:rPr lang="en-US" dirty="0" smtClean="0">
                <a:solidFill>
                  <a:schemeClr val="tx1"/>
                </a:solidFill>
              </a:rPr>
              <a:t>Quality	No Suppl.	Protein	Energy</a:t>
            </a:r>
          </a:p>
          <a:p>
            <a:pPr marL="0" indent="0" defTabSz="923925" eaLnBrk="1" hangingPunct="1">
              <a:buFontTx/>
              <a:buNone/>
              <a:tabLst>
                <a:tab pos="2679700" algn="ctr"/>
                <a:tab pos="4524375" algn="ctr"/>
                <a:tab pos="6410325" algn="ctr"/>
              </a:tabLst>
            </a:pPr>
            <a:r>
              <a:rPr lang="en-US" dirty="0" smtClean="0">
                <a:solidFill>
                  <a:schemeClr val="tx1"/>
                </a:solidFill>
              </a:rPr>
              <a:t>Low	1.5	1.8	1.5</a:t>
            </a:r>
          </a:p>
          <a:p>
            <a:pPr marL="0" indent="0" defTabSz="923925" eaLnBrk="1" hangingPunct="1">
              <a:buFontTx/>
              <a:buNone/>
              <a:tabLst>
                <a:tab pos="2679700" algn="ctr"/>
                <a:tab pos="4524375" algn="ctr"/>
                <a:tab pos="6410325" algn="ctr"/>
              </a:tabLst>
            </a:pPr>
            <a:r>
              <a:rPr lang="en-US" dirty="0" smtClean="0">
                <a:solidFill>
                  <a:schemeClr val="tx1"/>
                </a:solidFill>
              </a:rPr>
              <a:t>Moderate	2.0	2.2	2.0</a:t>
            </a:r>
          </a:p>
          <a:p>
            <a:pPr marL="0" indent="0" defTabSz="923925" eaLnBrk="1" hangingPunct="1">
              <a:buFontTx/>
              <a:buNone/>
              <a:tabLst>
                <a:tab pos="2679700" algn="ctr"/>
                <a:tab pos="4524375" algn="ctr"/>
                <a:tab pos="6410325" algn="ctr"/>
              </a:tabLst>
            </a:pPr>
            <a:r>
              <a:rPr lang="en-US" dirty="0" smtClean="0">
                <a:solidFill>
                  <a:schemeClr val="tx1"/>
                </a:solidFill>
              </a:rPr>
              <a:t>High	2.5	2.5	2.5</a:t>
            </a:r>
          </a:p>
        </p:txBody>
      </p:sp>
      <p:sp>
        <p:nvSpPr>
          <p:cNvPr id="16388" name="Text Box 7"/>
          <p:cNvSpPr txBox="1">
            <a:spLocks noChangeArrowheads="1"/>
          </p:cNvSpPr>
          <p:nvPr/>
        </p:nvSpPr>
        <p:spPr bwMode="auto">
          <a:xfrm>
            <a:off x="533400" y="4419600"/>
            <a:ext cx="76549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nSpc>
                <a:spcPct val="90000"/>
              </a:lnSpc>
              <a:spcBef>
                <a:spcPct val="20000"/>
              </a:spcBef>
              <a:buClr>
                <a:srgbClr val="660066"/>
              </a:buClr>
              <a:buSzPct val="150000"/>
            </a:pPr>
            <a:r>
              <a:rPr lang="en-US" dirty="0">
                <a:latin typeface="Arial" pitchFamily="34" charset="0"/>
                <a:cs typeface="Arial" pitchFamily="34" charset="0"/>
              </a:rPr>
              <a:t>*Protein supplement </a:t>
            </a:r>
          </a:p>
          <a:p>
            <a:pPr>
              <a:lnSpc>
                <a:spcPct val="90000"/>
              </a:lnSpc>
              <a:spcBef>
                <a:spcPct val="20000"/>
              </a:spcBef>
              <a:buClr>
                <a:srgbClr val="660066"/>
              </a:buClr>
              <a:buSzPct val="150000"/>
            </a:pPr>
            <a:r>
              <a:rPr lang="en-US" dirty="0">
                <a:latin typeface="Arial" pitchFamily="34" charset="0"/>
                <a:cs typeface="Arial" pitchFamily="34" charset="0"/>
              </a:rPr>
              <a:t>          Each 1 </a:t>
            </a:r>
            <a:r>
              <a:rPr lang="en-US" dirty="0" err="1">
                <a:latin typeface="Arial" pitchFamily="34" charset="0"/>
                <a:cs typeface="Arial" pitchFamily="34" charset="0"/>
              </a:rPr>
              <a:t>lb</a:t>
            </a:r>
            <a:r>
              <a:rPr lang="en-US" dirty="0">
                <a:latin typeface="Arial" pitchFamily="34" charset="0"/>
                <a:cs typeface="Arial" pitchFamily="34" charset="0"/>
              </a:rPr>
              <a:t> over 4 </a:t>
            </a:r>
            <a:r>
              <a:rPr lang="en-US" dirty="0" err="1">
                <a:latin typeface="Arial" pitchFamily="34" charset="0"/>
                <a:cs typeface="Arial" pitchFamily="34" charset="0"/>
              </a:rPr>
              <a:t>lb</a:t>
            </a:r>
            <a:r>
              <a:rPr lang="en-US" dirty="0">
                <a:latin typeface="Arial" pitchFamily="34" charset="0"/>
                <a:cs typeface="Arial" pitchFamily="34" charset="0"/>
              </a:rPr>
              <a:t>/d, </a:t>
            </a:r>
            <a:r>
              <a:rPr lang="en-US" dirty="0">
                <a:latin typeface="Arial" pitchFamily="34" charset="0"/>
                <a:cs typeface="Arial" pitchFamily="34" charset="0"/>
                <a:sym typeface="Symbol" pitchFamily="18" charset="2"/>
              </a:rPr>
              <a:t> forage intake .6 </a:t>
            </a:r>
            <a:r>
              <a:rPr lang="en-US" dirty="0" err="1">
                <a:latin typeface="Arial" pitchFamily="34" charset="0"/>
                <a:cs typeface="Arial" pitchFamily="34" charset="0"/>
                <a:sym typeface="Symbol" pitchFamily="18" charset="2"/>
              </a:rPr>
              <a:t>lb</a:t>
            </a:r>
            <a:endParaRPr lang="en-US" dirty="0">
              <a:latin typeface="Arial" pitchFamily="34" charset="0"/>
              <a:cs typeface="Arial" pitchFamily="34" charset="0"/>
              <a:sym typeface="Symbol" pitchFamily="18" charset="2"/>
            </a:endParaRPr>
          </a:p>
          <a:p>
            <a:pPr>
              <a:lnSpc>
                <a:spcPct val="90000"/>
              </a:lnSpc>
              <a:spcBef>
                <a:spcPct val="20000"/>
              </a:spcBef>
              <a:buClr>
                <a:srgbClr val="660066"/>
              </a:buClr>
              <a:buSzPct val="150000"/>
            </a:pPr>
            <a:r>
              <a:rPr lang="en-US" dirty="0">
                <a:latin typeface="Arial" pitchFamily="34" charset="0"/>
                <a:cs typeface="Arial" pitchFamily="34" charset="0"/>
              </a:rPr>
              <a:t>**Energy supplement</a:t>
            </a:r>
          </a:p>
          <a:p>
            <a:pPr>
              <a:lnSpc>
                <a:spcPct val="90000"/>
              </a:lnSpc>
              <a:spcBef>
                <a:spcPct val="20000"/>
              </a:spcBef>
              <a:buClr>
                <a:srgbClr val="660066"/>
              </a:buClr>
              <a:buSzPct val="150000"/>
            </a:pPr>
            <a:r>
              <a:rPr lang="en-US" dirty="0">
                <a:latin typeface="Arial" pitchFamily="34" charset="0"/>
                <a:cs typeface="Arial" pitchFamily="34" charset="0"/>
              </a:rPr>
              <a:t>          Each </a:t>
            </a:r>
            <a:r>
              <a:rPr lang="en-US" dirty="0" err="1">
                <a:latin typeface="Arial" pitchFamily="34" charset="0"/>
                <a:cs typeface="Arial" pitchFamily="34" charset="0"/>
              </a:rPr>
              <a:t>lb</a:t>
            </a:r>
            <a:r>
              <a:rPr lang="en-US" dirty="0">
                <a:latin typeface="Arial" pitchFamily="34" charset="0"/>
                <a:cs typeface="Arial" pitchFamily="34" charset="0"/>
              </a:rPr>
              <a:t> fed will </a:t>
            </a:r>
            <a:r>
              <a:rPr lang="en-US" dirty="0">
                <a:latin typeface="Arial" pitchFamily="34" charset="0"/>
                <a:cs typeface="Arial" pitchFamily="34" charset="0"/>
                <a:sym typeface="Symbol" pitchFamily="18" charset="2"/>
              </a:rPr>
              <a:t> forage intake is ≈ 1 </a:t>
            </a:r>
            <a:r>
              <a:rPr lang="en-US" dirty="0" err="1">
                <a:latin typeface="Arial" pitchFamily="34" charset="0"/>
                <a:cs typeface="Arial" pitchFamily="34" charset="0"/>
                <a:sym typeface="Symbol" pitchFamily="18" charset="2"/>
              </a:rPr>
              <a:t>lb</a:t>
            </a:r>
            <a:endParaRPr lang="en-US" dirty="0">
              <a:latin typeface="Arial" pitchFamily="34" charset="0"/>
              <a:cs typeface="Arial" pitchFamily="34" charset="0"/>
              <a:sym typeface="Symbol" pitchFamily="18" charset="2"/>
            </a:endParaRPr>
          </a:p>
        </p:txBody>
      </p:sp>
      <p:cxnSp>
        <p:nvCxnSpPr>
          <p:cNvPr id="8" name="Straight Connector 7"/>
          <p:cNvCxnSpPr/>
          <p:nvPr/>
        </p:nvCxnSpPr>
        <p:spPr>
          <a:xfrm>
            <a:off x="838200" y="2667000"/>
            <a:ext cx="762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4265613"/>
            <a:ext cx="7620000" cy="1587"/>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6726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cap="none" dirty="0" smtClean="0">
                <a:solidFill>
                  <a:schemeClr val="accent2">
                    <a:lumMod val="50000"/>
                  </a:schemeClr>
                </a:solidFill>
                <a:latin typeface="Arial Black" panose="020B0A04020102020204" pitchFamily="34" charset="0"/>
              </a:rPr>
              <a:t>Importance of Nutrition</a:t>
            </a:r>
            <a:endParaRPr lang="en-US" b="1" cap="none" dirty="0">
              <a:solidFill>
                <a:schemeClr val="accent2">
                  <a:lumMod val="50000"/>
                </a:schemeClr>
              </a:solidFill>
              <a:latin typeface="Arial Black" panose="020B0A04020102020204" pitchFamily="34" charset="0"/>
            </a:endParaRPr>
          </a:p>
        </p:txBody>
      </p:sp>
      <p:sp>
        <p:nvSpPr>
          <p:cNvPr id="4099" name="Subtitle 2"/>
          <p:cNvSpPr>
            <a:spLocks noGrp="1"/>
          </p:cNvSpPr>
          <p:nvPr>
            <p:ph idx="1"/>
          </p:nvPr>
        </p:nvSpPr>
        <p:spPr/>
        <p:txBody>
          <a:bodyPr>
            <a:normAutofit fontScale="92500" lnSpcReduction="10000"/>
          </a:bodyPr>
          <a:lstStyle/>
          <a:p>
            <a:pPr marL="457200" indent="-457200" algn="l" eaLnBrk="1" hangingPunct="1">
              <a:buFont typeface="Arial" panose="020B0604020202020204" pitchFamily="34" charset="0"/>
              <a:buChar char="•"/>
              <a:defRPr/>
            </a:pPr>
            <a:r>
              <a:rPr lang="en-US" dirty="0" smtClean="0">
                <a:solidFill>
                  <a:schemeClr val="tx1"/>
                </a:solidFill>
                <a:latin typeface="Arial" charset="0"/>
                <a:cs typeface="Arial" charset="0"/>
              </a:rPr>
              <a:t>Healthy body </a:t>
            </a:r>
          </a:p>
          <a:p>
            <a:pPr marL="914400" lvl="1" indent="-457200" algn="l">
              <a:buFont typeface="Arial" panose="020B0604020202020204" pitchFamily="34" charset="0"/>
              <a:buChar char="•"/>
              <a:defRPr/>
            </a:pPr>
            <a:r>
              <a:rPr lang="en-US" dirty="0" smtClean="0">
                <a:solidFill>
                  <a:schemeClr val="tx1"/>
                </a:solidFill>
                <a:latin typeface="Arial" charset="0"/>
                <a:cs typeface="Arial" charset="0"/>
              </a:rPr>
              <a:t>animal maintenance needs, survival</a:t>
            </a:r>
          </a:p>
          <a:p>
            <a:pPr marL="457200" indent="-457200" algn="l" eaLnBrk="1" hangingPunct="1">
              <a:buFont typeface="Arial" panose="020B0604020202020204" pitchFamily="34" charset="0"/>
              <a:buChar char="•"/>
              <a:defRPr/>
            </a:pPr>
            <a:r>
              <a:rPr lang="en-US" dirty="0" smtClean="0">
                <a:solidFill>
                  <a:schemeClr val="tx1"/>
                </a:solidFill>
                <a:latin typeface="Arial" charset="0"/>
                <a:cs typeface="Arial" charset="0"/>
              </a:rPr>
              <a:t>Breeding and rebreeding </a:t>
            </a:r>
          </a:p>
          <a:p>
            <a:pPr marL="914400" lvl="1" indent="-457200" algn="l">
              <a:buFont typeface="Arial" panose="020B0604020202020204" pitchFamily="34" charset="0"/>
              <a:buChar char="•"/>
              <a:defRPr/>
            </a:pPr>
            <a:r>
              <a:rPr lang="en-US" dirty="0" smtClean="0">
                <a:solidFill>
                  <a:schemeClr val="tx1"/>
                </a:solidFill>
                <a:latin typeface="Arial" charset="0"/>
                <a:cs typeface="Arial" charset="0"/>
              </a:rPr>
              <a:t>reproduction and nutrition closely linked</a:t>
            </a:r>
          </a:p>
          <a:p>
            <a:pPr marL="914400" lvl="1" indent="-457200" algn="l">
              <a:buFont typeface="Arial" panose="020B0604020202020204" pitchFamily="34" charset="0"/>
              <a:buChar char="•"/>
              <a:defRPr/>
            </a:pPr>
            <a:r>
              <a:rPr lang="en-US" dirty="0" smtClean="0">
                <a:solidFill>
                  <a:schemeClr val="tx1"/>
                </a:solidFill>
                <a:latin typeface="Arial" charset="0"/>
                <a:cs typeface="Arial" charset="0"/>
              </a:rPr>
              <a:t>poor nutrition impairs reproductive performance </a:t>
            </a:r>
          </a:p>
          <a:p>
            <a:pPr marL="457200" indent="-457200" algn="l" eaLnBrk="1" hangingPunct="1">
              <a:buFont typeface="Arial" panose="020B0604020202020204" pitchFamily="34" charset="0"/>
              <a:buChar char="•"/>
              <a:defRPr/>
            </a:pPr>
            <a:r>
              <a:rPr lang="en-US" dirty="0" smtClean="0">
                <a:solidFill>
                  <a:schemeClr val="tx1"/>
                </a:solidFill>
                <a:latin typeface="Arial" charset="0"/>
                <a:cs typeface="Arial" charset="0"/>
              </a:rPr>
              <a:t>Milk production </a:t>
            </a:r>
          </a:p>
          <a:p>
            <a:pPr marL="914400" lvl="1" indent="-457200" algn="l">
              <a:buFont typeface="Arial" panose="020B0604020202020204" pitchFamily="34" charset="0"/>
              <a:buChar char="•"/>
              <a:defRPr/>
            </a:pPr>
            <a:r>
              <a:rPr lang="en-US" dirty="0" smtClean="0">
                <a:solidFill>
                  <a:schemeClr val="tx1"/>
                </a:solidFill>
                <a:latin typeface="Arial" charset="0"/>
                <a:cs typeface="Arial" charset="0"/>
              </a:rPr>
              <a:t>nutrient needs increase with lactation </a:t>
            </a:r>
          </a:p>
          <a:p>
            <a:pPr marL="457200" indent="-457200" algn="l" eaLnBrk="1" hangingPunct="1">
              <a:buFont typeface="Arial" panose="020B0604020202020204" pitchFamily="34" charset="0"/>
              <a:buChar char="•"/>
              <a:defRPr/>
            </a:pPr>
            <a:r>
              <a:rPr lang="en-US" dirty="0" smtClean="0">
                <a:solidFill>
                  <a:schemeClr val="tx1"/>
                </a:solidFill>
                <a:latin typeface="Arial" charset="0"/>
                <a:cs typeface="Arial" charset="0"/>
              </a:rPr>
              <a:t>Growth</a:t>
            </a:r>
          </a:p>
          <a:p>
            <a:pPr marL="914400" lvl="1" indent="-457200" algn="l">
              <a:buFont typeface="Arial" panose="020B0604020202020204" pitchFamily="34" charset="0"/>
              <a:buChar char="•"/>
              <a:defRPr/>
            </a:pPr>
            <a:r>
              <a:rPr lang="en-US" dirty="0" smtClean="0">
                <a:solidFill>
                  <a:schemeClr val="tx1"/>
                </a:solidFill>
                <a:latin typeface="Arial" charset="0"/>
                <a:cs typeface="Arial" charset="0"/>
              </a:rPr>
              <a:t>tissue building weight gain</a:t>
            </a:r>
          </a:p>
        </p:txBody>
      </p:sp>
    </p:spTree>
    <p:extLst>
      <p:ext uri="{BB962C8B-B14F-4D97-AF65-F5344CB8AC3E}">
        <p14:creationId xmlns:p14="http://schemas.microsoft.com/office/powerpoint/2010/main" val="380233020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266700"/>
            <a:ext cx="7086600" cy="1409700"/>
          </a:xfrm>
        </p:spPr>
        <p:txBody>
          <a:bodyPr lIns="90487" tIns="44450" rIns="90487" bIns="44450" rtlCol="0" anchor="b">
            <a:normAutofit fontScale="90000"/>
          </a:bodyPr>
          <a:lstStyle/>
          <a:p>
            <a:pPr eaLnBrk="1" fontAlgn="auto" hangingPunct="1">
              <a:spcAft>
                <a:spcPts val="0"/>
              </a:spcAft>
              <a:defRPr/>
            </a:pPr>
            <a:r>
              <a:rPr lang="en-US" sz="3600" b="1" dirty="0" smtClean="0">
                <a:solidFill>
                  <a:srgbClr val="390009"/>
                </a:solidFill>
              </a:rPr>
              <a:t>Impact of forage CP level on DMI in beef cattle--</a:t>
            </a:r>
            <a:r>
              <a:rPr lang="en-US" sz="3600" b="1" dirty="0" err="1" smtClean="0">
                <a:solidFill>
                  <a:srgbClr val="390009"/>
                </a:solidFill>
              </a:rPr>
              <a:t>nonlactating</a:t>
            </a:r>
            <a:r>
              <a:rPr lang="en-US" sz="3600" b="1" dirty="0" smtClean="0">
                <a:solidFill>
                  <a:srgbClr val="390009"/>
                </a:solidFill>
              </a:rPr>
              <a:t> cows</a:t>
            </a:r>
          </a:p>
        </p:txBody>
      </p:sp>
      <p:pic>
        <p:nvPicPr>
          <p:cNvPr id="11267" name="Picture 3"/>
          <p:cNvPicPr>
            <a:picLocks noChangeArrowheads="1"/>
          </p:cNvPicPr>
          <p:nvPr/>
        </p:nvPicPr>
        <p:blipFill>
          <a:blip r:embed="rId2" cstate="print"/>
          <a:srcRect l="8546" b="3166"/>
          <a:stretch>
            <a:fillRect/>
          </a:stretch>
        </p:blipFill>
        <p:spPr bwMode="auto">
          <a:xfrm>
            <a:off x="1752600" y="1600200"/>
            <a:ext cx="6338373" cy="4800600"/>
          </a:xfrm>
          <a:prstGeom prst="rect">
            <a:avLst/>
          </a:prstGeom>
          <a:noFill/>
          <a:ln w="9525">
            <a:noFill/>
            <a:miter lim="800000"/>
            <a:headEnd/>
            <a:tailEnd/>
          </a:ln>
        </p:spPr>
      </p:pic>
      <p:sp>
        <p:nvSpPr>
          <p:cNvPr id="11268" name="TextBox 3"/>
          <p:cNvSpPr txBox="1">
            <a:spLocks noChangeArrowheads="1"/>
          </p:cNvSpPr>
          <p:nvPr/>
        </p:nvSpPr>
        <p:spPr bwMode="auto">
          <a:xfrm rot="16200000">
            <a:off x="-566128" y="3511034"/>
            <a:ext cx="4191000" cy="369332"/>
          </a:xfrm>
          <a:prstGeom prst="rect">
            <a:avLst/>
          </a:prstGeom>
          <a:noFill/>
          <a:ln w="9525">
            <a:noFill/>
            <a:miter lim="800000"/>
            <a:headEnd/>
            <a:tailEnd/>
          </a:ln>
        </p:spPr>
        <p:txBody>
          <a:bodyPr wrap="square">
            <a:spAutoFit/>
          </a:bodyPr>
          <a:lstStyle/>
          <a:p>
            <a:r>
              <a:rPr lang="en-US" b="1" dirty="0">
                <a:cs typeface="Arial" pitchFamily="34" charset="0"/>
              </a:rPr>
              <a:t> Dry matter intake, % of body weight</a:t>
            </a:r>
          </a:p>
        </p:txBody>
      </p:sp>
    </p:spTree>
    <p:extLst>
      <p:ext uri="{BB962C8B-B14F-4D97-AF65-F5344CB8AC3E}">
        <p14:creationId xmlns:p14="http://schemas.microsoft.com/office/powerpoint/2010/main" val="4049827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152400"/>
            <a:ext cx="7158038" cy="1412875"/>
          </a:xfrm>
        </p:spPr>
        <p:txBody>
          <a:bodyPr>
            <a:normAutofit fontScale="90000"/>
          </a:bodyPr>
          <a:lstStyle/>
          <a:p>
            <a:pPr eaLnBrk="1" hangingPunct="1"/>
            <a:r>
              <a:rPr lang="en-US" dirty="0" smtClean="0">
                <a:solidFill>
                  <a:srgbClr val="390009"/>
                </a:solidFill>
              </a:rPr>
              <a:t>Protein Supplementation</a:t>
            </a:r>
          </a:p>
        </p:txBody>
      </p:sp>
      <p:sp>
        <p:nvSpPr>
          <p:cNvPr id="26627" name="Rectangle 3"/>
          <p:cNvSpPr>
            <a:spLocks noGrp="1" noChangeArrowheads="1"/>
          </p:cNvSpPr>
          <p:nvPr>
            <p:ph type="body" idx="1"/>
          </p:nvPr>
        </p:nvSpPr>
        <p:spPr/>
        <p:txBody>
          <a:bodyPr/>
          <a:lstStyle/>
          <a:p>
            <a:pPr eaLnBrk="1" hangingPunct="1"/>
            <a:r>
              <a:rPr lang="en-US" dirty="0" smtClean="0"/>
              <a:t>Protein supplementation stimulates the intake of low quality forage:</a:t>
            </a:r>
          </a:p>
          <a:p>
            <a:pPr lvl="2" eaLnBrk="1" hangingPunct="1"/>
            <a:r>
              <a:rPr lang="en-US" dirty="0" smtClean="0"/>
              <a:t>Nitrogen from protein increases microbial population in the rumen</a:t>
            </a:r>
          </a:p>
          <a:p>
            <a:pPr lvl="2" eaLnBrk="1" hangingPunct="1"/>
            <a:r>
              <a:rPr lang="en-US" dirty="0" smtClean="0"/>
              <a:t>Increased microbes = increased digestion = increased intake</a:t>
            </a:r>
          </a:p>
          <a:p>
            <a:pPr marL="914400" lvl="2" indent="0" algn="ctr" eaLnBrk="1" hangingPunct="1">
              <a:buNone/>
            </a:pPr>
            <a:r>
              <a:rPr lang="en-US" b="1" dirty="0" smtClean="0"/>
              <a:t>Feed the microbes!</a:t>
            </a:r>
          </a:p>
        </p:txBody>
      </p:sp>
      <p:sp>
        <p:nvSpPr>
          <p:cNvPr id="26628" name="Line 4"/>
          <p:cNvSpPr>
            <a:spLocks noChangeShapeType="1"/>
          </p:cNvSpPr>
          <p:nvPr/>
        </p:nvSpPr>
        <p:spPr bwMode="auto">
          <a:xfrm>
            <a:off x="533400" y="1143000"/>
            <a:ext cx="8229600"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18683099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009"/>
                </a:solidFill>
              </a:rPr>
              <a:t>Nutrient Requirements</a:t>
            </a:r>
            <a:endParaRPr lang="en-US" dirty="0">
              <a:solidFill>
                <a:srgbClr val="390009"/>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5342" y="1600200"/>
            <a:ext cx="6833316" cy="4525963"/>
          </a:xfrm>
        </p:spPr>
      </p:pic>
    </p:spTree>
    <p:extLst>
      <p:ext uri="{BB962C8B-B14F-4D97-AF65-F5344CB8AC3E}">
        <p14:creationId xmlns:p14="http://schemas.microsoft.com/office/powerpoint/2010/main" val="12163214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8001000" cy="762000"/>
          </a:xfrm>
        </p:spPr>
        <p:txBody>
          <a:bodyPr lIns="90487" tIns="44450" rIns="90487" bIns="44450" rtlCol="0" anchor="b">
            <a:normAutofit fontScale="90000"/>
          </a:bodyPr>
          <a:lstStyle/>
          <a:p>
            <a:pPr>
              <a:defRPr/>
            </a:pPr>
            <a:r>
              <a:rPr lang="en-US" sz="3600" dirty="0" smtClean="0">
                <a:solidFill>
                  <a:srgbClr val="390009"/>
                </a:solidFill>
              </a:rPr>
              <a:t>Stages </a:t>
            </a:r>
            <a:r>
              <a:rPr lang="en-US" sz="3600" dirty="0">
                <a:solidFill>
                  <a:srgbClr val="390009"/>
                </a:solidFill>
              </a:rPr>
              <a:t>of production for cow herd</a:t>
            </a:r>
            <a:endParaRPr lang="en-US" sz="3600" dirty="0" smtClean="0">
              <a:solidFill>
                <a:srgbClr val="390009"/>
              </a:solidFill>
              <a:latin typeface="Arial" charset="0"/>
            </a:endParaRPr>
          </a:p>
        </p:txBody>
      </p:sp>
      <p:sp>
        <p:nvSpPr>
          <p:cNvPr id="3075" name="Rectangle 3"/>
          <p:cNvSpPr>
            <a:spLocks noGrp="1" noChangeArrowheads="1"/>
          </p:cNvSpPr>
          <p:nvPr>
            <p:ph type="body" sz="half" idx="1"/>
          </p:nvPr>
        </p:nvSpPr>
        <p:spPr>
          <a:xfrm>
            <a:off x="0" y="1371600"/>
            <a:ext cx="3048000" cy="5029200"/>
          </a:xfrm>
        </p:spPr>
        <p:txBody>
          <a:bodyPr lIns="90487" tIns="44450" rIns="90487" bIns="44450" rtlCol="0">
            <a:normAutofit lnSpcReduction="10000"/>
          </a:bodyPr>
          <a:lstStyle/>
          <a:p>
            <a:pPr marL="228600" indent="-228600" eaLnBrk="1" fontAlgn="auto" hangingPunct="1">
              <a:spcBef>
                <a:spcPct val="0"/>
              </a:spcBef>
              <a:spcAft>
                <a:spcPct val="10000"/>
              </a:spcAft>
              <a:buFontTx/>
              <a:buNone/>
              <a:defRPr/>
            </a:pPr>
            <a:r>
              <a:rPr lang="en-US" sz="1900" dirty="0" smtClean="0">
                <a:latin typeface="Arial" charset="0"/>
              </a:rPr>
              <a:t>1.Calving to breeding</a:t>
            </a:r>
          </a:p>
          <a:p>
            <a:pPr marL="228600" indent="-228600" eaLnBrk="1" fontAlgn="auto" hangingPunct="1">
              <a:spcBef>
                <a:spcPct val="0"/>
              </a:spcBef>
              <a:spcAft>
                <a:spcPct val="10000"/>
              </a:spcAft>
              <a:buFontTx/>
              <a:buNone/>
              <a:defRPr/>
            </a:pPr>
            <a:r>
              <a:rPr lang="en-US" sz="1900" dirty="0" smtClean="0">
                <a:latin typeface="Arial" charset="0"/>
              </a:rPr>
              <a:t> (82 d):</a:t>
            </a:r>
          </a:p>
          <a:p>
            <a:pPr marL="228600" indent="-228600" eaLnBrk="1" fontAlgn="auto" hangingPunct="1">
              <a:spcBef>
                <a:spcPct val="0"/>
              </a:spcBef>
              <a:spcAft>
                <a:spcPct val="10000"/>
              </a:spcAft>
              <a:buClr>
                <a:srgbClr val="0000FF"/>
              </a:buClr>
              <a:buSzPct val="110000"/>
              <a:buFont typeface="Arial" pitchFamily="34" charset="0"/>
              <a:buChar char="•"/>
              <a:defRPr/>
            </a:pPr>
            <a:r>
              <a:rPr lang="en-US" sz="1900" dirty="0" smtClean="0">
                <a:latin typeface="Arial" charset="0"/>
              </a:rPr>
              <a:t>early lactation</a:t>
            </a:r>
          </a:p>
          <a:p>
            <a:pPr marL="228600" indent="-228600" eaLnBrk="1" fontAlgn="auto" hangingPunct="1">
              <a:spcBef>
                <a:spcPct val="0"/>
              </a:spcBef>
              <a:spcAft>
                <a:spcPts val="1200"/>
              </a:spcAft>
              <a:buClr>
                <a:srgbClr val="0000FF"/>
              </a:buClr>
              <a:buSzPct val="110000"/>
              <a:buFont typeface="Arial" pitchFamily="34" charset="0"/>
              <a:buChar char="•"/>
              <a:defRPr/>
            </a:pPr>
            <a:r>
              <a:rPr lang="en-US" sz="1900" dirty="0" smtClean="0">
                <a:latin typeface="Arial" charset="0"/>
              </a:rPr>
              <a:t>prepare cow for rebreeding</a:t>
            </a:r>
          </a:p>
          <a:p>
            <a:pPr marL="228600" indent="-228600" eaLnBrk="1" fontAlgn="auto" hangingPunct="1">
              <a:spcBef>
                <a:spcPct val="0"/>
              </a:spcBef>
              <a:spcAft>
                <a:spcPct val="10000"/>
              </a:spcAft>
              <a:buFontTx/>
              <a:buNone/>
              <a:defRPr/>
            </a:pPr>
            <a:r>
              <a:rPr lang="en-US" sz="1900" dirty="0" smtClean="0">
                <a:latin typeface="Arial" charset="0"/>
              </a:rPr>
              <a:t>2.Breeding to weaning (83-205 d):</a:t>
            </a:r>
          </a:p>
          <a:p>
            <a:pPr marL="228600" indent="-228600" eaLnBrk="1" fontAlgn="auto" hangingPunct="1">
              <a:spcBef>
                <a:spcPct val="0"/>
              </a:spcBef>
              <a:spcAft>
                <a:spcPct val="10000"/>
              </a:spcAft>
              <a:buClr>
                <a:srgbClr val="0000FF"/>
              </a:buClr>
              <a:buSzPct val="110000"/>
              <a:buFont typeface="Arial" pitchFamily="34" charset="0"/>
              <a:buChar char="•"/>
              <a:defRPr/>
            </a:pPr>
            <a:r>
              <a:rPr lang="en-US" sz="1900" dirty="0" smtClean="0">
                <a:latin typeface="Arial" charset="0"/>
              </a:rPr>
              <a:t>late lactation</a:t>
            </a:r>
          </a:p>
          <a:p>
            <a:pPr marL="228600" indent="-228600" eaLnBrk="1" fontAlgn="auto" hangingPunct="1">
              <a:spcBef>
                <a:spcPct val="0"/>
              </a:spcBef>
              <a:spcAft>
                <a:spcPts val="1200"/>
              </a:spcAft>
              <a:buClr>
                <a:srgbClr val="0000FF"/>
              </a:buClr>
              <a:buSzPct val="110000"/>
              <a:buFont typeface="Arial" pitchFamily="34" charset="0"/>
              <a:buChar char="•"/>
              <a:defRPr/>
            </a:pPr>
            <a:r>
              <a:rPr lang="en-US" sz="1900" dirty="0" smtClean="0">
                <a:latin typeface="Arial" charset="0"/>
              </a:rPr>
              <a:t>slow fetal growth</a:t>
            </a:r>
          </a:p>
          <a:p>
            <a:pPr marL="228600" indent="-228600" eaLnBrk="1" fontAlgn="auto" hangingPunct="1">
              <a:spcBef>
                <a:spcPct val="0"/>
              </a:spcBef>
              <a:spcAft>
                <a:spcPct val="10000"/>
              </a:spcAft>
              <a:buFontTx/>
              <a:buNone/>
              <a:defRPr/>
            </a:pPr>
            <a:r>
              <a:rPr lang="en-US" sz="1900" dirty="0" smtClean="0">
                <a:latin typeface="Arial" charset="0"/>
              </a:rPr>
              <a:t>3.Weaning--late gestation (206-315 d):</a:t>
            </a:r>
          </a:p>
          <a:p>
            <a:pPr marL="228600" indent="-228600" eaLnBrk="1" fontAlgn="auto" hangingPunct="1">
              <a:spcBef>
                <a:spcPct val="0"/>
              </a:spcBef>
              <a:spcAft>
                <a:spcPct val="10000"/>
              </a:spcAft>
              <a:buClr>
                <a:srgbClr val="0000FF"/>
              </a:buClr>
              <a:buSzPct val="110000"/>
              <a:buFont typeface="Arial" pitchFamily="34" charset="0"/>
              <a:buChar char="•"/>
              <a:defRPr/>
            </a:pPr>
            <a:r>
              <a:rPr lang="en-US" sz="1900" dirty="0" smtClean="0">
                <a:latin typeface="Arial" charset="0"/>
              </a:rPr>
              <a:t>slow fetal growth</a:t>
            </a:r>
          </a:p>
          <a:p>
            <a:pPr marL="228600" indent="-228600" eaLnBrk="1" fontAlgn="auto" hangingPunct="1">
              <a:spcBef>
                <a:spcPct val="0"/>
              </a:spcBef>
              <a:spcAft>
                <a:spcPct val="10000"/>
              </a:spcAft>
              <a:buFontTx/>
              <a:buNone/>
              <a:defRPr/>
            </a:pPr>
            <a:r>
              <a:rPr lang="en-US" sz="1900" dirty="0" smtClean="0">
                <a:latin typeface="Arial" charset="0"/>
              </a:rPr>
              <a:t>4. Late gestation</a:t>
            </a:r>
          </a:p>
          <a:p>
            <a:pPr marL="228600" indent="-228600" eaLnBrk="1" fontAlgn="auto" hangingPunct="1">
              <a:spcBef>
                <a:spcPct val="0"/>
              </a:spcBef>
              <a:spcAft>
                <a:spcPct val="10000"/>
              </a:spcAft>
              <a:buFontTx/>
              <a:buNone/>
              <a:defRPr/>
            </a:pPr>
            <a:r>
              <a:rPr lang="en-US" sz="1900" dirty="0" smtClean="0">
                <a:latin typeface="Arial" charset="0"/>
              </a:rPr>
              <a:t>(316-365 d):</a:t>
            </a:r>
          </a:p>
          <a:p>
            <a:pPr marL="228600" indent="-228600" eaLnBrk="1" fontAlgn="auto" hangingPunct="1">
              <a:spcBef>
                <a:spcPct val="0"/>
              </a:spcBef>
              <a:spcAft>
                <a:spcPts val="1200"/>
              </a:spcAft>
              <a:buClr>
                <a:srgbClr val="0000FF"/>
              </a:buClr>
              <a:buSzPct val="110000"/>
              <a:buFont typeface="Arial" pitchFamily="34" charset="0"/>
              <a:buChar char="•"/>
              <a:defRPr/>
            </a:pPr>
            <a:r>
              <a:rPr lang="en-US" sz="1900" dirty="0" smtClean="0">
                <a:latin typeface="Arial" charset="0"/>
              </a:rPr>
              <a:t>rapid fetal growth</a:t>
            </a:r>
          </a:p>
          <a:p>
            <a:pPr marL="228600" indent="-228600" eaLnBrk="1" fontAlgn="auto" hangingPunct="1">
              <a:spcBef>
                <a:spcPct val="0"/>
              </a:spcBef>
              <a:spcAft>
                <a:spcPct val="10000"/>
              </a:spcAft>
              <a:buClr>
                <a:srgbClr val="0000FF"/>
              </a:buClr>
              <a:buSzPct val="110000"/>
              <a:buNone/>
              <a:defRPr/>
            </a:pPr>
            <a:endParaRPr lang="en-US" sz="2400" b="1" dirty="0" smtClean="0">
              <a:effectLst>
                <a:outerShdw blurRad="38100" dist="38100" dir="2700000" algn="tl">
                  <a:srgbClr val="C0C0C0"/>
                </a:outerShdw>
              </a:effectLst>
              <a:latin typeface="Arial" charset="0"/>
            </a:endParaRPr>
          </a:p>
        </p:txBody>
      </p:sp>
      <p:pic>
        <p:nvPicPr>
          <p:cNvPr id="8196" name="Picture 4"/>
          <p:cNvPicPr>
            <a:picLocks noGrp="1" noChangeArrowheads="1"/>
          </p:cNvPicPr>
          <p:nvPr>
            <p:ph type="clipArt" sz="half" idx="2"/>
          </p:nvPr>
        </p:nvPicPr>
        <p:blipFill>
          <a:blip r:embed="rId2" cstate="print"/>
          <a:srcRect r="5153"/>
          <a:stretch>
            <a:fillRect/>
          </a:stretch>
        </p:blipFill>
        <p:spPr>
          <a:xfrm>
            <a:off x="2819400" y="1447800"/>
            <a:ext cx="6248400" cy="4178300"/>
          </a:xfrm>
        </p:spPr>
      </p:pic>
      <p:sp>
        <p:nvSpPr>
          <p:cNvPr id="4" name="Rectangle 3"/>
          <p:cNvSpPr/>
          <p:nvPr/>
        </p:nvSpPr>
        <p:spPr>
          <a:xfrm>
            <a:off x="4831081" y="1981200"/>
            <a:ext cx="45719" cy="2590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29400" y="2133600"/>
            <a:ext cx="45719" cy="2590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H="1">
            <a:off x="7543798" y="2133600"/>
            <a:ext cx="45719" cy="2514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2357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390009"/>
                </a:solidFill>
              </a:rPr>
              <a:t>Where to find requirements?</a:t>
            </a:r>
            <a:endParaRPr lang="en-US" dirty="0">
              <a:solidFill>
                <a:srgbClr val="390009"/>
              </a:solidFill>
            </a:endParaRPr>
          </a:p>
        </p:txBody>
      </p:sp>
      <p:sp>
        <p:nvSpPr>
          <p:cNvPr id="6" name="Content Placeholder 5"/>
          <p:cNvSpPr>
            <a:spLocks noGrp="1"/>
          </p:cNvSpPr>
          <p:nvPr>
            <p:ph idx="1"/>
          </p:nvPr>
        </p:nvSpPr>
        <p:spPr/>
        <p:txBody>
          <a:bodyPr/>
          <a:lstStyle/>
          <a:p>
            <a:r>
              <a:rPr lang="en-US" dirty="0" smtClean="0"/>
              <a:t>National Research Council updates Nutrient Requirements of all livestock species as needed.</a:t>
            </a:r>
          </a:p>
          <a:p>
            <a:r>
              <a:rPr lang="en-US" dirty="0" smtClean="0"/>
              <a:t>Recent Beef Cattle update- </a:t>
            </a:r>
            <a:r>
              <a:rPr lang="en-US" dirty="0"/>
              <a:t>Eighth Revised Edition (2016</a:t>
            </a:r>
            <a:r>
              <a:rPr lang="en-US" dirty="0" smtClean="0"/>
              <a:t>)</a:t>
            </a:r>
          </a:p>
          <a:p>
            <a:r>
              <a:rPr lang="en-US" dirty="0" smtClean="0"/>
              <a:t>Extension Publications-Nutrient Requirements tables</a:t>
            </a:r>
          </a:p>
        </p:txBody>
      </p:sp>
    </p:spTree>
    <p:extLst>
      <p:ext uri="{BB962C8B-B14F-4D97-AF65-F5344CB8AC3E}">
        <p14:creationId xmlns:p14="http://schemas.microsoft.com/office/powerpoint/2010/main" val="10056132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sz="3600" b="1" dirty="0">
                <a:solidFill>
                  <a:schemeClr val="accent2">
                    <a:lumMod val="50000"/>
                  </a:schemeClr>
                </a:solidFill>
              </a:rPr>
              <a:t>Mature Dry (Non-lactating) Cow Nutrient </a:t>
            </a:r>
            <a:r>
              <a:rPr lang="en-US" sz="3600" b="1" dirty="0" smtClean="0">
                <a:solidFill>
                  <a:schemeClr val="accent2">
                    <a:lumMod val="50000"/>
                  </a:schemeClr>
                </a:solidFill>
              </a:rPr>
              <a:t>Requirements</a:t>
            </a:r>
            <a:endParaRPr lang="en-US" sz="3600" dirty="0">
              <a:solidFill>
                <a:schemeClr val="accent2">
                  <a:lumMod val="50000"/>
                </a:schemeClr>
              </a:solidFill>
            </a:endParaRPr>
          </a:p>
        </p:txBody>
      </p:sp>
      <p:graphicFrame>
        <p:nvGraphicFramePr>
          <p:cNvPr id="9" name="Content Placeholder 8"/>
          <p:cNvGraphicFramePr>
            <a:graphicFrameLocks noGrp="1"/>
          </p:cNvGraphicFramePr>
          <p:nvPr>
            <p:ph idx="1"/>
            <p:extLst/>
          </p:nvPr>
        </p:nvGraphicFramePr>
        <p:xfrm>
          <a:off x="1219200" y="1143000"/>
          <a:ext cx="6653913" cy="5562602"/>
        </p:xfrm>
        <a:graphic>
          <a:graphicData uri="http://schemas.openxmlformats.org/drawingml/2006/table">
            <a:tbl>
              <a:tblPr bandRow="1">
                <a:tableStyleId>{5C22544A-7EE6-4342-B048-85BDC9FD1C3A}</a:tableStyleId>
              </a:tblPr>
              <a:tblGrid>
                <a:gridCol w="1219645"/>
                <a:gridCol w="1066355"/>
                <a:gridCol w="1295400"/>
                <a:gridCol w="838200"/>
                <a:gridCol w="762000"/>
                <a:gridCol w="710313"/>
                <a:gridCol w="762000"/>
              </a:tblGrid>
              <a:tr h="605259">
                <a:tc>
                  <a:txBody>
                    <a:bodyPr/>
                    <a:lstStyle/>
                    <a:p>
                      <a:r>
                        <a:rPr lang="en-US" sz="1400" b="1" dirty="0">
                          <a:effectLst/>
                        </a:rPr>
                        <a:t> </a:t>
                      </a:r>
                      <a:endParaRPr lang="en-US" sz="2000" b="1" dirty="0">
                        <a:effectLst/>
                        <a:latin typeface="Calibri"/>
                      </a:endParaRPr>
                    </a:p>
                  </a:txBody>
                  <a:tcPr marL="18415" marR="18415" marT="0" marB="0"/>
                </a:tc>
                <a:tc>
                  <a:txBody>
                    <a:bodyPr/>
                    <a:lstStyle/>
                    <a:p>
                      <a:r>
                        <a:rPr lang="en-US" sz="1400" b="1" dirty="0">
                          <a:effectLst/>
                        </a:rPr>
                        <a:t> </a:t>
                      </a:r>
                      <a:endParaRPr lang="en-US" sz="2000" b="1" dirty="0">
                        <a:effectLst/>
                        <a:latin typeface="Calibri"/>
                      </a:endParaRPr>
                    </a:p>
                  </a:txBody>
                  <a:tcPr marL="18415" marR="18415" marT="0" marB="0"/>
                </a:tc>
                <a:tc>
                  <a:txBody>
                    <a:bodyPr/>
                    <a:lstStyle/>
                    <a:p>
                      <a:r>
                        <a:rPr lang="en-US" sz="1400" b="1" dirty="0">
                          <a:effectLst/>
                        </a:rPr>
                        <a:t> </a:t>
                      </a:r>
                      <a:endParaRPr lang="en-US" sz="2000" b="1" dirty="0">
                        <a:effectLst/>
                        <a:latin typeface="Calibri"/>
                      </a:endParaRPr>
                    </a:p>
                  </a:txBody>
                  <a:tcPr marL="18415" marR="18415" marT="0" marB="0"/>
                </a:tc>
                <a:tc gridSpan="2">
                  <a:txBody>
                    <a:bodyPr/>
                    <a:lstStyle/>
                    <a:p>
                      <a:pPr algn="ctr"/>
                      <a:r>
                        <a:rPr lang="en-US" sz="1400" b="1" dirty="0">
                          <a:effectLst/>
                        </a:rPr>
                        <a:t>Diet Nutrient Density</a:t>
                      </a:r>
                      <a:endParaRPr lang="en-US" sz="2000" b="1" dirty="0">
                        <a:effectLst/>
                        <a:latin typeface="Calibri"/>
                      </a:endParaRPr>
                    </a:p>
                  </a:txBody>
                  <a:tcPr marL="18415" marR="18415" marT="0" marB="0" anchor="b"/>
                </a:tc>
                <a:tc hMerge="1">
                  <a:txBody>
                    <a:bodyPr/>
                    <a:lstStyle/>
                    <a:p>
                      <a:endParaRPr lang="en-US"/>
                    </a:p>
                  </a:txBody>
                  <a:tcPr/>
                </a:tc>
                <a:tc gridSpan="2">
                  <a:txBody>
                    <a:bodyPr/>
                    <a:lstStyle/>
                    <a:p>
                      <a:pPr algn="ctr"/>
                      <a:r>
                        <a:rPr lang="en-US" sz="1400" b="1" dirty="0">
                          <a:effectLst/>
                        </a:rPr>
                        <a:t>Daily Nutrients / Animal</a:t>
                      </a:r>
                      <a:endParaRPr lang="en-US" sz="2000" b="1" dirty="0">
                        <a:effectLst/>
                        <a:latin typeface="Calibri"/>
                      </a:endParaRPr>
                    </a:p>
                  </a:txBody>
                  <a:tcPr marL="18415" marR="18415" marT="0" marB="0" anchor="b"/>
                </a:tc>
                <a:tc hMerge="1">
                  <a:txBody>
                    <a:bodyPr/>
                    <a:lstStyle/>
                    <a:p>
                      <a:endParaRPr lang="en-US"/>
                    </a:p>
                  </a:txBody>
                  <a:tcPr/>
                </a:tc>
              </a:tr>
              <a:tr h="807011">
                <a:tc>
                  <a:txBody>
                    <a:bodyPr/>
                    <a:lstStyle/>
                    <a:p>
                      <a:r>
                        <a:rPr lang="en-US" sz="1400" b="1">
                          <a:effectLst/>
                        </a:rPr>
                        <a:t>Body weight, lb</a:t>
                      </a:r>
                      <a:endParaRPr lang="en-US" sz="2000" b="1">
                        <a:effectLst/>
                        <a:latin typeface="Calibri"/>
                      </a:endParaRPr>
                    </a:p>
                  </a:txBody>
                  <a:tcPr marL="18415" marR="18415" marT="0" marB="0" anchor="b"/>
                </a:tc>
                <a:tc>
                  <a:txBody>
                    <a:bodyPr/>
                    <a:lstStyle/>
                    <a:p>
                      <a:pPr algn="ctr"/>
                      <a:r>
                        <a:rPr lang="en-US" sz="1400" b="1">
                          <a:effectLst/>
                        </a:rPr>
                        <a:t>Months after calving</a:t>
                      </a:r>
                      <a:endParaRPr lang="en-US" sz="2000" b="1">
                        <a:effectLst/>
                        <a:latin typeface="Calibri"/>
                      </a:endParaRPr>
                    </a:p>
                  </a:txBody>
                  <a:tcPr marL="18415" marR="18415" marT="0" marB="0" anchor="b"/>
                </a:tc>
                <a:tc>
                  <a:txBody>
                    <a:bodyPr/>
                    <a:lstStyle/>
                    <a:p>
                      <a:pPr algn="ctr"/>
                      <a:r>
                        <a:rPr lang="en-US" sz="1400" b="1" dirty="0">
                          <a:effectLst/>
                        </a:rPr>
                        <a:t>Dry matter intake, </a:t>
                      </a:r>
                      <a:r>
                        <a:rPr lang="en-US" sz="1400" b="1" dirty="0" err="1">
                          <a:effectLst/>
                        </a:rPr>
                        <a:t>lb</a:t>
                      </a:r>
                      <a:r>
                        <a:rPr lang="en-US" sz="1400" b="1" dirty="0">
                          <a:effectLst/>
                        </a:rPr>
                        <a:t>/day</a:t>
                      </a:r>
                      <a:endParaRPr lang="en-US" sz="2000" b="1" dirty="0">
                        <a:effectLst/>
                        <a:latin typeface="Calibri"/>
                      </a:endParaRPr>
                    </a:p>
                  </a:txBody>
                  <a:tcPr marL="18415" marR="18415" marT="0" marB="0" anchor="b"/>
                </a:tc>
                <a:tc>
                  <a:txBody>
                    <a:bodyPr/>
                    <a:lstStyle/>
                    <a:p>
                      <a:pPr algn="ctr"/>
                      <a:r>
                        <a:rPr lang="en-US" sz="1400" b="1" dirty="0">
                          <a:effectLst/>
                        </a:rPr>
                        <a:t>TDN, % dry matter</a:t>
                      </a:r>
                      <a:endParaRPr lang="en-US" sz="2000" b="1" dirty="0">
                        <a:effectLst/>
                        <a:latin typeface="Calibri"/>
                      </a:endParaRPr>
                    </a:p>
                  </a:txBody>
                  <a:tcPr marL="18415" marR="18415" marT="0" marB="0" anchor="b"/>
                </a:tc>
                <a:tc>
                  <a:txBody>
                    <a:bodyPr/>
                    <a:lstStyle/>
                    <a:p>
                      <a:pPr algn="ctr"/>
                      <a:r>
                        <a:rPr lang="en-US" sz="1400" b="1" dirty="0">
                          <a:effectLst/>
                        </a:rPr>
                        <a:t>CP, % dry matter</a:t>
                      </a:r>
                      <a:endParaRPr lang="en-US" sz="2000" b="1" dirty="0">
                        <a:effectLst/>
                        <a:latin typeface="Calibri"/>
                      </a:endParaRPr>
                    </a:p>
                  </a:txBody>
                  <a:tcPr marL="18415" marR="18415" marT="0" marB="0" anchor="b"/>
                </a:tc>
                <a:tc>
                  <a:txBody>
                    <a:bodyPr/>
                    <a:lstStyle/>
                    <a:p>
                      <a:pPr algn="ctr"/>
                      <a:r>
                        <a:rPr lang="en-US" sz="1400" b="1" dirty="0">
                          <a:effectLst/>
                        </a:rPr>
                        <a:t>TDN, </a:t>
                      </a:r>
                      <a:r>
                        <a:rPr lang="en-US" sz="1400" b="1" dirty="0" err="1">
                          <a:effectLst/>
                        </a:rPr>
                        <a:t>lb</a:t>
                      </a:r>
                      <a:endParaRPr lang="en-US" sz="2000" b="1" dirty="0">
                        <a:effectLst/>
                        <a:latin typeface="Calibri"/>
                      </a:endParaRPr>
                    </a:p>
                  </a:txBody>
                  <a:tcPr marL="18415" marR="18415" marT="0" marB="0" anchor="b"/>
                </a:tc>
                <a:tc>
                  <a:txBody>
                    <a:bodyPr/>
                    <a:lstStyle/>
                    <a:p>
                      <a:pPr algn="ctr"/>
                      <a:r>
                        <a:rPr lang="en-US" sz="1400" b="1" dirty="0">
                          <a:effectLst/>
                        </a:rPr>
                        <a:t>CP, </a:t>
                      </a:r>
                      <a:r>
                        <a:rPr lang="en-US" sz="1400" b="1" dirty="0" err="1">
                          <a:effectLst/>
                        </a:rPr>
                        <a:t>lb</a:t>
                      </a:r>
                      <a:endParaRPr lang="en-US" sz="2000" b="1" dirty="0">
                        <a:effectLst/>
                        <a:latin typeface="Calibri"/>
                      </a:endParaRPr>
                    </a:p>
                  </a:txBody>
                  <a:tcPr marL="18415" marR="18415" marT="0" marB="0" anchor="b"/>
                </a:tc>
              </a:tr>
              <a:tr h="230574">
                <a:tc rowSpan="6">
                  <a:txBody>
                    <a:bodyPr/>
                    <a:lstStyle/>
                    <a:p>
                      <a:pPr algn="ctr"/>
                      <a:r>
                        <a:rPr lang="en-US" sz="1400">
                          <a:effectLst/>
                        </a:rPr>
                        <a:t>1,000</a:t>
                      </a:r>
                      <a:endParaRPr lang="en-US" sz="1800">
                        <a:effectLst/>
                        <a:latin typeface="Calibri"/>
                      </a:endParaRPr>
                    </a:p>
                  </a:txBody>
                  <a:tcPr marL="18415" marR="18415" marT="0" marB="0" anchor="ctr"/>
                </a:tc>
                <a:tc>
                  <a:txBody>
                    <a:bodyPr/>
                    <a:lstStyle/>
                    <a:p>
                      <a:pPr algn="ctr"/>
                      <a:r>
                        <a:rPr lang="en-US" sz="1400" dirty="0">
                          <a:effectLst/>
                        </a:rPr>
                        <a:t>7</a:t>
                      </a:r>
                      <a:endParaRPr lang="en-US" sz="1800" dirty="0">
                        <a:effectLst/>
                        <a:latin typeface="Calibri"/>
                      </a:endParaRPr>
                    </a:p>
                  </a:txBody>
                  <a:tcPr marL="18415" marR="18415" marT="0" marB="0"/>
                </a:tc>
                <a:tc>
                  <a:txBody>
                    <a:bodyPr/>
                    <a:lstStyle/>
                    <a:p>
                      <a:pPr algn="ctr"/>
                      <a:r>
                        <a:rPr lang="en-US" sz="1400">
                          <a:effectLst/>
                        </a:rPr>
                        <a:t>19.5</a:t>
                      </a:r>
                      <a:endParaRPr lang="en-US" sz="1800">
                        <a:effectLst/>
                        <a:latin typeface="Calibri"/>
                      </a:endParaRPr>
                    </a:p>
                  </a:txBody>
                  <a:tcPr marL="18415" marR="18415" marT="0" marB="0"/>
                </a:tc>
                <a:tc>
                  <a:txBody>
                    <a:bodyPr/>
                    <a:lstStyle/>
                    <a:p>
                      <a:pPr algn="ctr"/>
                      <a:r>
                        <a:rPr lang="en-US" sz="1400">
                          <a:effectLst/>
                        </a:rPr>
                        <a:t>46.8</a:t>
                      </a:r>
                      <a:endParaRPr lang="en-US" sz="1800">
                        <a:effectLst/>
                        <a:latin typeface="Calibri"/>
                      </a:endParaRPr>
                    </a:p>
                  </a:txBody>
                  <a:tcPr marL="18415" marR="18415" marT="0" marB="0"/>
                </a:tc>
                <a:tc>
                  <a:txBody>
                    <a:bodyPr/>
                    <a:lstStyle/>
                    <a:p>
                      <a:pPr algn="ctr"/>
                      <a:r>
                        <a:rPr lang="en-US" sz="1400" dirty="0">
                          <a:effectLst/>
                        </a:rPr>
                        <a:t>6.5</a:t>
                      </a:r>
                      <a:endParaRPr lang="en-US" sz="1800" dirty="0">
                        <a:effectLst/>
                        <a:latin typeface="Calibri"/>
                      </a:endParaRPr>
                    </a:p>
                  </a:txBody>
                  <a:tcPr marL="18415" marR="18415" marT="0" marB="0"/>
                </a:tc>
                <a:tc>
                  <a:txBody>
                    <a:bodyPr/>
                    <a:lstStyle/>
                    <a:p>
                      <a:pPr algn="ctr"/>
                      <a:r>
                        <a:rPr lang="en-US" sz="1400" dirty="0">
                          <a:effectLst/>
                        </a:rPr>
                        <a:t>9.1</a:t>
                      </a:r>
                      <a:endParaRPr lang="en-US" sz="1800" dirty="0">
                        <a:effectLst/>
                        <a:latin typeface="Calibri"/>
                      </a:endParaRPr>
                    </a:p>
                  </a:txBody>
                  <a:tcPr marL="18415" marR="18415" marT="0" marB="0"/>
                </a:tc>
                <a:tc>
                  <a:txBody>
                    <a:bodyPr/>
                    <a:lstStyle/>
                    <a:p>
                      <a:pPr algn="ctr"/>
                      <a:r>
                        <a:rPr lang="en-US" sz="1400" dirty="0">
                          <a:effectLst/>
                        </a:rPr>
                        <a:t>1.26</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8</a:t>
                      </a:r>
                      <a:endParaRPr lang="en-US" sz="1800">
                        <a:effectLst/>
                        <a:latin typeface="Calibri"/>
                      </a:endParaRPr>
                    </a:p>
                  </a:txBody>
                  <a:tcPr marL="18415" marR="18415" marT="0" marB="0"/>
                </a:tc>
                <a:tc>
                  <a:txBody>
                    <a:bodyPr/>
                    <a:lstStyle/>
                    <a:p>
                      <a:pPr algn="ctr"/>
                      <a:r>
                        <a:rPr lang="en-US" sz="1400">
                          <a:effectLst/>
                        </a:rPr>
                        <a:t>19.8</a:t>
                      </a:r>
                      <a:endParaRPr lang="en-US" sz="1800">
                        <a:effectLst/>
                        <a:latin typeface="Calibri"/>
                      </a:endParaRPr>
                    </a:p>
                  </a:txBody>
                  <a:tcPr marL="18415" marR="18415" marT="0" marB="0"/>
                </a:tc>
                <a:tc>
                  <a:txBody>
                    <a:bodyPr/>
                    <a:lstStyle/>
                    <a:p>
                      <a:pPr algn="ctr"/>
                      <a:r>
                        <a:rPr lang="en-US" sz="1400">
                          <a:effectLst/>
                        </a:rPr>
                        <a:t>47.2</a:t>
                      </a:r>
                      <a:endParaRPr lang="en-US" sz="1800">
                        <a:effectLst/>
                        <a:latin typeface="Calibri"/>
                      </a:endParaRPr>
                    </a:p>
                  </a:txBody>
                  <a:tcPr marL="18415" marR="18415" marT="0" marB="0"/>
                </a:tc>
                <a:tc>
                  <a:txBody>
                    <a:bodyPr/>
                    <a:lstStyle/>
                    <a:p>
                      <a:pPr algn="ctr"/>
                      <a:r>
                        <a:rPr lang="en-US" sz="1400" dirty="0">
                          <a:effectLst/>
                        </a:rPr>
                        <a:t>6.6</a:t>
                      </a:r>
                      <a:endParaRPr lang="en-US" sz="1800" dirty="0">
                        <a:effectLst/>
                        <a:latin typeface="Calibri"/>
                      </a:endParaRPr>
                    </a:p>
                  </a:txBody>
                  <a:tcPr marL="18415" marR="18415" marT="0" marB="0"/>
                </a:tc>
                <a:tc>
                  <a:txBody>
                    <a:bodyPr/>
                    <a:lstStyle/>
                    <a:p>
                      <a:pPr algn="ctr"/>
                      <a:r>
                        <a:rPr lang="en-US" sz="1400" dirty="0">
                          <a:effectLst/>
                        </a:rPr>
                        <a:t>9.3</a:t>
                      </a:r>
                      <a:endParaRPr lang="en-US" sz="1800" dirty="0">
                        <a:effectLst/>
                        <a:latin typeface="Calibri"/>
                      </a:endParaRPr>
                    </a:p>
                  </a:txBody>
                  <a:tcPr marL="18415" marR="18415" marT="0" marB="0"/>
                </a:tc>
                <a:tc>
                  <a:txBody>
                    <a:bodyPr/>
                    <a:lstStyle/>
                    <a:p>
                      <a:pPr algn="ctr"/>
                      <a:r>
                        <a:rPr lang="en-US" sz="1400" dirty="0">
                          <a:effectLst/>
                        </a:rPr>
                        <a:t>1.30</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9</a:t>
                      </a:r>
                      <a:endParaRPr lang="en-US" sz="1800">
                        <a:effectLst/>
                        <a:latin typeface="Calibri"/>
                      </a:endParaRPr>
                    </a:p>
                  </a:txBody>
                  <a:tcPr marL="18415" marR="18415" marT="0" marB="0"/>
                </a:tc>
                <a:tc>
                  <a:txBody>
                    <a:bodyPr/>
                    <a:lstStyle/>
                    <a:p>
                      <a:pPr algn="ctr"/>
                      <a:r>
                        <a:rPr lang="en-US" sz="1400">
                          <a:effectLst/>
                        </a:rPr>
                        <a:t>20.3</a:t>
                      </a:r>
                      <a:endParaRPr lang="en-US" sz="1800">
                        <a:effectLst/>
                        <a:latin typeface="Calibri"/>
                      </a:endParaRPr>
                    </a:p>
                  </a:txBody>
                  <a:tcPr marL="18415" marR="18415" marT="0" marB="0"/>
                </a:tc>
                <a:tc>
                  <a:txBody>
                    <a:bodyPr/>
                    <a:lstStyle/>
                    <a:p>
                      <a:pPr algn="ctr"/>
                      <a:r>
                        <a:rPr lang="en-US" sz="1400">
                          <a:effectLst/>
                        </a:rPr>
                        <a:t>47.9</a:t>
                      </a:r>
                      <a:endParaRPr lang="en-US" sz="1800">
                        <a:effectLst/>
                        <a:latin typeface="Calibri"/>
                      </a:endParaRPr>
                    </a:p>
                  </a:txBody>
                  <a:tcPr marL="18415" marR="18415" marT="0" marB="0"/>
                </a:tc>
                <a:tc>
                  <a:txBody>
                    <a:bodyPr/>
                    <a:lstStyle/>
                    <a:p>
                      <a:pPr algn="ctr"/>
                      <a:r>
                        <a:rPr lang="en-US" sz="1400" dirty="0">
                          <a:effectLst/>
                        </a:rPr>
                        <a:t>6.7</a:t>
                      </a:r>
                      <a:endParaRPr lang="en-US" sz="1800" dirty="0">
                        <a:effectLst/>
                        <a:latin typeface="Calibri"/>
                      </a:endParaRPr>
                    </a:p>
                  </a:txBody>
                  <a:tcPr marL="18415" marR="18415" marT="0" marB="0"/>
                </a:tc>
                <a:tc>
                  <a:txBody>
                    <a:bodyPr/>
                    <a:lstStyle/>
                    <a:p>
                      <a:pPr algn="ctr"/>
                      <a:r>
                        <a:rPr lang="en-US" sz="1400" dirty="0">
                          <a:effectLst/>
                        </a:rPr>
                        <a:t>9.7</a:t>
                      </a:r>
                      <a:endParaRPr lang="en-US" sz="1800" dirty="0">
                        <a:effectLst/>
                        <a:latin typeface="Calibri"/>
                      </a:endParaRPr>
                    </a:p>
                  </a:txBody>
                  <a:tcPr marL="18415" marR="18415" marT="0" marB="0"/>
                </a:tc>
                <a:tc>
                  <a:txBody>
                    <a:bodyPr/>
                    <a:lstStyle/>
                    <a:p>
                      <a:pPr algn="ctr"/>
                      <a:r>
                        <a:rPr lang="en-US" sz="1400" dirty="0">
                          <a:effectLst/>
                        </a:rPr>
                        <a:t>1.35</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10</a:t>
                      </a:r>
                      <a:endParaRPr lang="en-US" sz="1800">
                        <a:effectLst/>
                        <a:latin typeface="Calibri"/>
                      </a:endParaRPr>
                    </a:p>
                  </a:txBody>
                  <a:tcPr marL="18415" marR="18415" marT="0" marB="0"/>
                </a:tc>
                <a:tc>
                  <a:txBody>
                    <a:bodyPr/>
                    <a:lstStyle/>
                    <a:p>
                      <a:pPr algn="ctr"/>
                      <a:r>
                        <a:rPr lang="en-US" sz="1400">
                          <a:effectLst/>
                        </a:rPr>
                        <a:t>21.1</a:t>
                      </a:r>
                      <a:endParaRPr lang="en-US" sz="1800">
                        <a:effectLst/>
                        <a:latin typeface="Calibri"/>
                      </a:endParaRPr>
                    </a:p>
                  </a:txBody>
                  <a:tcPr marL="18415" marR="18415" marT="0" marB="0"/>
                </a:tc>
                <a:tc>
                  <a:txBody>
                    <a:bodyPr/>
                    <a:lstStyle/>
                    <a:p>
                      <a:pPr algn="ctr"/>
                      <a:r>
                        <a:rPr lang="en-US" sz="1400">
                          <a:effectLst/>
                        </a:rPr>
                        <a:t>48.9</a:t>
                      </a:r>
                      <a:endParaRPr lang="en-US" sz="1800">
                        <a:effectLst/>
                        <a:latin typeface="Calibri"/>
                      </a:endParaRPr>
                    </a:p>
                  </a:txBody>
                  <a:tcPr marL="18415" marR="18415" marT="0" marB="0"/>
                </a:tc>
                <a:tc>
                  <a:txBody>
                    <a:bodyPr/>
                    <a:lstStyle/>
                    <a:p>
                      <a:pPr algn="ctr"/>
                      <a:r>
                        <a:rPr lang="en-US" sz="1400" dirty="0">
                          <a:effectLst/>
                        </a:rPr>
                        <a:t>6.9</a:t>
                      </a:r>
                      <a:endParaRPr lang="en-US" sz="1800" dirty="0">
                        <a:effectLst/>
                        <a:latin typeface="Calibri"/>
                      </a:endParaRPr>
                    </a:p>
                  </a:txBody>
                  <a:tcPr marL="18415" marR="18415" marT="0" marB="0"/>
                </a:tc>
                <a:tc>
                  <a:txBody>
                    <a:bodyPr/>
                    <a:lstStyle/>
                    <a:p>
                      <a:pPr algn="ctr"/>
                      <a:r>
                        <a:rPr lang="en-US" sz="1400" dirty="0">
                          <a:effectLst/>
                        </a:rPr>
                        <a:t>10.3</a:t>
                      </a:r>
                      <a:endParaRPr lang="en-US" sz="1800" dirty="0">
                        <a:effectLst/>
                        <a:latin typeface="Calibri"/>
                      </a:endParaRPr>
                    </a:p>
                  </a:txBody>
                  <a:tcPr marL="18415" marR="18415" marT="0" marB="0"/>
                </a:tc>
                <a:tc>
                  <a:txBody>
                    <a:bodyPr/>
                    <a:lstStyle/>
                    <a:p>
                      <a:pPr algn="ctr"/>
                      <a:r>
                        <a:rPr lang="en-US" sz="1400" dirty="0">
                          <a:effectLst/>
                        </a:rPr>
                        <a:t>1.45</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11</a:t>
                      </a:r>
                      <a:endParaRPr lang="en-US" sz="1800">
                        <a:effectLst/>
                        <a:latin typeface="Calibri"/>
                      </a:endParaRPr>
                    </a:p>
                  </a:txBody>
                  <a:tcPr marL="18415" marR="18415" marT="0" marB="0"/>
                </a:tc>
                <a:tc>
                  <a:txBody>
                    <a:bodyPr/>
                    <a:lstStyle/>
                    <a:p>
                      <a:pPr algn="ctr"/>
                      <a:r>
                        <a:rPr lang="en-US" sz="1400">
                          <a:effectLst/>
                        </a:rPr>
                        <a:t>21.0</a:t>
                      </a:r>
                      <a:endParaRPr lang="en-US" sz="1800">
                        <a:effectLst/>
                        <a:latin typeface="Calibri"/>
                      </a:endParaRPr>
                    </a:p>
                  </a:txBody>
                  <a:tcPr marL="18415" marR="18415" marT="0" marB="0"/>
                </a:tc>
                <a:tc>
                  <a:txBody>
                    <a:bodyPr/>
                    <a:lstStyle/>
                    <a:p>
                      <a:pPr algn="ctr"/>
                      <a:r>
                        <a:rPr lang="en-US" sz="1400">
                          <a:effectLst/>
                        </a:rPr>
                        <a:t>52.1</a:t>
                      </a:r>
                      <a:endParaRPr lang="en-US" sz="1800">
                        <a:effectLst/>
                        <a:latin typeface="Calibri"/>
                      </a:endParaRPr>
                    </a:p>
                  </a:txBody>
                  <a:tcPr marL="18415" marR="18415" marT="0" marB="0"/>
                </a:tc>
                <a:tc>
                  <a:txBody>
                    <a:bodyPr/>
                    <a:lstStyle/>
                    <a:p>
                      <a:pPr algn="ctr"/>
                      <a:r>
                        <a:rPr lang="en-US" sz="1400">
                          <a:effectLst/>
                        </a:rPr>
                        <a:t>7.7</a:t>
                      </a:r>
                      <a:endParaRPr lang="en-US" sz="1800">
                        <a:effectLst/>
                        <a:latin typeface="Calibri"/>
                      </a:endParaRPr>
                    </a:p>
                  </a:txBody>
                  <a:tcPr marL="18415" marR="18415" marT="0" marB="0"/>
                </a:tc>
                <a:tc>
                  <a:txBody>
                    <a:bodyPr/>
                    <a:lstStyle/>
                    <a:p>
                      <a:pPr algn="ctr"/>
                      <a:r>
                        <a:rPr lang="en-US" sz="1400" dirty="0">
                          <a:effectLst/>
                        </a:rPr>
                        <a:t>10.9</a:t>
                      </a:r>
                      <a:endParaRPr lang="en-US" sz="1800" dirty="0">
                        <a:effectLst/>
                        <a:latin typeface="Calibri"/>
                      </a:endParaRPr>
                    </a:p>
                  </a:txBody>
                  <a:tcPr marL="18415" marR="18415" marT="0" marB="0"/>
                </a:tc>
                <a:tc>
                  <a:txBody>
                    <a:bodyPr/>
                    <a:lstStyle/>
                    <a:p>
                      <a:pPr algn="ctr"/>
                      <a:r>
                        <a:rPr lang="en-US" sz="1400" dirty="0">
                          <a:effectLst/>
                        </a:rPr>
                        <a:t>1.61</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12</a:t>
                      </a:r>
                      <a:endParaRPr lang="en-US" sz="1800">
                        <a:effectLst/>
                        <a:latin typeface="Calibri"/>
                      </a:endParaRPr>
                    </a:p>
                  </a:txBody>
                  <a:tcPr marL="18415" marR="18415" marT="0" marB="0"/>
                </a:tc>
                <a:tc>
                  <a:txBody>
                    <a:bodyPr/>
                    <a:lstStyle/>
                    <a:p>
                      <a:pPr algn="ctr"/>
                      <a:r>
                        <a:rPr lang="en-US" sz="1400" dirty="0">
                          <a:effectLst/>
                        </a:rPr>
                        <a:t>21.4</a:t>
                      </a:r>
                      <a:endParaRPr lang="en-US" sz="1800" dirty="0">
                        <a:effectLst/>
                        <a:latin typeface="Calibri"/>
                      </a:endParaRPr>
                    </a:p>
                  </a:txBody>
                  <a:tcPr marL="18415" marR="18415" marT="0" marB="0"/>
                </a:tc>
                <a:tc>
                  <a:txBody>
                    <a:bodyPr/>
                    <a:lstStyle/>
                    <a:p>
                      <a:pPr algn="ctr"/>
                      <a:r>
                        <a:rPr lang="en-US" sz="1400">
                          <a:effectLst/>
                        </a:rPr>
                        <a:t>55.9</a:t>
                      </a:r>
                      <a:endParaRPr lang="en-US" sz="1800">
                        <a:effectLst/>
                        <a:latin typeface="Calibri"/>
                      </a:endParaRPr>
                    </a:p>
                  </a:txBody>
                  <a:tcPr marL="18415" marR="18415" marT="0" marB="0"/>
                </a:tc>
                <a:tc>
                  <a:txBody>
                    <a:bodyPr/>
                    <a:lstStyle/>
                    <a:p>
                      <a:pPr algn="ctr"/>
                      <a:r>
                        <a:rPr lang="en-US" sz="1400">
                          <a:effectLst/>
                        </a:rPr>
                        <a:t>8.7</a:t>
                      </a:r>
                      <a:endParaRPr lang="en-US" sz="1800">
                        <a:effectLst/>
                        <a:latin typeface="Calibri"/>
                      </a:endParaRPr>
                    </a:p>
                  </a:txBody>
                  <a:tcPr marL="18415" marR="18415" marT="0" marB="0"/>
                </a:tc>
                <a:tc>
                  <a:txBody>
                    <a:bodyPr/>
                    <a:lstStyle/>
                    <a:p>
                      <a:pPr algn="ctr"/>
                      <a:r>
                        <a:rPr lang="en-US" sz="1400" dirty="0">
                          <a:effectLst/>
                        </a:rPr>
                        <a:t>12.0</a:t>
                      </a:r>
                      <a:endParaRPr lang="en-US" sz="1800" dirty="0">
                        <a:effectLst/>
                        <a:latin typeface="Calibri"/>
                      </a:endParaRPr>
                    </a:p>
                  </a:txBody>
                  <a:tcPr marL="18415" marR="18415" marT="0" marB="0"/>
                </a:tc>
                <a:tc>
                  <a:txBody>
                    <a:bodyPr/>
                    <a:lstStyle/>
                    <a:p>
                      <a:pPr algn="ctr"/>
                      <a:r>
                        <a:rPr lang="en-US" sz="1400" dirty="0">
                          <a:effectLst/>
                        </a:rPr>
                        <a:t>1.86</a:t>
                      </a:r>
                      <a:endParaRPr lang="en-US" sz="1800" dirty="0">
                        <a:effectLst/>
                        <a:latin typeface="Calibri"/>
                      </a:endParaRPr>
                    </a:p>
                  </a:txBody>
                  <a:tcPr marL="18415" marR="18415" marT="0" marB="0"/>
                </a:tc>
              </a:tr>
              <a:tr h="230574">
                <a:tc rowSpan="6">
                  <a:txBody>
                    <a:bodyPr/>
                    <a:lstStyle/>
                    <a:p>
                      <a:pPr algn="ctr"/>
                      <a:r>
                        <a:rPr lang="en-US" sz="1400">
                          <a:effectLst/>
                        </a:rPr>
                        <a:t>1,200</a:t>
                      </a:r>
                      <a:endParaRPr lang="en-US" sz="1800">
                        <a:effectLst/>
                        <a:latin typeface="Calibri"/>
                      </a:endParaRPr>
                    </a:p>
                  </a:txBody>
                  <a:tcPr marL="18415" marR="18415" marT="0" marB="0" anchor="ctr"/>
                </a:tc>
                <a:tc>
                  <a:txBody>
                    <a:bodyPr/>
                    <a:lstStyle/>
                    <a:p>
                      <a:pPr algn="ctr"/>
                      <a:r>
                        <a:rPr lang="en-US" sz="1400">
                          <a:effectLst/>
                        </a:rPr>
                        <a:t>7</a:t>
                      </a:r>
                      <a:endParaRPr lang="en-US" sz="1800">
                        <a:effectLst/>
                        <a:latin typeface="Calibri"/>
                      </a:endParaRPr>
                    </a:p>
                  </a:txBody>
                  <a:tcPr marL="18415" marR="18415" marT="0" marB="0"/>
                </a:tc>
                <a:tc>
                  <a:txBody>
                    <a:bodyPr/>
                    <a:lstStyle/>
                    <a:p>
                      <a:pPr algn="ctr"/>
                      <a:r>
                        <a:rPr lang="en-US" sz="1400" dirty="0">
                          <a:effectLst/>
                        </a:rPr>
                        <a:t>22.4</a:t>
                      </a:r>
                      <a:endParaRPr lang="en-US" sz="1800" dirty="0">
                        <a:effectLst/>
                        <a:latin typeface="Calibri"/>
                      </a:endParaRPr>
                    </a:p>
                  </a:txBody>
                  <a:tcPr marL="18415" marR="18415" marT="0" marB="0"/>
                </a:tc>
                <a:tc>
                  <a:txBody>
                    <a:bodyPr/>
                    <a:lstStyle/>
                    <a:p>
                      <a:pPr algn="ctr"/>
                      <a:r>
                        <a:rPr lang="en-US" sz="1400">
                          <a:effectLst/>
                        </a:rPr>
                        <a:t>46.9</a:t>
                      </a:r>
                      <a:endParaRPr lang="en-US" sz="1800">
                        <a:effectLst/>
                        <a:latin typeface="Calibri"/>
                      </a:endParaRPr>
                    </a:p>
                  </a:txBody>
                  <a:tcPr marL="18415" marR="18415" marT="0" marB="0"/>
                </a:tc>
                <a:tc>
                  <a:txBody>
                    <a:bodyPr/>
                    <a:lstStyle/>
                    <a:p>
                      <a:pPr algn="ctr"/>
                      <a:r>
                        <a:rPr lang="en-US" sz="1400">
                          <a:effectLst/>
                        </a:rPr>
                        <a:t>6.5</a:t>
                      </a:r>
                      <a:endParaRPr lang="en-US" sz="1800">
                        <a:effectLst/>
                        <a:latin typeface="Calibri"/>
                      </a:endParaRPr>
                    </a:p>
                  </a:txBody>
                  <a:tcPr marL="18415" marR="18415" marT="0" marB="0"/>
                </a:tc>
                <a:tc>
                  <a:txBody>
                    <a:bodyPr/>
                    <a:lstStyle/>
                    <a:p>
                      <a:pPr algn="ctr"/>
                      <a:r>
                        <a:rPr lang="en-US" sz="1400" dirty="0">
                          <a:effectLst/>
                        </a:rPr>
                        <a:t>10.5</a:t>
                      </a:r>
                      <a:endParaRPr lang="en-US" sz="1800" dirty="0">
                        <a:effectLst/>
                        <a:latin typeface="Calibri"/>
                      </a:endParaRPr>
                    </a:p>
                  </a:txBody>
                  <a:tcPr marL="18415" marR="18415" marT="0" marB="0"/>
                </a:tc>
                <a:tc>
                  <a:txBody>
                    <a:bodyPr/>
                    <a:lstStyle/>
                    <a:p>
                      <a:pPr algn="ctr"/>
                      <a:r>
                        <a:rPr lang="en-US" sz="1400" dirty="0">
                          <a:effectLst/>
                        </a:rPr>
                        <a:t>1.45</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8</a:t>
                      </a:r>
                      <a:endParaRPr lang="en-US" sz="1800">
                        <a:effectLst/>
                        <a:latin typeface="Calibri"/>
                      </a:endParaRPr>
                    </a:p>
                  </a:txBody>
                  <a:tcPr marL="18415" marR="18415" marT="0" marB="0"/>
                </a:tc>
                <a:tc>
                  <a:txBody>
                    <a:bodyPr/>
                    <a:lstStyle/>
                    <a:p>
                      <a:pPr algn="ctr"/>
                      <a:r>
                        <a:rPr lang="en-US" sz="1400">
                          <a:effectLst/>
                        </a:rPr>
                        <a:t>22.8</a:t>
                      </a:r>
                      <a:endParaRPr lang="en-US" sz="1800">
                        <a:effectLst/>
                        <a:latin typeface="Calibri"/>
                      </a:endParaRPr>
                    </a:p>
                  </a:txBody>
                  <a:tcPr marL="18415" marR="18415" marT="0" marB="0"/>
                </a:tc>
                <a:tc>
                  <a:txBody>
                    <a:bodyPr/>
                    <a:lstStyle/>
                    <a:p>
                      <a:pPr algn="ctr"/>
                      <a:r>
                        <a:rPr lang="en-US" sz="1400">
                          <a:effectLst/>
                        </a:rPr>
                        <a:t>47.3</a:t>
                      </a:r>
                      <a:endParaRPr lang="en-US" sz="1800">
                        <a:effectLst/>
                        <a:latin typeface="Calibri"/>
                      </a:endParaRPr>
                    </a:p>
                  </a:txBody>
                  <a:tcPr marL="18415" marR="18415" marT="0" marB="0"/>
                </a:tc>
                <a:tc>
                  <a:txBody>
                    <a:bodyPr/>
                    <a:lstStyle/>
                    <a:p>
                      <a:pPr algn="ctr"/>
                      <a:r>
                        <a:rPr lang="en-US" sz="1400">
                          <a:effectLst/>
                        </a:rPr>
                        <a:t>6.5</a:t>
                      </a:r>
                      <a:endParaRPr lang="en-US" sz="1800">
                        <a:effectLst/>
                        <a:latin typeface="Calibri"/>
                      </a:endParaRPr>
                    </a:p>
                  </a:txBody>
                  <a:tcPr marL="18415" marR="18415" marT="0" marB="0"/>
                </a:tc>
                <a:tc>
                  <a:txBody>
                    <a:bodyPr/>
                    <a:lstStyle/>
                    <a:p>
                      <a:pPr algn="ctr"/>
                      <a:r>
                        <a:rPr lang="en-US" sz="1400" dirty="0">
                          <a:effectLst/>
                        </a:rPr>
                        <a:t>10.8</a:t>
                      </a:r>
                      <a:endParaRPr lang="en-US" sz="1800" dirty="0">
                        <a:effectLst/>
                        <a:latin typeface="Calibri"/>
                      </a:endParaRPr>
                    </a:p>
                  </a:txBody>
                  <a:tcPr marL="18415" marR="18415" marT="0" marB="0"/>
                </a:tc>
                <a:tc>
                  <a:txBody>
                    <a:bodyPr/>
                    <a:lstStyle/>
                    <a:p>
                      <a:pPr algn="ctr"/>
                      <a:r>
                        <a:rPr lang="en-US" sz="1400" dirty="0">
                          <a:effectLst/>
                        </a:rPr>
                        <a:t>1.49</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9</a:t>
                      </a:r>
                      <a:endParaRPr lang="en-US" sz="1800">
                        <a:effectLst/>
                        <a:latin typeface="Calibri"/>
                      </a:endParaRPr>
                    </a:p>
                  </a:txBody>
                  <a:tcPr marL="18415" marR="18415" marT="0" marB="0"/>
                </a:tc>
                <a:tc>
                  <a:txBody>
                    <a:bodyPr/>
                    <a:lstStyle/>
                    <a:p>
                      <a:pPr algn="ctr"/>
                      <a:r>
                        <a:rPr lang="en-US" sz="1400">
                          <a:effectLst/>
                        </a:rPr>
                        <a:t>23.3</a:t>
                      </a:r>
                      <a:endParaRPr lang="en-US" sz="1800">
                        <a:effectLst/>
                        <a:latin typeface="Calibri"/>
                      </a:endParaRPr>
                    </a:p>
                  </a:txBody>
                  <a:tcPr marL="18415" marR="18415" marT="0" marB="0"/>
                </a:tc>
                <a:tc>
                  <a:txBody>
                    <a:bodyPr/>
                    <a:lstStyle/>
                    <a:p>
                      <a:pPr algn="ctr"/>
                      <a:r>
                        <a:rPr lang="en-US" sz="1400">
                          <a:effectLst/>
                        </a:rPr>
                        <a:t>47.9</a:t>
                      </a:r>
                      <a:endParaRPr lang="en-US" sz="1800">
                        <a:effectLst/>
                        <a:latin typeface="Calibri"/>
                      </a:endParaRPr>
                    </a:p>
                  </a:txBody>
                  <a:tcPr marL="18415" marR="18415" marT="0" marB="0"/>
                </a:tc>
                <a:tc>
                  <a:txBody>
                    <a:bodyPr/>
                    <a:lstStyle/>
                    <a:p>
                      <a:pPr algn="ctr"/>
                      <a:r>
                        <a:rPr lang="en-US" sz="1400">
                          <a:effectLst/>
                        </a:rPr>
                        <a:t>6.7</a:t>
                      </a:r>
                      <a:endParaRPr lang="en-US" sz="1800">
                        <a:effectLst/>
                        <a:latin typeface="Calibri"/>
                      </a:endParaRPr>
                    </a:p>
                  </a:txBody>
                  <a:tcPr marL="18415" marR="18415" marT="0" marB="0"/>
                </a:tc>
                <a:tc>
                  <a:txBody>
                    <a:bodyPr/>
                    <a:lstStyle/>
                    <a:p>
                      <a:pPr algn="ctr"/>
                      <a:r>
                        <a:rPr lang="en-US" sz="1400" dirty="0">
                          <a:effectLst/>
                        </a:rPr>
                        <a:t>11.2</a:t>
                      </a:r>
                      <a:endParaRPr lang="en-US" sz="1800" dirty="0">
                        <a:effectLst/>
                        <a:latin typeface="Calibri"/>
                      </a:endParaRPr>
                    </a:p>
                  </a:txBody>
                  <a:tcPr marL="18415" marR="18415" marT="0" marB="0"/>
                </a:tc>
                <a:tc>
                  <a:txBody>
                    <a:bodyPr/>
                    <a:lstStyle/>
                    <a:p>
                      <a:pPr algn="ctr"/>
                      <a:r>
                        <a:rPr lang="en-US" sz="1400" dirty="0">
                          <a:effectLst/>
                        </a:rPr>
                        <a:t>1.56</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10</a:t>
                      </a:r>
                      <a:endParaRPr lang="en-US" sz="1800">
                        <a:effectLst/>
                        <a:latin typeface="Calibri"/>
                      </a:endParaRPr>
                    </a:p>
                  </a:txBody>
                  <a:tcPr marL="18415" marR="18415" marT="0" marB="0"/>
                </a:tc>
                <a:tc>
                  <a:txBody>
                    <a:bodyPr/>
                    <a:lstStyle/>
                    <a:p>
                      <a:pPr algn="ctr"/>
                      <a:r>
                        <a:rPr lang="en-US" sz="1400">
                          <a:effectLst/>
                        </a:rPr>
                        <a:t>24.3</a:t>
                      </a:r>
                      <a:endParaRPr lang="en-US" sz="1800">
                        <a:effectLst/>
                        <a:latin typeface="Calibri"/>
                      </a:endParaRPr>
                    </a:p>
                  </a:txBody>
                  <a:tcPr marL="18415" marR="18415" marT="0" marB="0"/>
                </a:tc>
                <a:tc>
                  <a:txBody>
                    <a:bodyPr/>
                    <a:lstStyle/>
                    <a:p>
                      <a:pPr algn="ctr"/>
                      <a:r>
                        <a:rPr lang="en-US" sz="1400">
                          <a:effectLst/>
                        </a:rPr>
                        <a:t>49.0</a:t>
                      </a:r>
                      <a:endParaRPr lang="en-US" sz="1800">
                        <a:effectLst/>
                        <a:latin typeface="Calibri"/>
                      </a:endParaRPr>
                    </a:p>
                  </a:txBody>
                  <a:tcPr marL="18415" marR="18415" marT="0" marB="0"/>
                </a:tc>
                <a:tc>
                  <a:txBody>
                    <a:bodyPr/>
                    <a:lstStyle/>
                    <a:p>
                      <a:pPr algn="ctr"/>
                      <a:r>
                        <a:rPr lang="en-US" sz="1400">
                          <a:effectLst/>
                        </a:rPr>
                        <a:t>6.9</a:t>
                      </a:r>
                      <a:endParaRPr lang="en-US" sz="1800">
                        <a:effectLst/>
                        <a:latin typeface="Calibri"/>
                      </a:endParaRPr>
                    </a:p>
                  </a:txBody>
                  <a:tcPr marL="18415" marR="18415" marT="0" marB="0"/>
                </a:tc>
                <a:tc>
                  <a:txBody>
                    <a:bodyPr/>
                    <a:lstStyle/>
                    <a:p>
                      <a:pPr algn="ctr"/>
                      <a:r>
                        <a:rPr lang="en-US" sz="1400" dirty="0">
                          <a:effectLst/>
                        </a:rPr>
                        <a:t>11.9</a:t>
                      </a:r>
                      <a:endParaRPr lang="en-US" sz="1800" dirty="0">
                        <a:effectLst/>
                        <a:latin typeface="Calibri"/>
                      </a:endParaRPr>
                    </a:p>
                  </a:txBody>
                  <a:tcPr marL="18415" marR="18415" marT="0" marB="0"/>
                </a:tc>
                <a:tc>
                  <a:txBody>
                    <a:bodyPr/>
                    <a:lstStyle/>
                    <a:p>
                      <a:pPr algn="ctr"/>
                      <a:r>
                        <a:rPr lang="en-US" sz="1400" dirty="0">
                          <a:effectLst/>
                        </a:rPr>
                        <a:t>1.67</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11</a:t>
                      </a:r>
                      <a:endParaRPr lang="en-US" sz="1800">
                        <a:effectLst/>
                        <a:latin typeface="Calibri"/>
                      </a:endParaRPr>
                    </a:p>
                  </a:txBody>
                  <a:tcPr marL="18415" marR="18415" marT="0" marB="0"/>
                </a:tc>
                <a:tc>
                  <a:txBody>
                    <a:bodyPr/>
                    <a:lstStyle/>
                    <a:p>
                      <a:pPr algn="ctr"/>
                      <a:r>
                        <a:rPr lang="en-US" sz="1400">
                          <a:effectLst/>
                        </a:rPr>
                        <a:t>24.1</a:t>
                      </a:r>
                      <a:endParaRPr lang="en-US" sz="1800">
                        <a:effectLst/>
                        <a:latin typeface="Calibri"/>
                      </a:endParaRPr>
                    </a:p>
                  </a:txBody>
                  <a:tcPr marL="18415" marR="18415" marT="0" marB="0"/>
                </a:tc>
                <a:tc>
                  <a:txBody>
                    <a:bodyPr/>
                    <a:lstStyle/>
                    <a:p>
                      <a:pPr algn="ctr"/>
                      <a:r>
                        <a:rPr lang="en-US" sz="1400">
                          <a:effectLst/>
                        </a:rPr>
                        <a:t>52.3</a:t>
                      </a:r>
                      <a:endParaRPr lang="en-US" sz="1800">
                        <a:effectLst/>
                        <a:latin typeface="Calibri"/>
                      </a:endParaRPr>
                    </a:p>
                  </a:txBody>
                  <a:tcPr marL="18415" marR="18415" marT="0" marB="0"/>
                </a:tc>
                <a:tc>
                  <a:txBody>
                    <a:bodyPr/>
                    <a:lstStyle/>
                    <a:p>
                      <a:pPr algn="ctr"/>
                      <a:r>
                        <a:rPr lang="en-US" sz="1400">
                          <a:effectLst/>
                        </a:rPr>
                        <a:t>7.7</a:t>
                      </a:r>
                      <a:endParaRPr lang="en-US" sz="1800">
                        <a:effectLst/>
                        <a:latin typeface="Calibri"/>
                      </a:endParaRPr>
                    </a:p>
                  </a:txBody>
                  <a:tcPr marL="18415" marR="18415" marT="0" marB="0"/>
                </a:tc>
                <a:tc>
                  <a:txBody>
                    <a:bodyPr/>
                    <a:lstStyle/>
                    <a:p>
                      <a:pPr algn="ctr"/>
                      <a:r>
                        <a:rPr lang="en-US" sz="1400">
                          <a:effectLst/>
                        </a:rPr>
                        <a:t>12.6</a:t>
                      </a:r>
                      <a:endParaRPr lang="en-US" sz="1800">
                        <a:effectLst/>
                        <a:latin typeface="Calibri"/>
                      </a:endParaRPr>
                    </a:p>
                  </a:txBody>
                  <a:tcPr marL="18415" marR="18415" marT="0" marB="0"/>
                </a:tc>
                <a:tc>
                  <a:txBody>
                    <a:bodyPr/>
                    <a:lstStyle/>
                    <a:p>
                      <a:pPr algn="ctr"/>
                      <a:r>
                        <a:rPr lang="en-US" sz="1400" dirty="0">
                          <a:effectLst/>
                        </a:rPr>
                        <a:t>1.86</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12</a:t>
                      </a:r>
                      <a:endParaRPr lang="en-US" sz="1800">
                        <a:effectLst/>
                        <a:latin typeface="Calibri"/>
                      </a:endParaRPr>
                    </a:p>
                  </a:txBody>
                  <a:tcPr marL="18415" marR="18415" marT="0" marB="0"/>
                </a:tc>
                <a:tc>
                  <a:txBody>
                    <a:bodyPr/>
                    <a:lstStyle/>
                    <a:p>
                      <a:pPr algn="ctr"/>
                      <a:r>
                        <a:rPr lang="en-US" sz="1400">
                          <a:effectLst/>
                        </a:rPr>
                        <a:t>24.6</a:t>
                      </a:r>
                      <a:endParaRPr lang="en-US" sz="1800">
                        <a:effectLst/>
                        <a:latin typeface="Calibri"/>
                      </a:endParaRPr>
                    </a:p>
                  </a:txBody>
                  <a:tcPr marL="18415" marR="18415" marT="0" marB="0"/>
                </a:tc>
                <a:tc>
                  <a:txBody>
                    <a:bodyPr/>
                    <a:lstStyle/>
                    <a:p>
                      <a:pPr algn="ctr"/>
                      <a:r>
                        <a:rPr lang="en-US" sz="1400">
                          <a:effectLst/>
                        </a:rPr>
                        <a:t>56.2</a:t>
                      </a:r>
                      <a:endParaRPr lang="en-US" sz="1800">
                        <a:effectLst/>
                        <a:latin typeface="Calibri"/>
                      </a:endParaRPr>
                    </a:p>
                  </a:txBody>
                  <a:tcPr marL="18415" marR="18415" marT="0" marB="0"/>
                </a:tc>
                <a:tc>
                  <a:txBody>
                    <a:bodyPr/>
                    <a:lstStyle/>
                    <a:p>
                      <a:pPr algn="ctr"/>
                      <a:r>
                        <a:rPr lang="en-US" sz="1400">
                          <a:effectLst/>
                        </a:rPr>
                        <a:t>8.8</a:t>
                      </a:r>
                      <a:endParaRPr lang="en-US" sz="1800">
                        <a:effectLst/>
                        <a:latin typeface="Calibri"/>
                      </a:endParaRPr>
                    </a:p>
                  </a:txBody>
                  <a:tcPr marL="18415" marR="18415" marT="0" marB="0"/>
                </a:tc>
                <a:tc>
                  <a:txBody>
                    <a:bodyPr/>
                    <a:lstStyle/>
                    <a:p>
                      <a:pPr algn="ctr"/>
                      <a:r>
                        <a:rPr lang="en-US" sz="1400">
                          <a:effectLst/>
                        </a:rPr>
                        <a:t>13.8</a:t>
                      </a:r>
                      <a:endParaRPr lang="en-US" sz="1800">
                        <a:effectLst/>
                        <a:latin typeface="Calibri"/>
                      </a:endParaRPr>
                    </a:p>
                  </a:txBody>
                  <a:tcPr marL="18415" marR="18415" marT="0" marB="0"/>
                </a:tc>
                <a:tc>
                  <a:txBody>
                    <a:bodyPr/>
                    <a:lstStyle/>
                    <a:p>
                      <a:pPr algn="ctr"/>
                      <a:r>
                        <a:rPr lang="en-US" sz="1400" dirty="0">
                          <a:effectLst/>
                        </a:rPr>
                        <a:t>2.16</a:t>
                      </a:r>
                      <a:endParaRPr lang="en-US" sz="1800" dirty="0">
                        <a:effectLst/>
                        <a:latin typeface="Calibri"/>
                      </a:endParaRPr>
                    </a:p>
                  </a:txBody>
                  <a:tcPr marL="18415" marR="18415" marT="0" marB="0"/>
                </a:tc>
              </a:tr>
              <a:tr h="230574">
                <a:tc rowSpan="6">
                  <a:txBody>
                    <a:bodyPr/>
                    <a:lstStyle/>
                    <a:p>
                      <a:pPr algn="ctr"/>
                      <a:r>
                        <a:rPr lang="en-US" sz="1400">
                          <a:effectLst/>
                        </a:rPr>
                        <a:t>1,400</a:t>
                      </a:r>
                      <a:endParaRPr lang="en-US" sz="1800">
                        <a:effectLst/>
                        <a:latin typeface="Calibri"/>
                      </a:endParaRPr>
                    </a:p>
                  </a:txBody>
                  <a:tcPr marL="18415" marR="18415" marT="0" marB="0" anchor="ctr"/>
                </a:tc>
                <a:tc>
                  <a:txBody>
                    <a:bodyPr/>
                    <a:lstStyle/>
                    <a:p>
                      <a:pPr algn="ctr"/>
                      <a:r>
                        <a:rPr lang="en-US" sz="1400">
                          <a:effectLst/>
                        </a:rPr>
                        <a:t>7</a:t>
                      </a:r>
                      <a:endParaRPr lang="en-US" sz="1800">
                        <a:effectLst/>
                        <a:latin typeface="Calibri"/>
                      </a:endParaRPr>
                    </a:p>
                  </a:txBody>
                  <a:tcPr marL="18415" marR="18415" marT="0" marB="0"/>
                </a:tc>
                <a:tc>
                  <a:txBody>
                    <a:bodyPr/>
                    <a:lstStyle/>
                    <a:p>
                      <a:pPr algn="ctr"/>
                      <a:r>
                        <a:rPr lang="en-US" sz="1400">
                          <a:effectLst/>
                        </a:rPr>
                        <a:t>25.2</a:t>
                      </a:r>
                      <a:endParaRPr lang="en-US" sz="1800">
                        <a:effectLst/>
                        <a:latin typeface="Calibri"/>
                      </a:endParaRPr>
                    </a:p>
                  </a:txBody>
                  <a:tcPr marL="18415" marR="18415" marT="0" marB="0"/>
                </a:tc>
                <a:tc>
                  <a:txBody>
                    <a:bodyPr/>
                    <a:lstStyle/>
                    <a:p>
                      <a:pPr algn="ctr"/>
                      <a:r>
                        <a:rPr lang="en-US" sz="1400">
                          <a:effectLst/>
                        </a:rPr>
                        <a:t>46.9</a:t>
                      </a:r>
                      <a:endParaRPr lang="en-US" sz="1800">
                        <a:effectLst/>
                        <a:latin typeface="Calibri"/>
                      </a:endParaRPr>
                    </a:p>
                  </a:txBody>
                  <a:tcPr marL="18415" marR="18415" marT="0" marB="0"/>
                </a:tc>
                <a:tc>
                  <a:txBody>
                    <a:bodyPr/>
                    <a:lstStyle/>
                    <a:p>
                      <a:pPr algn="ctr"/>
                      <a:r>
                        <a:rPr lang="en-US" sz="1400">
                          <a:effectLst/>
                        </a:rPr>
                        <a:t>6.5</a:t>
                      </a:r>
                      <a:endParaRPr lang="en-US" sz="1800">
                        <a:effectLst/>
                        <a:latin typeface="Calibri"/>
                      </a:endParaRPr>
                    </a:p>
                  </a:txBody>
                  <a:tcPr marL="18415" marR="18415" marT="0" marB="0"/>
                </a:tc>
                <a:tc>
                  <a:txBody>
                    <a:bodyPr/>
                    <a:lstStyle/>
                    <a:p>
                      <a:pPr algn="ctr"/>
                      <a:r>
                        <a:rPr lang="en-US" sz="1400">
                          <a:effectLst/>
                        </a:rPr>
                        <a:t>11.8</a:t>
                      </a:r>
                      <a:endParaRPr lang="en-US" sz="1800">
                        <a:effectLst/>
                        <a:latin typeface="Calibri"/>
                      </a:endParaRPr>
                    </a:p>
                  </a:txBody>
                  <a:tcPr marL="18415" marR="18415" marT="0" marB="0"/>
                </a:tc>
                <a:tc>
                  <a:txBody>
                    <a:bodyPr/>
                    <a:lstStyle/>
                    <a:p>
                      <a:pPr algn="ctr"/>
                      <a:r>
                        <a:rPr lang="en-US" sz="1400" dirty="0">
                          <a:effectLst/>
                        </a:rPr>
                        <a:t>1.63</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8</a:t>
                      </a:r>
                      <a:endParaRPr lang="en-US" sz="1800">
                        <a:effectLst/>
                        <a:latin typeface="Calibri"/>
                      </a:endParaRPr>
                    </a:p>
                  </a:txBody>
                  <a:tcPr marL="18415" marR="18415" marT="0" marB="0"/>
                </a:tc>
                <a:tc>
                  <a:txBody>
                    <a:bodyPr/>
                    <a:lstStyle/>
                    <a:p>
                      <a:pPr algn="ctr"/>
                      <a:r>
                        <a:rPr lang="en-US" sz="1400">
                          <a:effectLst/>
                        </a:rPr>
                        <a:t>25.6</a:t>
                      </a:r>
                      <a:endParaRPr lang="en-US" sz="1800">
                        <a:effectLst/>
                        <a:latin typeface="Calibri"/>
                      </a:endParaRPr>
                    </a:p>
                  </a:txBody>
                  <a:tcPr marL="18415" marR="18415" marT="0" marB="0"/>
                </a:tc>
                <a:tc>
                  <a:txBody>
                    <a:bodyPr/>
                    <a:lstStyle/>
                    <a:p>
                      <a:pPr algn="ctr"/>
                      <a:r>
                        <a:rPr lang="en-US" sz="1400">
                          <a:effectLst/>
                        </a:rPr>
                        <a:t>47.3</a:t>
                      </a:r>
                      <a:endParaRPr lang="en-US" sz="1800">
                        <a:effectLst/>
                        <a:latin typeface="Calibri"/>
                      </a:endParaRPr>
                    </a:p>
                  </a:txBody>
                  <a:tcPr marL="18415" marR="18415" marT="0" marB="0"/>
                </a:tc>
                <a:tc>
                  <a:txBody>
                    <a:bodyPr/>
                    <a:lstStyle/>
                    <a:p>
                      <a:pPr algn="ctr"/>
                      <a:r>
                        <a:rPr lang="en-US" sz="1400">
                          <a:effectLst/>
                        </a:rPr>
                        <a:t>6.5</a:t>
                      </a:r>
                      <a:endParaRPr lang="en-US" sz="1800">
                        <a:effectLst/>
                        <a:latin typeface="Calibri"/>
                      </a:endParaRPr>
                    </a:p>
                  </a:txBody>
                  <a:tcPr marL="18415" marR="18415" marT="0" marB="0"/>
                </a:tc>
                <a:tc>
                  <a:txBody>
                    <a:bodyPr/>
                    <a:lstStyle/>
                    <a:p>
                      <a:pPr algn="ctr"/>
                      <a:r>
                        <a:rPr lang="en-US" sz="1400">
                          <a:effectLst/>
                        </a:rPr>
                        <a:t>12.1</a:t>
                      </a:r>
                      <a:endParaRPr lang="en-US" sz="1800">
                        <a:effectLst/>
                        <a:latin typeface="Calibri"/>
                      </a:endParaRPr>
                    </a:p>
                  </a:txBody>
                  <a:tcPr marL="18415" marR="18415" marT="0" marB="0"/>
                </a:tc>
                <a:tc>
                  <a:txBody>
                    <a:bodyPr/>
                    <a:lstStyle/>
                    <a:p>
                      <a:pPr algn="ctr"/>
                      <a:r>
                        <a:rPr lang="en-US" sz="1400" dirty="0">
                          <a:effectLst/>
                        </a:rPr>
                        <a:t>1.67</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9</a:t>
                      </a:r>
                      <a:endParaRPr lang="en-US" sz="1800">
                        <a:effectLst/>
                        <a:latin typeface="Calibri"/>
                      </a:endParaRPr>
                    </a:p>
                  </a:txBody>
                  <a:tcPr marL="18415" marR="18415" marT="0" marB="0"/>
                </a:tc>
                <a:tc>
                  <a:txBody>
                    <a:bodyPr/>
                    <a:lstStyle/>
                    <a:p>
                      <a:pPr algn="ctr"/>
                      <a:r>
                        <a:rPr lang="en-US" sz="1400">
                          <a:effectLst/>
                        </a:rPr>
                        <a:t>26.2</a:t>
                      </a:r>
                      <a:endParaRPr lang="en-US" sz="1800">
                        <a:effectLst/>
                        <a:latin typeface="Calibri"/>
                      </a:endParaRPr>
                    </a:p>
                  </a:txBody>
                  <a:tcPr marL="18415" marR="18415" marT="0" marB="0"/>
                </a:tc>
                <a:tc>
                  <a:txBody>
                    <a:bodyPr/>
                    <a:lstStyle/>
                    <a:p>
                      <a:pPr algn="ctr"/>
                      <a:r>
                        <a:rPr lang="en-US" sz="1400">
                          <a:effectLst/>
                        </a:rPr>
                        <a:t>48.0</a:t>
                      </a:r>
                      <a:endParaRPr lang="en-US" sz="1800">
                        <a:effectLst/>
                        <a:latin typeface="Calibri"/>
                      </a:endParaRPr>
                    </a:p>
                  </a:txBody>
                  <a:tcPr marL="18415" marR="18415" marT="0" marB="0"/>
                </a:tc>
                <a:tc>
                  <a:txBody>
                    <a:bodyPr/>
                    <a:lstStyle/>
                    <a:p>
                      <a:pPr algn="ctr"/>
                      <a:r>
                        <a:rPr lang="en-US" sz="1400">
                          <a:effectLst/>
                        </a:rPr>
                        <a:t>6.7</a:t>
                      </a:r>
                      <a:endParaRPr lang="en-US" sz="1800">
                        <a:effectLst/>
                        <a:latin typeface="Calibri"/>
                      </a:endParaRPr>
                    </a:p>
                  </a:txBody>
                  <a:tcPr marL="18415" marR="18415" marT="0" marB="0"/>
                </a:tc>
                <a:tc>
                  <a:txBody>
                    <a:bodyPr/>
                    <a:lstStyle/>
                    <a:p>
                      <a:pPr algn="ctr"/>
                      <a:r>
                        <a:rPr lang="en-US" sz="1400">
                          <a:effectLst/>
                        </a:rPr>
                        <a:t>12.6</a:t>
                      </a:r>
                      <a:endParaRPr lang="en-US" sz="1800">
                        <a:effectLst/>
                        <a:latin typeface="Calibri"/>
                      </a:endParaRPr>
                    </a:p>
                  </a:txBody>
                  <a:tcPr marL="18415" marR="18415" marT="0" marB="0"/>
                </a:tc>
                <a:tc>
                  <a:txBody>
                    <a:bodyPr/>
                    <a:lstStyle/>
                    <a:p>
                      <a:pPr algn="ctr"/>
                      <a:r>
                        <a:rPr lang="en-US" sz="1400" dirty="0">
                          <a:effectLst/>
                        </a:rPr>
                        <a:t>1.75</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10</a:t>
                      </a:r>
                      <a:endParaRPr lang="en-US" sz="1800">
                        <a:effectLst/>
                        <a:latin typeface="Calibri"/>
                      </a:endParaRPr>
                    </a:p>
                  </a:txBody>
                  <a:tcPr marL="18415" marR="18415" marT="0" marB="0"/>
                </a:tc>
                <a:tc>
                  <a:txBody>
                    <a:bodyPr/>
                    <a:lstStyle/>
                    <a:p>
                      <a:pPr algn="ctr"/>
                      <a:r>
                        <a:rPr lang="en-US" sz="1400">
                          <a:effectLst/>
                        </a:rPr>
                        <a:t>27.3</a:t>
                      </a:r>
                      <a:endParaRPr lang="en-US" sz="1800">
                        <a:effectLst/>
                        <a:latin typeface="Calibri"/>
                      </a:endParaRPr>
                    </a:p>
                  </a:txBody>
                  <a:tcPr marL="18415" marR="18415" marT="0" marB="0"/>
                </a:tc>
                <a:tc>
                  <a:txBody>
                    <a:bodyPr/>
                    <a:lstStyle/>
                    <a:p>
                      <a:pPr algn="ctr"/>
                      <a:r>
                        <a:rPr lang="en-US" sz="1400">
                          <a:effectLst/>
                        </a:rPr>
                        <a:t>49.1</a:t>
                      </a:r>
                      <a:endParaRPr lang="en-US" sz="1800">
                        <a:effectLst/>
                        <a:latin typeface="Calibri"/>
                      </a:endParaRPr>
                    </a:p>
                  </a:txBody>
                  <a:tcPr marL="18415" marR="18415" marT="0" marB="0"/>
                </a:tc>
                <a:tc>
                  <a:txBody>
                    <a:bodyPr/>
                    <a:lstStyle/>
                    <a:p>
                      <a:pPr algn="ctr"/>
                      <a:r>
                        <a:rPr lang="en-US" sz="1400">
                          <a:effectLst/>
                        </a:rPr>
                        <a:t>6.9</a:t>
                      </a:r>
                      <a:endParaRPr lang="en-US" sz="1800">
                        <a:effectLst/>
                        <a:latin typeface="Calibri"/>
                      </a:endParaRPr>
                    </a:p>
                  </a:txBody>
                  <a:tcPr marL="18415" marR="18415" marT="0" marB="0"/>
                </a:tc>
                <a:tc>
                  <a:txBody>
                    <a:bodyPr/>
                    <a:lstStyle/>
                    <a:p>
                      <a:pPr algn="ctr"/>
                      <a:r>
                        <a:rPr lang="en-US" sz="1400">
                          <a:effectLst/>
                        </a:rPr>
                        <a:t>13.4</a:t>
                      </a:r>
                      <a:endParaRPr lang="en-US" sz="1800">
                        <a:effectLst/>
                        <a:latin typeface="Calibri"/>
                      </a:endParaRPr>
                    </a:p>
                  </a:txBody>
                  <a:tcPr marL="18415" marR="18415" marT="0" marB="0"/>
                </a:tc>
                <a:tc>
                  <a:txBody>
                    <a:bodyPr/>
                    <a:lstStyle/>
                    <a:p>
                      <a:pPr algn="ctr"/>
                      <a:r>
                        <a:rPr lang="en-US" sz="1400" dirty="0">
                          <a:effectLst/>
                        </a:rPr>
                        <a:t>1.89</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11</a:t>
                      </a:r>
                      <a:endParaRPr lang="en-US" sz="1800">
                        <a:effectLst/>
                        <a:latin typeface="Calibri"/>
                      </a:endParaRPr>
                    </a:p>
                  </a:txBody>
                  <a:tcPr marL="18415" marR="18415" marT="0" marB="0"/>
                </a:tc>
                <a:tc>
                  <a:txBody>
                    <a:bodyPr/>
                    <a:lstStyle/>
                    <a:p>
                      <a:pPr algn="ctr"/>
                      <a:r>
                        <a:rPr lang="en-US" sz="1400">
                          <a:effectLst/>
                        </a:rPr>
                        <a:t>27.0</a:t>
                      </a:r>
                      <a:endParaRPr lang="en-US" sz="1800">
                        <a:effectLst/>
                        <a:latin typeface="Calibri"/>
                      </a:endParaRPr>
                    </a:p>
                  </a:txBody>
                  <a:tcPr marL="18415" marR="18415" marT="0" marB="0"/>
                </a:tc>
                <a:tc>
                  <a:txBody>
                    <a:bodyPr/>
                    <a:lstStyle/>
                    <a:p>
                      <a:pPr algn="ctr"/>
                      <a:r>
                        <a:rPr lang="en-US" sz="1400">
                          <a:effectLst/>
                        </a:rPr>
                        <a:t>52.6</a:t>
                      </a:r>
                      <a:endParaRPr lang="en-US" sz="1800">
                        <a:effectLst/>
                        <a:latin typeface="Calibri"/>
                      </a:endParaRPr>
                    </a:p>
                  </a:txBody>
                  <a:tcPr marL="18415" marR="18415" marT="0" marB="0"/>
                </a:tc>
                <a:tc>
                  <a:txBody>
                    <a:bodyPr/>
                    <a:lstStyle/>
                    <a:p>
                      <a:pPr algn="ctr"/>
                      <a:r>
                        <a:rPr lang="en-US" sz="1400">
                          <a:effectLst/>
                        </a:rPr>
                        <a:t>7.8</a:t>
                      </a:r>
                      <a:endParaRPr lang="en-US" sz="1800">
                        <a:effectLst/>
                        <a:latin typeface="Calibri"/>
                      </a:endParaRPr>
                    </a:p>
                  </a:txBody>
                  <a:tcPr marL="18415" marR="18415" marT="0" marB="0"/>
                </a:tc>
                <a:tc>
                  <a:txBody>
                    <a:bodyPr/>
                    <a:lstStyle/>
                    <a:p>
                      <a:pPr algn="ctr"/>
                      <a:r>
                        <a:rPr lang="en-US" sz="1400">
                          <a:effectLst/>
                        </a:rPr>
                        <a:t>14.2</a:t>
                      </a:r>
                      <a:endParaRPr lang="en-US" sz="1800">
                        <a:effectLst/>
                        <a:latin typeface="Calibri"/>
                      </a:endParaRPr>
                    </a:p>
                  </a:txBody>
                  <a:tcPr marL="18415" marR="18415" marT="0" marB="0"/>
                </a:tc>
                <a:tc>
                  <a:txBody>
                    <a:bodyPr/>
                    <a:lstStyle/>
                    <a:p>
                      <a:pPr algn="ctr"/>
                      <a:r>
                        <a:rPr lang="en-US" sz="1400" dirty="0">
                          <a:effectLst/>
                        </a:rPr>
                        <a:t>2.11</a:t>
                      </a:r>
                      <a:endParaRPr lang="en-US" sz="1800" dirty="0">
                        <a:effectLst/>
                        <a:latin typeface="Calibri"/>
                      </a:endParaRPr>
                    </a:p>
                  </a:txBody>
                  <a:tcPr marL="18415" marR="18415" marT="0" marB="0"/>
                </a:tc>
              </a:tr>
              <a:tr h="230574">
                <a:tc vMerge="1">
                  <a:txBody>
                    <a:bodyPr/>
                    <a:lstStyle/>
                    <a:p>
                      <a:endParaRPr lang="en-US"/>
                    </a:p>
                  </a:txBody>
                  <a:tcPr/>
                </a:tc>
                <a:tc>
                  <a:txBody>
                    <a:bodyPr/>
                    <a:lstStyle/>
                    <a:p>
                      <a:pPr algn="ctr"/>
                      <a:r>
                        <a:rPr lang="en-US" sz="1400">
                          <a:effectLst/>
                        </a:rPr>
                        <a:t>12</a:t>
                      </a:r>
                      <a:endParaRPr lang="en-US" sz="1800">
                        <a:effectLst/>
                        <a:latin typeface="Calibri"/>
                      </a:endParaRPr>
                    </a:p>
                  </a:txBody>
                  <a:tcPr marL="18415" marR="18415" marT="0" marB="0"/>
                </a:tc>
                <a:tc>
                  <a:txBody>
                    <a:bodyPr/>
                    <a:lstStyle/>
                    <a:p>
                      <a:pPr algn="ctr"/>
                      <a:r>
                        <a:rPr lang="en-US" sz="1400">
                          <a:effectLst/>
                        </a:rPr>
                        <a:t>27.6</a:t>
                      </a:r>
                      <a:endParaRPr lang="en-US" sz="1800">
                        <a:effectLst/>
                        <a:latin typeface="Calibri"/>
                      </a:endParaRPr>
                    </a:p>
                  </a:txBody>
                  <a:tcPr marL="18415" marR="18415" marT="0" marB="0"/>
                </a:tc>
                <a:tc>
                  <a:txBody>
                    <a:bodyPr/>
                    <a:lstStyle/>
                    <a:p>
                      <a:pPr algn="ctr"/>
                      <a:r>
                        <a:rPr lang="en-US" sz="1400">
                          <a:effectLst/>
                        </a:rPr>
                        <a:t>56.6</a:t>
                      </a:r>
                      <a:endParaRPr lang="en-US" sz="1800">
                        <a:effectLst/>
                        <a:latin typeface="Calibri"/>
                      </a:endParaRPr>
                    </a:p>
                  </a:txBody>
                  <a:tcPr marL="18415" marR="18415" marT="0" marB="0"/>
                </a:tc>
                <a:tc>
                  <a:txBody>
                    <a:bodyPr/>
                    <a:lstStyle/>
                    <a:p>
                      <a:pPr algn="ctr"/>
                      <a:r>
                        <a:rPr lang="en-US" sz="1400">
                          <a:effectLst/>
                        </a:rPr>
                        <a:t>8.9</a:t>
                      </a:r>
                      <a:endParaRPr lang="en-US" sz="1800">
                        <a:effectLst/>
                        <a:latin typeface="Calibri"/>
                      </a:endParaRPr>
                    </a:p>
                  </a:txBody>
                  <a:tcPr marL="18415" marR="18415" marT="0" marB="0"/>
                </a:tc>
                <a:tc>
                  <a:txBody>
                    <a:bodyPr/>
                    <a:lstStyle/>
                    <a:p>
                      <a:pPr algn="ctr"/>
                      <a:r>
                        <a:rPr lang="en-US" sz="1400">
                          <a:effectLst/>
                        </a:rPr>
                        <a:t>15.6</a:t>
                      </a:r>
                      <a:endParaRPr lang="en-US" sz="1800">
                        <a:effectLst/>
                        <a:latin typeface="Calibri"/>
                      </a:endParaRPr>
                    </a:p>
                  </a:txBody>
                  <a:tcPr marL="18415" marR="18415" marT="0" marB="0"/>
                </a:tc>
                <a:tc>
                  <a:txBody>
                    <a:bodyPr/>
                    <a:lstStyle/>
                    <a:p>
                      <a:pPr algn="ctr"/>
                      <a:r>
                        <a:rPr lang="en-US" sz="1400" dirty="0">
                          <a:effectLst/>
                        </a:rPr>
                        <a:t>2.45</a:t>
                      </a:r>
                      <a:endParaRPr lang="en-US" sz="1800" dirty="0">
                        <a:effectLst/>
                        <a:latin typeface="Calibri"/>
                      </a:endParaRPr>
                    </a:p>
                  </a:txBody>
                  <a:tcPr marL="18415" marR="18415" marT="0" marB="0"/>
                </a:tc>
              </a:tr>
            </a:tbl>
          </a:graphicData>
        </a:graphic>
      </p:graphicFrame>
      <p:sp>
        <p:nvSpPr>
          <p:cNvPr id="2" name="Rectangle 1"/>
          <p:cNvSpPr/>
          <p:nvPr/>
        </p:nvSpPr>
        <p:spPr>
          <a:xfrm>
            <a:off x="2438400" y="3886200"/>
            <a:ext cx="5410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38400" y="2514600"/>
            <a:ext cx="5410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3099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sz="3600" b="1" dirty="0">
                <a:solidFill>
                  <a:schemeClr val="accent2">
                    <a:lumMod val="50000"/>
                  </a:schemeClr>
                </a:solidFill>
              </a:rPr>
              <a:t>Mature Lactating Cow </a:t>
            </a:r>
            <a:r>
              <a:rPr lang="en-US" sz="3600" b="1" dirty="0" smtClean="0">
                <a:solidFill>
                  <a:schemeClr val="accent2">
                    <a:lumMod val="50000"/>
                  </a:schemeClr>
                </a:solidFill>
              </a:rPr>
              <a:t>Requirements</a:t>
            </a:r>
            <a:r>
              <a:rPr lang="en-US" sz="3600" b="1" dirty="0">
                <a:solidFill>
                  <a:schemeClr val="accent2">
                    <a:lumMod val="50000"/>
                  </a:schemeClr>
                </a:solidFill>
              </a:rPr>
              <a:t>: 20 </a:t>
            </a:r>
            <a:r>
              <a:rPr lang="en-US" sz="3600" b="1" dirty="0" err="1">
                <a:solidFill>
                  <a:schemeClr val="accent2">
                    <a:lumMod val="50000"/>
                  </a:schemeClr>
                </a:solidFill>
              </a:rPr>
              <a:t>lb</a:t>
            </a:r>
            <a:r>
              <a:rPr lang="en-US" sz="3600" b="1" dirty="0">
                <a:solidFill>
                  <a:schemeClr val="accent2">
                    <a:lumMod val="50000"/>
                  </a:schemeClr>
                </a:solidFill>
              </a:rPr>
              <a:t>/day peak </a:t>
            </a:r>
            <a:r>
              <a:rPr lang="en-US" sz="3600" b="1" dirty="0" smtClean="0">
                <a:solidFill>
                  <a:schemeClr val="accent2">
                    <a:lumMod val="50000"/>
                  </a:schemeClr>
                </a:solidFill>
              </a:rPr>
              <a:t>milk</a:t>
            </a:r>
            <a:r>
              <a:rPr lang="en-US" dirty="0">
                <a:solidFill>
                  <a:schemeClr val="accent2">
                    <a:lumMod val="50000"/>
                  </a:schemeClr>
                </a:solidFill>
              </a:rPr>
              <a:t/>
            </a:r>
            <a:br>
              <a:rPr lang="en-US" dirty="0">
                <a:solidFill>
                  <a:schemeClr val="accent2">
                    <a:lumMod val="50000"/>
                  </a:schemeClr>
                </a:solidFill>
              </a:rPr>
            </a:br>
            <a:endParaRPr lang="en-US" dirty="0">
              <a:solidFill>
                <a:schemeClr val="accent2">
                  <a:lumMod val="50000"/>
                </a:schemeClr>
              </a:solidFill>
            </a:endParaRPr>
          </a:p>
        </p:txBody>
      </p:sp>
      <p:graphicFrame>
        <p:nvGraphicFramePr>
          <p:cNvPr id="4" name="Content Placeholder 3"/>
          <p:cNvGraphicFramePr>
            <a:graphicFrameLocks noGrp="1"/>
          </p:cNvGraphicFramePr>
          <p:nvPr>
            <p:ph idx="1"/>
            <p:extLst/>
          </p:nvPr>
        </p:nvGraphicFramePr>
        <p:xfrm>
          <a:off x="457200" y="1153344"/>
          <a:ext cx="8305799" cy="5704656"/>
        </p:xfrm>
        <a:graphic>
          <a:graphicData uri="http://schemas.openxmlformats.org/drawingml/2006/table">
            <a:tbl>
              <a:tblPr bandRow="1">
                <a:tableStyleId>{5C22544A-7EE6-4342-B048-85BDC9FD1C3A}</a:tableStyleId>
              </a:tblPr>
              <a:tblGrid>
                <a:gridCol w="1370368"/>
                <a:gridCol w="1370368"/>
                <a:gridCol w="1243717"/>
                <a:gridCol w="1243717"/>
                <a:gridCol w="1243717"/>
                <a:gridCol w="962550"/>
                <a:gridCol w="871362"/>
              </a:tblGrid>
              <a:tr h="563801">
                <a:tc>
                  <a:txBody>
                    <a:bodyPr/>
                    <a:lstStyle/>
                    <a:p>
                      <a:r>
                        <a:rPr lang="en-US" sz="1400" b="1" dirty="0">
                          <a:effectLst/>
                        </a:rPr>
                        <a:t> </a:t>
                      </a:r>
                      <a:endParaRPr lang="en-US" sz="2000" b="1" dirty="0">
                        <a:effectLst/>
                        <a:latin typeface="Calibri"/>
                      </a:endParaRPr>
                    </a:p>
                  </a:txBody>
                  <a:tcPr marL="18415" marR="18415" marT="0" marB="0"/>
                </a:tc>
                <a:tc>
                  <a:txBody>
                    <a:bodyPr/>
                    <a:lstStyle/>
                    <a:p>
                      <a:r>
                        <a:rPr lang="en-US" sz="1400" b="1" dirty="0">
                          <a:effectLst/>
                        </a:rPr>
                        <a:t> </a:t>
                      </a:r>
                      <a:endParaRPr lang="en-US" sz="2000" b="1" dirty="0">
                        <a:effectLst/>
                        <a:latin typeface="Calibri"/>
                      </a:endParaRPr>
                    </a:p>
                  </a:txBody>
                  <a:tcPr marL="18415" marR="18415" marT="0" marB="0"/>
                </a:tc>
                <a:tc>
                  <a:txBody>
                    <a:bodyPr/>
                    <a:lstStyle/>
                    <a:p>
                      <a:r>
                        <a:rPr lang="en-US" sz="1400" b="1" dirty="0">
                          <a:effectLst/>
                        </a:rPr>
                        <a:t> </a:t>
                      </a:r>
                      <a:endParaRPr lang="en-US" sz="2000" b="1" dirty="0">
                        <a:effectLst/>
                        <a:latin typeface="Calibri"/>
                      </a:endParaRPr>
                    </a:p>
                  </a:txBody>
                  <a:tcPr marL="18415" marR="18415" marT="0" marB="0"/>
                </a:tc>
                <a:tc gridSpan="2">
                  <a:txBody>
                    <a:bodyPr/>
                    <a:lstStyle/>
                    <a:p>
                      <a:pPr algn="ctr"/>
                      <a:r>
                        <a:rPr lang="en-US" sz="1400" b="1" dirty="0">
                          <a:effectLst/>
                        </a:rPr>
                        <a:t>Diet Nutrient Density</a:t>
                      </a:r>
                      <a:endParaRPr lang="en-US" sz="2000" b="1" dirty="0">
                        <a:effectLst/>
                        <a:latin typeface="Calibri"/>
                      </a:endParaRPr>
                    </a:p>
                  </a:txBody>
                  <a:tcPr marL="18415" marR="18415" marT="0" marB="0" anchor="b"/>
                </a:tc>
                <a:tc hMerge="1">
                  <a:txBody>
                    <a:bodyPr/>
                    <a:lstStyle/>
                    <a:p>
                      <a:endParaRPr lang="en-US"/>
                    </a:p>
                  </a:txBody>
                  <a:tcPr/>
                </a:tc>
                <a:tc gridSpan="2">
                  <a:txBody>
                    <a:bodyPr/>
                    <a:lstStyle/>
                    <a:p>
                      <a:pPr algn="ctr"/>
                      <a:r>
                        <a:rPr lang="en-US" sz="1400" b="1">
                          <a:effectLst/>
                        </a:rPr>
                        <a:t>Daily Nutrients / Animal</a:t>
                      </a:r>
                      <a:endParaRPr lang="en-US" sz="2000" b="1">
                        <a:effectLst/>
                        <a:latin typeface="Calibri"/>
                      </a:endParaRPr>
                    </a:p>
                  </a:txBody>
                  <a:tcPr marL="18415" marR="18415" marT="0" marB="0" anchor="b"/>
                </a:tc>
                <a:tc hMerge="1">
                  <a:txBody>
                    <a:bodyPr/>
                    <a:lstStyle/>
                    <a:p>
                      <a:endParaRPr lang="en-US"/>
                    </a:p>
                  </a:txBody>
                  <a:tcPr/>
                </a:tc>
              </a:tr>
              <a:tr h="751735">
                <a:tc>
                  <a:txBody>
                    <a:bodyPr/>
                    <a:lstStyle/>
                    <a:p>
                      <a:r>
                        <a:rPr lang="en-US" sz="1400" b="1">
                          <a:effectLst/>
                        </a:rPr>
                        <a:t>Body weight, lb</a:t>
                      </a:r>
                      <a:endParaRPr lang="en-US" sz="2000" b="1">
                        <a:effectLst/>
                        <a:latin typeface="Calibri"/>
                      </a:endParaRPr>
                    </a:p>
                  </a:txBody>
                  <a:tcPr marL="18415" marR="18415" marT="0" marB="0" anchor="b"/>
                </a:tc>
                <a:tc>
                  <a:txBody>
                    <a:bodyPr/>
                    <a:lstStyle/>
                    <a:p>
                      <a:pPr algn="ctr"/>
                      <a:r>
                        <a:rPr lang="en-US" sz="1400" b="1" dirty="0">
                          <a:effectLst/>
                        </a:rPr>
                        <a:t>Months after calving</a:t>
                      </a:r>
                      <a:endParaRPr lang="en-US" sz="2000" b="1" dirty="0">
                        <a:effectLst/>
                        <a:latin typeface="Calibri"/>
                      </a:endParaRPr>
                    </a:p>
                  </a:txBody>
                  <a:tcPr marL="18415" marR="18415" marT="0" marB="0" anchor="b"/>
                </a:tc>
                <a:tc>
                  <a:txBody>
                    <a:bodyPr/>
                    <a:lstStyle/>
                    <a:p>
                      <a:pPr algn="ctr"/>
                      <a:r>
                        <a:rPr lang="en-US" sz="1400" b="1" dirty="0">
                          <a:effectLst/>
                        </a:rPr>
                        <a:t>Dry matter intake, </a:t>
                      </a:r>
                      <a:r>
                        <a:rPr lang="en-US" sz="1400" b="1" dirty="0" err="1">
                          <a:effectLst/>
                        </a:rPr>
                        <a:t>lb</a:t>
                      </a:r>
                      <a:r>
                        <a:rPr lang="en-US" sz="1400" b="1" dirty="0">
                          <a:effectLst/>
                        </a:rPr>
                        <a:t>/day</a:t>
                      </a:r>
                      <a:endParaRPr lang="en-US" sz="2000" b="1" dirty="0">
                        <a:effectLst/>
                        <a:latin typeface="Calibri"/>
                      </a:endParaRPr>
                    </a:p>
                  </a:txBody>
                  <a:tcPr marL="18415" marR="18415" marT="0" marB="0" anchor="b"/>
                </a:tc>
                <a:tc>
                  <a:txBody>
                    <a:bodyPr/>
                    <a:lstStyle/>
                    <a:p>
                      <a:pPr algn="ctr"/>
                      <a:r>
                        <a:rPr lang="en-US" sz="1400" b="1" dirty="0">
                          <a:effectLst/>
                        </a:rPr>
                        <a:t>TDN, % dry matter</a:t>
                      </a:r>
                      <a:endParaRPr lang="en-US" sz="2000" b="1" dirty="0">
                        <a:effectLst/>
                        <a:latin typeface="Calibri"/>
                      </a:endParaRPr>
                    </a:p>
                  </a:txBody>
                  <a:tcPr marL="18415" marR="18415" marT="0" marB="0" anchor="b"/>
                </a:tc>
                <a:tc>
                  <a:txBody>
                    <a:bodyPr/>
                    <a:lstStyle/>
                    <a:p>
                      <a:pPr algn="ctr"/>
                      <a:r>
                        <a:rPr lang="en-US" sz="1400" b="1" dirty="0">
                          <a:effectLst/>
                        </a:rPr>
                        <a:t>CP, % dry matter</a:t>
                      </a:r>
                      <a:endParaRPr lang="en-US" sz="2000" b="1" dirty="0">
                        <a:effectLst/>
                        <a:latin typeface="Calibri"/>
                      </a:endParaRPr>
                    </a:p>
                  </a:txBody>
                  <a:tcPr marL="18415" marR="18415" marT="0" marB="0" anchor="b"/>
                </a:tc>
                <a:tc>
                  <a:txBody>
                    <a:bodyPr/>
                    <a:lstStyle/>
                    <a:p>
                      <a:pPr algn="ctr"/>
                      <a:r>
                        <a:rPr lang="en-US" sz="1400" b="1" dirty="0">
                          <a:effectLst/>
                        </a:rPr>
                        <a:t>TDN, </a:t>
                      </a:r>
                      <a:r>
                        <a:rPr lang="en-US" sz="1400" b="1" dirty="0" err="1">
                          <a:effectLst/>
                        </a:rPr>
                        <a:t>lb</a:t>
                      </a:r>
                      <a:endParaRPr lang="en-US" sz="2000" b="1" dirty="0">
                        <a:effectLst/>
                        <a:latin typeface="Calibri"/>
                      </a:endParaRPr>
                    </a:p>
                  </a:txBody>
                  <a:tcPr marL="18415" marR="18415" marT="0" marB="0" anchor="b"/>
                </a:tc>
                <a:tc>
                  <a:txBody>
                    <a:bodyPr/>
                    <a:lstStyle/>
                    <a:p>
                      <a:pPr algn="ctr"/>
                      <a:r>
                        <a:rPr lang="en-US" sz="1400" b="1" dirty="0">
                          <a:effectLst/>
                        </a:rPr>
                        <a:t>CP, </a:t>
                      </a:r>
                      <a:r>
                        <a:rPr lang="en-US" sz="1400" b="1" dirty="0" err="1">
                          <a:effectLst/>
                        </a:rPr>
                        <a:t>lb</a:t>
                      </a:r>
                      <a:endParaRPr lang="en-US" sz="2000" b="1" dirty="0">
                        <a:effectLst/>
                        <a:latin typeface="Calibri"/>
                      </a:endParaRPr>
                    </a:p>
                  </a:txBody>
                  <a:tcPr marL="18415" marR="18415" marT="0" marB="0" anchor="b"/>
                </a:tc>
              </a:tr>
              <a:tr h="214781">
                <a:tc rowSpan="6">
                  <a:txBody>
                    <a:bodyPr/>
                    <a:lstStyle/>
                    <a:p>
                      <a:pPr algn="ctr"/>
                      <a:r>
                        <a:rPr lang="en-US" sz="1600">
                          <a:effectLst/>
                        </a:rPr>
                        <a:t>1,000</a:t>
                      </a:r>
                      <a:endParaRPr lang="en-US" sz="2000">
                        <a:effectLst/>
                        <a:latin typeface="Calibri"/>
                      </a:endParaRPr>
                    </a:p>
                  </a:txBody>
                  <a:tcPr marL="18415" marR="18415" marT="0" marB="0" anchor="ctr"/>
                </a:tc>
                <a:tc>
                  <a:txBody>
                    <a:bodyPr/>
                    <a:lstStyle/>
                    <a:p>
                      <a:pPr algn="ctr"/>
                      <a:r>
                        <a:rPr lang="en-US" sz="1600">
                          <a:effectLst/>
                        </a:rPr>
                        <a:t>1</a:t>
                      </a:r>
                      <a:endParaRPr lang="en-US" sz="2000">
                        <a:effectLst/>
                        <a:latin typeface="Calibri"/>
                      </a:endParaRPr>
                    </a:p>
                  </a:txBody>
                  <a:tcPr marL="18415" marR="18415" marT="0" marB="0"/>
                </a:tc>
                <a:tc>
                  <a:txBody>
                    <a:bodyPr/>
                    <a:lstStyle/>
                    <a:p>
                      <a:pPr algn="ctr"/>
                      <a:r>
                        <a:rPr lang="en-US" sz="1600">
                          <a:effectLst/>
                        </a:rPr>
                        <a:t>24.0</a:t>
                      </a:r>
                      <a:endParaRPr lang="en-US" sz="2000">
                        <a:effectLst/>
                        <a:latin typeface="Calibri"/>
                      </a:endParaRPr>
                    </a:p>
                  </a:txBody>
                  <a:tcPr marL="18415" marR="18415" marT="0" marB="0"/>
                </a:tc>
                <a:tc>
                  <a:txBody>
                    <a:bodyPr/>
                    <a:lstStyle/>
                    <a:p>
                      <a:pPr algn="ctr"/>
                      <a:r>
                        <a:rPr lang="en-US" sz="1600" dirty="0">
                          <a:effectLst/>
                        </a:rPr>
                        <a:t>59.6</a:t>
                      </a:r>
                      <a:endParaRPr lang="en-US" sz="2000" dirty="0">
                        <a:effectLst/>
                        <a:latin typeface="Calibri"/>
                      </a:endParaRPr>
                    </a:p>
                  </a:txBody>
                  <a:tcPr marL="18415" marR="18415" marT="0" marB="0"/>
                </a:tc>
                <a:tc>
                  <a:txBody>
                    <a:bodyPr/>
                    <a:lstStyle/>
                    <a:p>
                      <a:pPr algn="ctr"/>
                      <a:r>
                        <a:rPr lang="en-US" sz="1600" dirty="0">
                          <a:effectLst/>
                        </a:rPr>
                        <a:t>10.5</a:t>
                      </a:r>
                      <a:endParaRPr lang="en-US" sz="2000" dirty="0">
                        <a:effectLst/>
                        <a:latin typeface="Calibri"/>
                      </a:endParaRPr>
                    </a:p>
                  </a:txBody>
                  <a:tcPr marL="18415" marR="18415" marT="0" marB="0"/>
                </a:tc>
                <a:tc>
                  <a:txBody>
                    <a:bodyPr/>
                    <a:lstStyle/>
                    <a:p>
                      <a:pPr algn="ctr"/>
                      <a:r>
                        <a:rPr lang="en-US" sz="1600" dirty="0">
                          <a:effectLst/>
                        </a:rPr>
                        <a:t>14.3</a:t>
                      </a:r>
                      <a:endParaRPr lang="en-US" sz="2000" dirty="0">
                        <a:effectLst/>
                        <a:latin typeface="Calibri"/>
                      </a:endParaRPr>
                    </a:p>
                  </a:txBody>
                  <a:tcPr marL="18415" marR="18415" marT="0" marB="0"/>
                </a:tc>
                <a:tc>
                  <a:txBody>
                    <a:bodyPr/>
                    <a:lstStyle/>
                    <a:p>
                      <a:pPr algn="ctr"/>
                      <a:r>
                        <a:rPr lang="en-US" sz="1600">
                          <a:effectLst/>
                        </a:rPr>
                        <a:t>2.53</a:t>
                      </a:r>
                      <a:endParaRPr lang="en-US" sz="2000">
                        <a:effectLst/>
                        <a:latin typeface="Calibri"/>
                      </a:endParaRPr>
                    </a:p>
                  </a:txBody>
                  <a:tcPr marL="18415" marR="18415" marT="0" marB="0"/>
                </a:tc>
              </a:tr>
              <a:tr h="214781">
                <a:tc vMerge="1">
                  <a:txBody>
                    <a:bodyPr/>
                    <a:lstStyle/>
                    <a:p>
                      <a:endParaRPr lang="en-US"/>
                    </a:p>
                  </a:txBody>
                  <a:tcPr/>
                </a:tc>
                <a:tc>
                  <a:txBody>
                    <a:bodyPr/>
                    <a:lstStyle/>
                    <a:p>
                      <a:pPr algn="ctr"/>
                      <a:r>
                        <a:rPr lang="en-US" sz="1600" dirty="0">
                          <a:effectLst/>
                        </a:rPr>
                        <a:t>2</a:t>
                      </a:r>
                      <a:endParaRPr lang="en-US" sz="2000" dirty="0">
                        <a:effectLst/>
                        <a:latin typeface="Calibri"/>
                      </a:endParaRPr>
                    </a:p>
                  </a:txBody>
                  <a:tcPr marL="18415" marR="18415" marT="0" marB="0"/>
                </a:tc>
                <a:tc>
                  <a:txBody>
                    <a:bodyPr/>
                    <a:lstStyle/>
                    <a:p>
                      <a:pPr algn="ctr"/>
                      <a:r>
                        <a:rPr lang="en-US" sz="1600">
                          <a:effectLst/>
                        </a:rPr>
                        <a:t>25.0</a:t>
                      </a:r>
                      <a:endParaRPr lang="en-US" sz="2000">
                        <a:effectLst/>
                        <a:latin typeface="Calibri"/>
                      </a:endParaRPr>
                    </a:p>
                  </a:txBody>
                  <a:tcPr marL="18415" marR="18415" marT="0" marB="0"/>
                </a:tc>
                <a:tc>
                  <a:txBody>
                    <a:bodyPr/>
                    <a:lstStyle/>
                    <a:p>
                      <a:pPr algn="ctr"/>
                      <a:r>
                        <a:rPr lang="en-US" sz="1600" dirty="0">
                          <a:effectLst/>
                        </a:rPr>
                        <a:t>60.9</a:t>
                      </a:r>
                      <a:endParaRPr lang="en-US" sz="2000" dirty="0">
                        <a:effectLst/>
                        <a:latin typeface="Calibri"/>
                      </a:endParaRPr>
                    </a:p>
                  </a:txBody>
                  <a:tcPr marL="18415" marR="18415" marT="0" marB="0"/>
                </a:tc>
                <a:tc>
                  <a:txBody>
                    <a:bodyPr/>
                    <a:lstStyle/>
                    <a:p>
                      <a:pPr algn="ctr"/>
                      <a:r>
                        <a:rPr lang="en-US" sz="1600" dirty="0">
                          <a:effectLst/>
                        </a:rPr>
                        <a:t>11.2</a:t>
                      </a:r>
                      <a:endParaRPr lang="en-US" sz="2000" dirty="0">
                        <a:effectLst/>
                        <a:latin typeface="Calibri"/>
                      </a:endParaRPr>
                    </a:p>
                  </a:txBody>
                  <a:tcPr marL="18415" marR="18415" marT="0" marB="0"/>
                </a:tc>
                <a:tc>
                  <a:txBody>
                    <a:bodyPr/>
                    <a:lstStyle/>
                    <a:p>
                      <a:pPr algn="ctr"/>
                      <a:r>
                        <a:rPr lang="en-US" sz="1600" dirty="0">
                          <a:effectLst/>
                        </a:rPr>
                        <a:t>15.2</a:t>
                      </a:r>
                      <a:endParaRPr lang="en-US" sz="2000" dirty="0">
                        <a:effectLst/>
                        <a:latin typeface="Calibri"/>
                      </a:endParaRPr>
                    </a:p>
                  </a:txBody>
                  <a:tcPr marL="18415" marR="18415" marT="0" marB="0"/>
                </a:tc>
                <a:tc>
                  <a:txBody>
                    <a:bodyPr/>
                    <a:lstStyle/>
                    <a:p>
                      <a:pPr algn="ctr"/>
                      <a:r>
                        <a:rPr lang="en-US" sz="1600">
                          <a:effectLst/>
                        </a:rPr>
                        <a:t>2.79</a:t>
                      </a:r>
                      <a:endParaRPr lang="en-US" sz="200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3</a:t>
                      </a:r>
                      <a:endParaRPr lang="en-US" sz="2000">
                        <a:effectLst/>
                        <a:latin typeface="Calibri"/>
                      </a:endParaRPr>
                    </a:p>
                  </a:txBody>
                  <a:tcPr marL="18415" marR="18415" marT="0" marB="0"/>
                </a:tc>
                <a:tc>
                  <a:txBody>
                    <a:bodyPr/>
                    <a:lstStyle/>
                    <a:p>
                      <a:pPr algn="ctr"/>
                      <a:r>
                        <a:rPr lang="en-US" sz="1600">
                          <a:effectLst/>
                        </a:rPr>
                        <a:t>25.4</a:t>
                      </a:r>
                      <a:endParaRPr lang="en-US" sz="2000">
                        <a:effectLst/>
                        <a:latin typeface="Calibri"/>
                      </a:endParaRPr>
                    </a:p>
                  </a:txBody>
                  <a:tcPr marL="18415" marR="18415" marT="0" marB="0"/>
                </a:tc>
                <a:tc>
                  <a:txBody>
                    <a:bodyPr/>
                    <a:lstStyle/>
                    <a:p>
                      <a:pPr algn="ctr"/>
                      <a:r>
                        <a:rPr lang="en-US" sz="1600" dirty="0">
                          <a:effectLst/>
                        </a:rPr>
                        <a:t>58.6</a:t>
                      </a:r>
                      <a:endParaRPr lang="en-US" sz="2000" dirty="0">
                        <a:effectLst/>
                        <a:latin typeface="Calibri"/>
                      </a:endParaRPr>
                    </a:p>
                  </a:txBody>
                  <a:tcPr marL="18415" marR="18415" marT="0" marB="0"/>
                </a:tc>
                <a:tc>
                  <a:txBody>
                    <a:bodyPr/>
                    <a:lstStyle/>
                    <a:p>
                      <a:pPr algn="ctr"/>
                      <a:r>
                        <a:rPr lang="en-US" sz="1600">
                          <a:effectLst/>
                        </a:rPr>
                        <a:t>10.4</a:t>
                      </a:r>
                      <a:endParaRPr lang="en-US" sz="2000">
                        <a:effectLst/>
                        <a:latin typeface="Calibri"/>
                      </a:endParaRPr>
                    </a:p>
                  </a:txBody>
                  <a:tcPr marL="18415" marR="18415" marT="0" marB="0"/>
                </a:tc>
                <a:tc>
                  <a:txBody>
                    <a:bodyPr/>
                    <a:lstStyle/>
                    <a:p>
                      <a:pPr algn="ctr"/>
                      <a:r>
                        <a:rPr lang="en-US" sz="1600" dirty="0">
                          <a:effectLst/>
                        </a:rPr>
                        <a:t>14.9</a:t>
                      </a:r>
                      <a:endParaRPr lang="en-US" sz="2000" dirty="0">
                        <a:effectLst/>
                        <a:latin typeface="Calibri"/>
                      </a:endParaRPr>
                    </a:p>
                  </a:txBody>
                  <a:tcPr marL="18415" marR="18415" marT="0" marB="0"/>
                </a:tc>
                <a:tc>
                  <a:txBody>
                    <a:bodyPr/>
                    <a:lstStyle/>
                    <a:p>
                      <a:pPr algn="ctr"/>
                      <a:r>
                        <a:rPr lang="en-US" sz="1600">
                          <a:effectLst/>
                        </a:rPr>
                        <a:t>2.64</a:t>
                      </a:r>
                      <a:endParaRPr lang="en-US" sz="200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4</a:t>
                      </a:r>
                      <a:endParaRPr lang="en-US" sz="2000">
                        <a:effectLst/>
                        <a:latin typeface="Calibri"/>
                      </a:endParaRPr>
                    </a:p>
                  </a:txBody>
                  <a:tcPr marL="18415" marR="18415" marT="0" marB="0"/>
                </a:tc>
                <a:tc>
                  <a:txBody>
                    <a:bodyPr/>
                    <a:lstStyle/>
                    <a:p>
                      <a:pPr algn="ctr"/>
                      <a:r>
                        <a:rPr lang="en-US" sz="1600">
                          <a:effectLst/>
                        </a:rPr>
                        <a:t>24.4</a:t>
                      </a:r>
                      <a:endParaRPr lang="en-US" sz="2000">
                        <a:effectLst/>
                        <a:latin typeface="Calibri"/>
                      </a:endParaRPr>
                    </a:p>
                  </a:txBody>
                  <a:tcPr marL="18415" marR="18415" marT="0" marB="0"/>
                </a:tc>
                <a:tc>
                  <a:txBody>
                    <a:bodyPr/>
                    <a:lstStyle/>
                    <a:p>
                      <a:pPr algn="ctr"/>
                      <a:r>
                        <a:rPr lang="en-US" sz="1600" dirty="0">
                          <a:effectLst/>
                        </a:rPr>
                        <a:t>57.0</a:t>
                      </a:r>
                      <a:endParaRPr lang="en-US" sz="2000" dirty="0">
                        <a:effectLst/>
                        <a:latin typeface="Calibri"/>
                      </a:endParaRPr>
                    </a:p>
                  </a:txBody>
                  <a:tcPr marL="18415" marR="18415" marT="0" marB="0"/>
                </a:tc>
                <a:tc>
                  <a:txBody>
                    <a:bodyPr/>
                    <a:lstStyle/>
                    <a:p>
                      <a:pPr algn="ctr"/>
                      <a:r>
                        <a:rPr lang="en-US" sz="1600">
                          <a:effectLst/>
                        </a:rPr>
                        <a:t>9.7</a:t>
                      </a:r>
                      <a:endParaRPr lang="en-US" sz="2000">
                        <a:effectLst/>
                        <a:latin typeface="Calibri"/>
                      </a:endParaRPr>
                    </a:p>
                  </a:txBody>
                  <a:tcPr marL="18415" marR="18415" marT="0" marB="0"/>
                </a:tc>
                <a:tc>
                  <a:txBody>
                    <a:bodyPr/>
                    <a:lstStyle/>
                    <a:p>
                      <a:pPr algn="ctr"/>
                      <a:r>
                        <a:rPr lang="en-US" sz="1600" dirty="0">
                          <a:effectLst/>
                        </a:rPr>
                        <a:t>13.9</a:t>
                      </a:r>
                      <a:endParaRPr lang="en-US" sz="2000" dirty="0">
                        <a:effectLst/>
                        <a:latin typeface="Calibri"/>
                      </a:endParaRPr>
                    </a:p>
                  </a:txBody>
                  <a:tcPr marL="18415" marR="18415" marT="0" marB="0"/>
                </a:tc>
                <a:tc>
                  <a:txBody>
                    <a:bodyPr/>
                    <a:lstStyle/>
                    <a:p>
                      <a:pPr algn="ctr"/>
                      <a:r>
                        <a:rPr lang="en-US" sz="1600">
                          <a:effectLst/>
                        </a:rPr>
                        <a:t>2.36</a:t>
                      </a:r>
                      <a:endParaRPr lang="en-US" sz="200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5</a:t>
                      </a:r>
                      <a:endParaRPr lang="en-US" sz="2000">
                        <a:effectLst/>
                        <a:latin typeface="Calibri"/>
                      </a:endParaRPr>
                    </a:p>
                  </a:txBody>
                  <a:tcPr marL="18415" marR="18415" marT="0" marB="0"/>
                </a:tc>
                <a:tc>
                  <a:txBody>
                    <a:bodyPr/>
                    <a:lstStyle/>
                    <a:p>
                      <a:pPr algn="ctr"/>
                      <a:r>
                        <a:rPr lang="en-US" sz="1600">
                          <a:effectLst/>
                        </a:rPr>
                        <a:t>23.5</a:t>
                      </a:r>
                      <a:endParaRPr lang="en-US" sz="2000">
                        <a:effectLst/>
                        <a:latin typeface="Calibri"/>
                      </a:endParaRPr>
                    </a:p>
                  </a:txBody>
                  <a:tcPr marL="18415" marR="18415" marT="0" marB="0"/>
                </a:tc>
                <a:tc>
                  <a:txBody>
                    <a:bodyPr/>
                    <a:lstStyle/>
                    <a:p>
                      <a:pPr algn="ctr"/>
                      <a:r>
                        <a:rPr lang="en-US" sz="1600" dirty="0">
                          <a:effectLst/>
                        </a:rPr>
                        <a:t>55.4</a:t>
                      </a:r>
                      <a:endParaRPr lang="en-US" sz="2000" dirty="0">
                        <a:effectLst/>
                        <a:latin typeface="Calibri"/>
                      </a:endParaRPr>
                    </a:p>
                  </a:txBody>
                  <a:tcPr marL="18415" marR="18415" marT="0" marB="0"/>
                </a:tc>
                <a:tc>
                  <a:txBody>
                    <a:bodyPr/>
                    <a:lstStyle/>
                    <a:p>
                      <a:pPr algn="ctr"/>
                      <a:r>
                        <a:rPr lang="en-US" sz="1600">
                          <a:effectLst/>
                        </a:rPr>
                        <a:t>8.9</a:t>
                      </a:r>
                      <a:endParaRPr lang="en-US" sz="2000">
                        <a:effectLst/>
                        <a:latin typeface="Calibri"/>
                      </a:endParaRPr>
                    </a:p>
                  </a:txBody>
                  <a:tcPr marL="18415" marR="18415" marT="0" marB="0"/>
                </a:tc>
                <a:tc>
                  <a:txBody>
                    <a:bodyPr/>
                    <a:lstStyle/>
                    <a:p>
                      <a:pPr algn="ctr"/>
                      <a:r>
                        <a:rPr lang="en-US" sz="1600" dirty="0">
                          <a:effectLst/>
                        </a:rPr>
                        <a:t>13.0</a:t>
                      </a:r>
                      <a:endParaRPr lang="en-US" sz="2000" dirty="0">
                        <a:effectLst/>
                        <a:latin typeface="Calibri"/>
                      </a:endParaRPr>
                    </a:p>
                  </a:txBody>
                  <a:tcPr marL="18415" marR="18415" marT="0" marB="0"/>
                </a:tc>
                <a:tc>
                  <a:txBody>
                    <a:bodyPr/>
                    <a:lstStyle/>
                    <a:p>
                      <a:pPr algn="ctr"/>
                      <a:r>
                        <a:rPr lang="en-US" sz="1600">
                          <a:effectLst/>
                        </a:rPr>
                        <a:t>2.08</a:t>
                      </a:r>
                      <a:endParaRPr lang="en-US" sz="200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6</a:t>
                      </a:r>
                      <a:endParaRPr lang="en-US" sz="2000">
                        <a:effectLst/>
                        <a:latin typeface="Calibri"/>
                      </a:endParaRPr>
                    </a:p>
                  </a:txBody>
                  <a:tcPr marL="18415" marR="18415" marT="0" marB="0"/>
                </a:tc>
                <a:tc>
                  <a:txBody>
                    <a:bodyPr/>
                    <a:lstStyle/>
                    <a:p>
                      <a:pPr algn="ctr"/>
                      <a:r>
                        <a:rPr lang="en-US" sz="1600">
                          <a:effectLst/>
                        </a:rPr>
                        <a:t>22.7</a:t>
                      </a:r>
                      <a:endParaRPr lang="en-US" sz="2000">
                        <a:effectLst/>
                        <a:latin typeface="Calibri"/>
                      </a:endParaRPr>
                    </a:p>
                  </a:txBody>
                  <a:tcPr marL="18415" marR="18415" marT="0" marB="0"/>
                </a:tc>
                <a:tc>
                  <a:txBody>
                    <a:bodyPr/>
                    <a:lstStyle/>
                    <a:p>
                      <a:pPr algn="ctr"/>
                      <a:r>
                        <a:rPr lang="en-US" sz="1600" dirty="0">
                          <a:effectLst/>
                        </a:rPr>
                        <a:t>54.0</a:t>
                      </a:r>
                      <a:endParaRPr lang="en-US" sz="2000" dirty="0">
                        <a:effectLst/>
                        <a:latin typeface="Calibri"/>
                      </a:endParaRPr>
                    </a:p>
                  </a:txBody>
                  <a:tcPr marL="18415" marR="18415" marT="0" marB="0"/>
                </a:tc>
                <a:tc>
                  <a:txBody>
                    <a:bodyPr/>
                    <a:lstStyle/>
                    <a:p>
                      <a:pPr algn="ctr"/>
                      <a:r>
                        <a:rPr lang="en-US" sz="1600">
                          <a:effectLst/>
                        </a:rPr>
                        <a:t>8.2</a:t>
                      </a:r>
                      <a:endParaRPr lang="en-US" sz="2000">
                        <a:effectLst/>
                        <a:latin typeface="Calibri"/>
                      </a:endParaRPr>
                    </a:p>
                  </a:txBody>
                  <a:tcPr marL="18415" marR="18415" marT="0" marB="0"/>
                </a:tc>
                <a:tc>
                  <a:txBody>
                    <a:bodyPr/>
                    <a:lstStyle/>
                    <a:p>
                      <a:pPr algn="ctr"/>
                      <a:r>
                        <a:rPr lang="en-US" sz="1600" dirty="0">
                          <a:effectLst/>
                        </a:rPr>
                        <a:t>12.3</a:t>
                      </a:r>
                      <a:endParaRPr lang="en-US" sz="2000" dirty="0">
                        <a:effectLst/>
                        <a:latin typeface="Calibri"/>
                      </a:endParaRPr>
                    </a:p>
                  </a:txBody>
                  <a:tcPr marL="18415" marR="18415" marT="0" marB="0"/>
                </a:tc>
                <a:tc>
                  <a:txBody>
                    <a:bodyPr/>
                    <a:lstStyle/>
                    <a:p>
                      <a:pPr algn="ctr"/>
                      <a:r>
                        <a:rPr lang="en-US" sz="1600" dirty="0">
                          <a:effectLst/>
                        </a:rPr>
                        <a:t>1.85</a:t>
                      </a:r>
                      <a:endParaRPr lang="en-US" sz="2000" dirty="0">
                        <a:effectLst/>
                        <a:latin typeface="Calibri"/>
                      </a:endParaRPr>
                    </a:p>
                  </a:txBody>
                  <a:tcPr marL="18415" marR="18415" marT="0" marB="0"/>
                </a:tc>
              </a:tr>
              <a:tr h="214781">
                <a:tc rowSpan="6">
                  <a:txBody>
                    <a:bodyPr/>
                    <a:lstStyle/>
                    <a:p>
                      <a:pPr algn="ctr"/>
                      <a:r>
                        <a:rPr lang="en-US" sz="1600" dirty="0">
                          <a:effectLst/>
                        </a:rPr>
                        <a:t>1,200</a:t>
                      </a:r>
                      <a:endParaRPr lang="en-US" sz="2000" dirty="0">
                        <a:effectLst/>
                        <a:latin typeface="Calibri"/>
                      </a:endParaRPr>
                    </a:p>
                  </a:txBody>
                  <a:tcPr marL="18415" marR="18415" marT="0" marB="0" anchor="ctr"/>
                </a:tc>
                <a:tc>
                  <a:txBody>
                    <a:bodyPr/>
                    <a:lstStyle/>
                    <a:p>
                      <a:pPr algn="ctr"/>
                      <a:r>
                        <a:rPr lang="en-US" sz="1600" dirty="0">
                          <a:effectLst/>
                        </a:rPr>
                        <a:t>1</a:t>
                      </a:r>
                      <a:endParaRPr lang="en-US" sz="2000" dirty="0">
                        <a:effectLst/>
                        <a:latin typeface="Calibri"/>
                      </a:endParaRPr>
                    </a:p>
                  </a:txBody>
                  <a:tcPr marL="18415" marR="18415" marT="0" marB="0"/>
                </a:tc>
                <a:tc>
                  <a:txBody>
                    <a:bodyPr/>
                    <a:lstStyle/>
                    <a:p>
                      <a:pPr algn="ctr"/>
                      <a:r>
                        <a:rPr lang="en-US" sz="1600" dirty="0">
                          <a:effectLst/>
                        </a:rPr>
                        <a:t>26.8</a:t>
                      </a:r>
                      <a:endParaRPr lang="en-US" sz="2000" dirty="0">
                        <a:effectLst/>
                        <a:latin typeface="Calibri"/>
                      </a:endParaRPr>
                    </a:p>
                  </a:txBody>
                  <a:tcPr marL="18415" marR="18415" marT="0" marB="0"/>
                </a:tc>
                <a:tc>
                  <a:txBody>
                    <a:bodyPr/>
                    <a:lstStyle/>
                    <a:p>
                      <a:pPr algn="ctr"/>
                      <a:r>
                        <a:rPr lang="en-US" sz="1600" dirty="0">
                          <a:effectLst/>
                        </a:rPr>
                        <a:t>58.7</a:t>
                      </a:r>
                      <a:endParaRPr lang="en-US" sz="2000" dirty="0">
                        <a:effectLst/>
                        <a:latin typeface="Calibri"/>
                      </a:endParaRPr>
                    </a:p>
                  </a:txBody>
                  <a:tcPr marL="18415" marR="18415" marT="0" marB="0"/>
                </a:tc>
                <a:tc>
                  <a:txBody>
                    <a:bodyPr/>
                    <a:lstStyle/>
                    <a:p>
                      <a:pPr algn="ctr"/>
                      <a:r>
                        <a:rPr lang="en-US" sz="1600">
                          <a:effectLst/>
                        </a:rPr>
                        <a:t>10.1</a:t>
                      </a:r>
                      <a:endParaRPr lang="en-US" sz="2000">
                        <a:effectLst/>
                        <a:latin typeface="Calibri"/>
                      </a:endParaRPr>
                    </a:p>
                  </a:txBody>
                  <a:tcPr marL="18415" marR="18415" marT="0" marB="0"/>
                </a:tc>
                <a:tc>
                  <a:txBody>
                    <a:bodyPr/>
                    <a:lstStyle/>
                    <a:p>
                      <a:pPr algn="ctr"/>
                      <a:r>
                        <a:rPr lang="en-US" sz="1600" dirty="0">
                          <a:effectLst/>
                        </a:rPr>
                        <a:t>15.7</a:t>
                      </a:r>
                      <a:endParaRPr lang="en-US" sz="2000" dirty="0">
                        <a:effectLst/>
                        <a:latin typeface="Calibri"/>
                      </a:endParaRPr>
                    </a:p>
                  </a:txBody>
                  <a:tcPr marL="18415" marR="18415" marT="0" marB="0"/>
                </a:tc>
                <a:tc>
                  <a:txBody>
                    <a:bodyPr/>
                    <a:lstStyle/>
                    <a:p>
                      <a:pPr algn="ctr"/>
                      <a:r>
                        <a:rPr lang="en-US" sz="1600" dirty="0">
                          <a:effectLst/>
                        </a:rPr>
                        <a:t>2.71</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dirty="0">
                          <a:effectLst/>
                        </a:rPr>
                        <a:t>2</a:t>
                      </a:r>
                      <a:endParaRPr lang="en-US" sz="2000" dirty="0">
                        <a:effectLst/>
                        <a:latin typeface="Calibri"/>
                      </a:endParaRPr>
                    </a:p>
                  </a:txBody>
                  <a:tcPr marL="18415" marR="18415" marT="0" marB="0"/>
                </a:tc>
                <a:tc>
                  <a:txBody>
                    <a:bodyPr/>
                    <a:lstStyle/>
                    <a:p>
                      <a:pPr algn="ctr"/>
                      <a:r>
                        <a:rPr lang="en-US" sz="1600" dirty="0">
                          <a:effectLst/>
                        </a:rPr>
                        <a:t>27.8</a:t>
                      </a:r>
                      <a:endParaRPr lang="en-US" sz="2000" dirty="0">
                        <a:effectLst/>
                        <a:latin typeface="Calibri"/>
                      </a:endParaRPr>
                    </a:p>
                  </a:txBody>
                  <a:tcPr marL="18415" marR="18415" marT="0" marB="0"/>
                </a:tc>
                <a:tc>
                  <a:txBody>
                    <a:bodyPr/>
                    <a:lstStyle/>
                    <a:p>
                      <a:pPr algn="ctr"/>
                      <a:r>
                        <a:rPr lang="en-US" sz="1600" dirty="0">
                          <a:effectLst/>
                        </a:rPr>
                        <a:t>59.9</a:t>
                      </a:r>
                      <a:endParaRPr lang="en-US" sz="2000" dirty="0">
                        <a:effectLst/>
                        <a:latin typeface="Calibri"/>
                      </a:endParaRPr>
                    </a:p>
                  </a:txBody>
                  <a:tcPr marL="18415" marR="18415" marT="0" marB="0"/>
                </a:tc>
                <a:tc>
                  <a:txBody>
                    <a:bodyPr/>
                    <a:lstStyle/>
                    <a:p>
                      <a:pPr algn="ctr"/>
                      <a:r>
                        <a:rPr lang="en-US" sz="1600" dirty="0">
                          <a:effectLst/>
                        </a:rPr>
                        <a:t>10.7</a:t>
                      </a:r>
                      <a:endParaRPr lang="en-US" sz="2000" dirty="0">
                        <a:effectLst/>
                        <a:latin typeface="Calibri"/>
                      </a:endParaRPr>
                    </a:p>
                  </a:txBody>
                  <a:tcPr marL="18415" marR="18415" marT="0" marB="0"/>
                </a:tc>
                <a:tc>
                  <a:txBody>
                    <a:bodyPr/>
                    <a:lstStyle/>
                    <a:p>
                      <a:pPr algn="ctr"/>
                      <a:r>
                        <a:rPr lang="en-US" sz="1600" dirty="0">
                          <a:effectLst/>
                        </a:rPr>
                        <a:t>16.7</a:t>
                      </a:r>
                      <a:endParaRPr lang="en-US" sz="2000" dirty="0">
                        <a:effectLst/>
                        <a:latin typeface="Calibri"/>
                      </a:endParaRPr>
                    </a:p>
                  </a:txBody>
                  <a:tcPr marL="18415" marR="18415" marT="0" marB="0"/>
                </a:tc>
                <a:tc>
                  <a:txBody>
                    <a:bodyPr/>
                    <a:lstStyle/>
                    <a:p>
                      <a:pPr algn="ctr"/>
                      <a:r>
                        <a:rPr lang="en-US" sz="1600" dirty="0">
                          <a:effectLst/>
                        </a:rPr>
                        <a:t>2.97</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3</a:t>
                      </a:r>
                      <a:endParaRPr lang="en-US" sz="2000">
                        <a:effectLst/>
                        <a:latin typeface="Calibri"/>
                      </a:endParaRPr>
                    </a:p>
                  </a:txBody>
                  <a:tcPr marL="18415" marR="18415" marT="0" marB="0"/>
                </a:tc>
                <a:tc>
                  <a:txBody>
                    <a:bodyPr/>
                    <a:lstStyle/>
                    <a:p>
                      <a:pPr algn="ctr"/>
                      <a:r>
                        <a:rPr lang="en-US" sz="1600">
                          <a:effectLst/>
                        </a:rPr>
                        <a:t>28.4</a:t>
                      </a:r>
                      <a:endParaRPr lang="en-US" sz="2000">
                        <a:effectLst/>
                        <a:latin typeface="Calibri"/>
                      </a:endParaRPr>
                    </a:p>
                  </a:txBody>
                  <a:tcPr marL="18415" marR="18415" marT="0" marB="0"/>
                </a:tc>
                <a:tc>
                  <a:txBody>
                    <a:bodyPr/>
                    <a:lstStyle/>
                    <a:p>
                      <a:pPr algn="ctr"/>
                      <a:r>
                        <a:rPr lang="en-US" sz="1600" dirty="0">
                          <a:effectLst/>
                        </a:rPr>
                        <a:t>57.6</a:t>
                      </a:r>
                      <a:endParaRPr lang="en-US" sz="2000" dirty="0">
                        <a:effectLst/>
                        <a:latin typeface="Calibri"/>
                      </a:endParaRPr>
                    </a:p>
                  </a:txBody>
                  <a:tcPr marL="18415" marR="18415" marT="0" marB="0"/>
                </a:tc>
                <a:tc>
                  <a:txBody>
                    <a:bodyPr/>
                    <a:lstStyle/>
                    <a:p>
                      <a:pPr algn="ctr"/>
                      <a:r>
                        <a:rPr lang="en-US" sz="1600" dirty="0">
                          <a:effectLst/>
                        </a:rPr>
                        <a:t>9.9</a:t>
                      </a:r>
                      <a:endParaRPr lang="en-US" sz="2000" dirty="0">
                        <a:effectLst/>
                        <a:latin typeface="Calibri"/>
                      </a:endParaRPr>
                    </a:p>
                  </a:txBody>
                  <a:tcPr marL="18415" marR="18415" marT="0" marB="0"/>
                </a:tc>
                <a:tc>
                  <a:txBody>
                    <a:bodyPr/>
                    <a:lstStyle/>
                    <a:p>
                      <a:pPr algn="ctr"/>
                      <a:r>
                        <a:rPr lang="en-US" sz="1600" dirty="0">
                          <a:effectLst/>
                        </a:rPr>
                        <a:t>16.4</a:t>
                      </a:r>
                      <a:endParaRPr lang="en-US" sz="2000" dirty="0">
                        <a:effectLst/>
                        <a:latin typeface="Calibri"/>
                      </a:endParaRPr>
                    </a:p>
                  </a:txBody>
                  <a:tcPr marL="18415" marR="18415" marT="0" marB="0"/>
                </a:tc>
                <a:tc>
                  <a:txBody>
                    <a:bodyPr/>
                    <a:lstStyle/>
                    <a:p>
                      <a:pPr algn="ctr"/>
                      <a:r>
                        <a:rPr lang="en-US" sz="1600" dirty="0">
                          <a:effectLst/>
                        </a:rPr>
                        <a:t>2.82</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4</a:t>
                      </a:r>
                      <a:endParaRPr lang="en-US" sz="2000">
                        <a:effectLst/>
                        <a:latin typeface="Calibri"/>
                      </a:endParaRPr>
                    </a:p>
                  </a:txBody>
                  <a:tcPr marL="18415" marR="18415" marT="0" marB="0"/>
                </a:tc>
                <a:tc>
                  <a:txBody>
                    <a:bodyPr/>
                    <a:lstStyle/>
                    <a:p>
                      <a:pPr algn="ctr"/>
                      <a:r>
                        <a:rPr lang="en-US" sz="1600">
                          <a:effectLst/>
                        </a:rPr>
                        <a:t>27.4</a:t>
                      </a:r>
                      <a:endParaRPr lang="en-US" sz="2000">
                        <a:effectLst/>
                        <a:latin typeface="Calibri"/>
                      </a:endParaRPr>
                    </a:p>
                  </a:txBody>
                  <a:tcPr marL="18415" marR="18415" marT="0" marB="0"/>
                </a:tc>
                <a:tc>
                  <a:txBody>
                    <a:bodyPr/>
                    <a:lstStyle/>
                    <a:p>
                      <a:pPr algn="ctr"/>
                      <a:r>
                        <a:rPr lang="en-US" sz="1600">
                          <a:effectLst/>
                        </a:rPr>
                        <a:t>56.2</a:t>
                      </a:r>
                      <a:endParaRPr lang="en-US" sz="2000">
                        <a:effectLst/>
                        <a:latin typeface="Calibri"/>
                      </a:endParaRPr>
                    </a:p>
                  </a:txBody>
                  <a:tcPr marL="18415" marR="18415" marT="0" marB="0"/>
                </a:tc>
                <a:tc>
                  <a:txBody>
                    <a:bodyPr/>
                    <a:lstStyle/>
                    <a:p>
                      <a:pPr algn="ctr"/>
                      <a:r>
                        <a:rPr lang="en-US" sz="1600" dirty="0">
                          <a:effectLst/>
                        </a:rPr>
                        <a:t>9.3</a:t>
                      </a:r>
                      <a:endParaRPr lang="en-US" sz="2000" dirty="0">
                        <a:effectLst/>
                        <a:latin typeface="Calibri"/>
                      </a:endParaRPr>
                    </a:p>
                  </a:txBody>
                  <a:tcPr marL="18415" marR="18415" marT="0" marB="0"/>
                </a:tc>
                <a:tc>
                  <a:txBody>
                    <a:bodyPr/>
                    <a:lstStyle/>
                    <a:p>
                      <a:pPr algn="ctr"/>
                      <a:r>
                        <a:rPr lang="en-US" sz="1600">
                          <a:effectLst/>
                        </a:rPr>
                        <a:t>15.4</a:t>
                      </a:r>
                      <a:endParaRPr lang="en-US" sz="2000">
                        <a:effectLst/>
                        <a:latin typeface="Calibri"/>
                      </a:endParaRPr>
                    </a:p>
                  </a:txBody>
                  <a:tcPr marL="18415" marR="18415" marT="0" marB="0"/>
                </a:tc>
                <a:tc>
                  <a:txBody>
                    <a:bodyPr/>
                    <a:lstStyle/>
                    <a:p>
                      <a:pPr algn="ctr"/>
                      <a:r>
                        <a:rPr lang="en-US" sz="1600" dirty="0">
                          <a:effectLst/>
                        </a:rPr>
                        <a:t>2.54</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5</a:t>
                      </a:r>
                      <a:endParaRPr lang="en-US" sz="2000">
                        <a:effectLst/>
                        <a:latin typeface="Calibri"/>
                      </a:endParaRPr>
                    </a:p>
                  </a:txBody>
                  <a:tcPr marL="18415" marR="18415" marT="0" marB="0"/>
                </a:tc>
                <a:tc>
                  <a:txBody>
                    <a:bodyPr/>
                    <a:lstStyle/>
                    <a:p>
                      <a:pPr algn="ctr"/>
                      <a:r>
                        <a:rPr lang="en-US" sz="1600">
                          <a:effectLst/>
                        </a:rPr>
                        <a:t>26.5</a:t>
                      </a:r>
                      <a:endParaRPr lang="en-US" sz="2000">
                        <a:effectLst/>
                        <a:latin typeface="Calibri"/>
                      </a:endParaRPr>
                    </a:p>
                  </a:txBody>
                  <a:tcPr marL="18415" marR="18415" marT="0" marB="0"/>
                </a:tc>
                <a:tc>
                  <a:txBody>
                    <a:bodyPr/>
                    <a:lstStyle/>
                    <a:p>
                      <a:pPr algn="ctr"/>
                      <a:r>
                        <a:rPr lang="en-US" sz="1600" dirty="0">
                          <a:effectLst/>
                        </a:rPr>
                        <a:t>54.7</a:t>
                      </a:r>
                      <a:endParaRPr lang="en-US" sz="2000" dirty="0">
                        <a:effectLst/>
                        <a:latin typeface="Calibri"/>
                      </a:endParaRPr>
                    </a:p>
                  </a:txBody>
                  <a:tcPr marL="18415" marR="18415" marT="0" marB="0"/>
                </a:tc>
                <a:tc>
                  <a:txBody>
                    <a:bodyPr/>
                    <a:lstStyle/>
                    <a:p>
                      <a:pPr algn="ctr"/>
                      <a:r>
                        <a:rPr lang="en-US" sz="1600" dirty="0">
                          <a:effectLst/>
                        </a:rPr>
                        <a:t>8.5</a:t>
                      </a:r>
                      <a:endParaRPr lang="en-US" sz="2000" dirty="0">
                        <a:effectLst/>
                        <a:latin typeface="Calibri"/>
                      </a:endParaRPr>
                    </a:p>
                  </a:txBody>
                  <a:tcPr marL="18415" marR="18415" marT="0" marB="0"/>
                </a:tc>
                <a:tc>
                  <a:txBody>
                    <a:bodyPr/>
                    <a:lstStyle/>
                    <a:p>
                      <a:pPr algn="ctr"/>
                      <a:r>
                        <a:rPr lang="en-US" sz="1600" dirty="0">
                          <a:effectLst/>
                        </a:rPr>
                        <a:t>14.5</a:t>
                      </a:r>
                      <a:endParaRPr lang="en-US" sz="2000" dirty="0">
                        <a:effectLst/>
                        <a:latin typeface="Calibri"/>
                      </a:endParaRPr>
                    </a:p>
                  </a:txBody>
                  <a:tcPr marL="18415" marR="18415" marT="0" marB="0"/>
                </a:tc>
                <a:tc>
                  <a:txBody>
                    <a:bodyPr/>
                    <a:lstStyle/>
                    <a:p>
                      <a:pPr algn="ctr"/>
                      <a:r>
                        <a:rPr lang="en-US" sz="1600" dirty="0">
                          <a:effectLst/>
                        </a:rPr>
                        <a:t>2.26</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6</a:t>
                      </a:r>
                      <a:endParaRPr lang="en-US" sz="2000">
                        <a:effectLst/>
                        <a:latin typeface="Calibri"/>
                      </a:endParaRPr>
                    </a:p>
                  </a:txBody>
                  <a:tcPr marL="18415" marR="18415" marT="0" marB="0"/>
                </a:tc>
                <a:tc>
                  <a:txBody>
                    <a:bodyPr/>
                    <a:lstStyle/>
                    <a:p>
                      <a:pPr algn="ctr"/>
                      <a:r>
                        <a:rPr lang="en-US" sz="1600">
                          <a:effectLst/>
                        </a:rPr>
                        <a:t>25.7</a:t>
                      </a:r>
                      <a:endParaRPr lang="en-US" sz="2000">
                        <a:effectLst/>
                        <a:latin typeface="Calibri"/>
                      </a:endParaRPr>
                    </a:p>
                  </a:txBody>
                  <a:tcPr marL="18415" marR="18415" marT="0" marB="0"/>
                </a:tc>
                <a:tc>
                  <a:txBody>
                    <a:bodyPr/>
                    <a:lstStyle/>
                    <a:p>
                      <a:pPr algn="ctr"/>
                      <a:r>
                        <a:rPr lang="en-US" sz="1600">
                          <a:effectLst/>
                        </a:rPr>
                        <a:t>53.4</a:t>
                      </a:r>
                      <a:endParaRPr lang="en-US" sz="2000">
                        <a:effectLst/>
                        <a:latin typeface="Calibri"/>
                      </a:endParaRPr>
                    </a:p>
                  </a:txBody>
                  <a:tcPr marL="18415" marR="18415" marT="0" marB="0"/>
                </a:tc>
                <a:tc>
                  <a:txBody>
                    <a:bodyPr/>
                    <a:lstStyle/>
                    <a:p>
                      <a:pPr algn="ctr"/>
                      <a:r>
                        <a:rPr lang="en-US" sz="1600">
                          <a:effectLst/>
                        </a:rPr>
                        <a:t>7.9</a:t>
                      </a:r>
                      <a:endParaRPr lang="en-US" sz="2000">
                        <a:effectLst/>
                        <a:latin typeface="Calibri"/>
                      </a:endParaRPr>
                    </a:p>
                  </a:txBody>
                  <a:tcPr marL="18415" marR="18415" marT="0" marB="0"/>
                </a:tc>
                <a:tc>
                  <a:txBody>
                    <a:bodyPr/>
                    <a:lstStyle/>
                    <a:p>
                      <a:pPr algn="ctr"/>
                      <a:r>
                        <a:rPr lang="en-US" sz="1600">
                          <a:effectLst/>
                        </a:rPr>
                        <a:t>13.7</a:t>
                      </a:r>
                      <a:endParaRPr lang="en-US" sz="2000">
                        <a:effectLst/>
                        <a:latin typeface="Calibri"/>
                      </a:endParaRPr>
                    </a:p>
                  </a:txBody>
                  <a:tcPr marL="18415" marR="18415" marT="0" marB="0"/>
                </a:tc>
                <a:tc>
                  <a:txBody>
                    <a:bodyPr/>
                    <a:lstStyle/>
                    <a:p>
                      <a:pPr algn="ctr"/>
                      <a:r>
                        <a:rPr lang="en-US" sz="1600" dirty="0">
                          <a:effectLst/>
                        </a:rPr>
                        <a:t>2.04</a:t>
                      </a:r>
                      <a:endParaRPr lang="en-US" sz="2000" dirty="0">
                        <a:effectLst/>
                        <a:latin typeface="Calibri"/>
                      </a:endParaRPr>
                    </a:p>
                  </a:txBody>
                  <a:tcPr marL="18415" marR="18415" marT="0" marB="0"/>
                </a:tc>
              </a:tr>
              <a:tr h="214781">
                <a:tc rowSpan="6">
                  <a:txBody>
                    <a:bodyPr/>
                    <a:lstStyle/>
                    <a:p>
                      <a:pPr algn="ctr"/>
                      <a:r>
                        <a:rPr lang="en-US" sz="1600" dirty="0">
                          <a:effectLst/>
                        </a:rPr>
                        <a:t>1,400</a:t>
                      </a:r>
                      <a:endParaRPr lang="en-US" sz="2000" dirty="0">
                        <a:effectLst/>
                        <a:latin typeface="Calibri"/>
                      </a:endParaRPr>
                    </a:p>
                  </a:txBody>
                  <a:tcPr marL="18415" marR="18415" marT="0" marB="0" anchor="ctr"/>
                </a:tc>
                <a:tc>
                  <a:txBody>
                    <a:bodyPr/>
                    <a:lstStyle/>
                    <a:p>
                      <a:pPr algn="ctr"/>
                      <a:r>
                        <a:rPr lang="en-US" sz="1600">
                          <a:effectLst/>
                        </a:rPr>
                        <a:t>1</a:t>
                      </a:r>
                      <a:endParaRPr lang="en-US" sz="2000">
                        <a:effectLst/>
                        <a:latin typeface="Calibri"/>
                      </a:endParaRPr>
                    </a:p>
                  </a:txBody>
                  <a:tcPr marL="18415" marR="18415" marT="0" marB="0"/>
                </a:tc>
                <a:tc>
                  <a:txBody>
                    <a:bodyPr/>
                    <a:lstStyle/>
                    <a:p>
                      <a:pPr algn="ctr"/>
                      <a:r>
                        <a:rPr lang="en-US" sz="1600">
                          <a:effectLst/>
                        </a:rPr>
                        <a:t>29.5</a:t>
                      </a:r>
                      <a:endParaRPr lang="en-US" sz="2000">
                        <a:effectLst/>
                        <a:latin typeface="Calibri"/>
                      </a:endParaRPr>
                    </a:p>
                  </a:txBody>
                  <a:tcPr marL="18415" marR="18415" marT="0" marB="0"/>
                </a:tc>
                <a:tc>
                  <a:txBody>
                    <a:bodyPr/>
                    <a:lstStyle/>
                    <a:p>
                      <a:pPr algn="ctr"/>
                      <a:r>
                        <a:rPr lang="en-US" sz="1600">
                          <a:effectLst/>
                        </a:rPr>
                        <a:t>58.0</a:t>
                      </a:r>
                      <a:endParaRPr lang="en-US" sz="2000">
                        <a:effectLst/>
                        <a:latin typeface="Calibri"/>
                      </a:endParaRPr>
                    </a:p>
                  </a:txBody>
                  <a:tcPr marL="18415" marR="18415" marT="0" marB="0"/>
                </a:tc>
                <a:tc>
                  <a:txBody>
                    <a:bodyPr/>
                    <a:lstStyle/>
                    <a:p>
                      <a:pPr algn="ctr"/>
                      <a:r>
                        <a:rPr lang="en-US" sz="1600">
                          <a:effectLst/>
                        </a:rPr>
                        <a:t>9.8</a:t>
                      </a:r>
                      <a:endParaRPr lang="en-US" sz="2000">
                        <a:effectLst/>
                        <a:latin typeface="Calibri"/>
                      </a:endParaRPr>
                    </a:p>
                  </a:txBody>
                  <a:tcPr marL="18415" marR="18415" marT="0" marB="0"/>
                </a:tc>
                <a:tc>
                  <a:txBody>
                    <a:bodyPr/>
                    <a:lstStyle/>
                    <a:p>
                      <a:pPr algn="ctr"/>
                      <a:r>
                        <a:rPr lang="en-US" sz="1600">
                          <a:effectLst/>
                        </a:rPr>
                        <a:t>17.1</a:t>
                      </a:r>
                      <a:endParaRPr lang="en-US" sz="2000">
                        <a:effectLst/>
                        <a:latin typeface="Calibri"/>
                      </a:endParaRPr>
                    </a:p>
                  </a:txBody>
                  <a:tcPr marL="18415" marR="18415" marT="0" marB="0"/>
                </a:tc>
                <a:tc>
                  <a:txBody>
                    <a:bodyPr/>
                    <a:lstStyle/>
                    <a:p>
                      <a:pPr algn="ctr"/>
                      <a:r>
                        <a:rPr lang="en-US" sz="1600" dirty="0">
                          <a:effectLst/>
                        </a:rPr>
                        <a:t>2.88</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2</a:t>
                      </a:r>
                      <a:endParaRPr lang="en-US" sz="2000">
                        <a:effectLst/>
                        <a:latin typeface="Calibri"/>
                      </a:endParaRPr>
                    </a:p>
                  </a:txBody>
                  <a:tcPr marL="18415" marR="18415" marT="0" marB="0"/>
                </a:tc>
                <a:tc>
                  <a:txBody>
                    <a:bodyPr/>
                    <a:lstStyle/>
                    <a:p>
                      <a:pPr algn="ctr"/>
                      <a:r>
                        <a:rPr lang="en-US" sz="1600">
                          <a:effectLst/>
                        </a:rPr>
                        <a:t>30.5</a:t>
                      </a:r>
                      <a:endParaRPr lang="en-US" sz="2000">
                        <a:effectLst/>
                        <a:latin typeface="Calibri"/>
                      </a:endParaRPr>
                    </a:p>
                  </a:txBody>
                  <a:tcPr marL="18415" marR="18415" marT="0" marB="0"/>
                </a:tc>
                <a:tc>
                  <a:txBody>
                    <a:bodyPr/>
                    <a:lstStyle/>
                    <a:p>
                      <a:pPr algn="ctr"/>
                      <a:r>
                        <a:rPr lang="en-US" sz="1600">
                          <a:effectLst/>
                        </a:rPr>
                        <a:t>59.1</a:t>
                      </a:r>
                      <a:endParaRPr lang="en-US" sz="2000">
                        <a:effectLst/>
                        <a:latin typeface="Calibri"/>
                      </a:endParaRPr>
                    </a:p>
                  </a:txBody>
                  <a:tcPr marL="18415" marR="18415" marT="0" marB="0"/>
                </a:tc>
                <a:tc>
                  <a:txBody>
                    <a:bodyPr/>
                    <a:lstStyle/>
                    <a:p>
                      <a:pPr algn="ctr"/>
                      <a:r>
                        <a:rPr lang="en-US" sz="1600">
                          <a:effectLst/>
                        </a:rPr>
                        <a:t>10.3</a:t>
                      </a:r>
                      <a:endParaRPr lang="en-US" sz="2000">
                        <a:effectLst/>
                        <a:latin typeface="Calibri"/>
                      </a:endParaRPr>
                    </a:p>
                  </a:txBody>
                  <a:tcPr marL="18415" marR="18415" marT="0" marB="0"/>
                </a:tc>
                <a:tc>
                  <a:txBody>
                    <a:bodyPr/>
                    <a:lstStyle/>
                    <a:p>
                      <a:pPr algn="ctr"/>
                      <a:r>
                        <a:rPr lang="en-US" sz="1600">
                          <a:effectLst/>
                        </a:rPr>
                        <a:t>18.0</a:t>
                      </a:r>
                      <a:endParaRPr lang="en-US" sz="2000">
                        <a:effectLst/>
                        <a:latin typeface="Calibri"/>
                      </a:endParaRPr>
                    </a:p>
                  </a:txBody>
                  <a:tcPr marL="18415" marR="18415" marT="0" marB="0"/>
                </a:tc>
                <a:tc>
                  <a:txBody>
                    <a:bodyPr/>
                    <a:lstStyle/>
                    <a:p>
                      <a:pPr algn="ctr"/>
                      <a:r>
                        <a:rPr lang="en-US" sz="1600" dirty="0">
                          <a:effectLst/>
                        </a:rPr>
                        <a:t>3.14</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3</a:t>
                      </a:r>
                      <a:endParaRPr lang="en-US" sz="2000">
                        <a:effectLst/>
                        <a:latin typeface="Calibri"/>
                      </a:endParaRPr>
                    </a:p>
                  </a:txBody>
                  <a:tcPr marL="18415" marR="18415" marT="0" marB="0"/>
                </a:tc>
                <a:tc>
                  <a:txBody>
                    <a:bodyPr/>
                    <a:lstStyle/>
                    <a:p>
                      <a:pPr algn="ctr"/>
                      <a:r>
                        <a:rPr lang="en-US" sz="1600">
                          <a:effectLst/>
                        </a:rPr>
                        <a:t>31.3</a:t>
                      </a:r>
                      <a:endParaRPr lang="en-US" sz="2000">
                        <a:effectLst/>
                        <a:latin typeface="Calibri"/>
                      </a:endParaRPr>
                    </a:p>
                  </a:txBody>
                  <a:tcPr marL="18415" marR="18415" marT="0" marB="0"/>
                </a:tc>
                <a:tc>
                  <a:txBody>
                    <a:bodyPr/>
                    <a:lstStyle/>
                    <a:p>
                      <a:pPr algn="ctr"/>
                      <a:r>
                        <a:rPr lang="en-US" sz="1600">
                          <a:effectLst/>
                        </a:rPr>
                        <a:t>56.8</a:t>
                      </a:r>
                      <a:endParaRPr lang="en-US" sz="2000">
                        <a:effectLst/>
                        <a:latin typeface="Calibri"/>
                      </a:endParaRPr>
                    </a:p>
                  </a:txBody>
                  <a:tcPr marL="18415" marR="18415" marT="0" marB="0"/>
                </a:tc>
                <a:tc>
                  <a:txBody>
                    <a:bodyPr/>
                    <a:lstStyle/>
                    <a:p>
                      <a:pPr algn="ctr"/>
                      <a:r>
                        <a:rPr lang="en-US" sz="1600">
                          <a:effectLst/>
                        </a:rPr>
                        <a:t>9.6</a:t>
                      </a:r>
                      <a:endParaRPr lang="en-US" sz="2000">
                        <a:effectLst/>
                        <a:latin typeface="Calibri"/>
                      </a:endParaRPr>
                    </a:p>
                  </a:txBody>
                  <a:tcPr marL="18415" marR="18415" marT="0" marB="0"/>
                </a:tc>
                <a:tc>
                  <a:txBody>
                    <a:bodyPr/>
                    <a:lstStyle/>
                    <a:p>
                      <a:pPr algn="ctr"/>
                      <a:r>
                        <a:rPr lang="en-US" sz="1600">
                          <a:effectLst/>
                        </a:rPr>
                        <a:t>17.8</a:t>
                      </a:r>
                      <a:endParaRPr lang="en-US" sz="2000">
                        <a:effectLst/>
                        <a:latin typeface="Calibri"/>
                      </a:endParaRPr>
                    </a:p>
                  </a:txBody>
                  <a:tcPr marL="18415" marR="18415" marT="0" marB="0"/>
                </a:tc>
                <a:tc>
                  <a:txBody>
                    <a:bodyPr/>
                    <a:lstStyle/>
                    <a:p>
                      <a:pPr algn="ctr"/>
                      <a:r>
                        <a:rPr lang="en-US" sz="1600" dirty="0">
                          <a:effectLst/>
                        </a:rPr>
                        <a:t>2.99</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4</a:t>
                      </a:r>
                      <a:endParaRPr lang="en-US" sz="2000">
                        <a:effectLst/>
                        <a:latin typeface="Calibri"/>
                      </a:endParaRPr>
                    </a:p>
                  </a:txBody>
                  <a:tcPr marL="18415" marR="18415" marT="0" marB="0"/>
                </a:tc>
                <a:tc>
                  <a:txBody>
                    <a:bodyPr/>
                    <a:lstStyle/>
                    <a:p>
                      <a:pPr algn="ctr"/>
                      <a:r>
                        <a:rPr lang="en-US" sz="1600">
                          <a:effectLst/>
                        </a:rPr>
                        <a:t>30.3</a:t>
                      </a:r>
                      <a:endParaRPr lang="en-US" sz="2000">
                        <a:effectLst/>
                        <a:latin typeface="Calibri"/>
                      </a:endParaRPr>
                    </a:p>
                  </a:txBody>
                  <a:tcPr marL="18415" marR="18415" marT="0" marB="0"/>
                </a:tc>
                <a:tc>
                  <a:txBody>
                    <a:bodyPr/>
                    <a:lstStyle/>
                    <a:p>
                      <a:pPr algn="ctr"/>
                      <a:r>
                        <a:rPr lang="en-US" sz="1600">
                          <a:effectLst/>
                        </a:rPr>
                        <a:t>55.5</a:t>
                      </a:r>
                      <a:endParaRPr lang="en-US" sz="2000">
                        <a:effectLst/>
                        <a:latin typeface="Calibri"/>
                      </a:endParaRPr>
                    </a:p>
                  </a:txBody>
                  <a:tcPr marL="18415" marR="18415" marT="0" marB="0"/>
                </a:tc>
                <a:tc>
                  <a:txBody>
                    <a:bodyPr/>
                    <a:lstStyle/>
                    <a:p>
                      <a:pPr algn="ctr"/>
                      <a:r>
                        <a:rPr lang="en-US" sz="1600">
                          <a:effectLst/>
                        </a:rPr>
                        <a:t>8.9</a:t>
                      </a:r>
                      <a:endParaRPr lang="en-US" sz="2000">
                        <a:effectLst/>
                        <a:latin typeface="Calibri"/>
                      </a:endParaRPr>
                    </a:p>
                  </a:txBody>
                  <a:tcPr marL="18415" marR="18415" marT="0" marB="0"/>
                </a:tc>
                <a:tc>
                  <a:txBody>
                    <a:bodyPr/>
                    <a:lstStyle/>
                    <a:p>
                      <a:pPr algn="ctr"/>
                      <a:r>
                        <a:rPr lang="en-US" sz="1600">
                          <a:effectLst/>
                        </a:rPr>
                        <a:t>16.8</a:t>
                      </a:r>
                      <a:endParaRPr lang="en-US" sz="2000">
                        <a:effectLst/>
                        <a:latin typeface="Calibri"/>
                      </a:endParaRPr>
                    </a:p>
                  </a:txBody>
                  <a:tcPr marL="18415" marR="18415" marT="0" marB="0"/>
                </a:tc>
                <a:tc>
                  <a:txBody>
                    <a:bodyPr/>
                    <a:lstStyle/>
                    <a:p>
                      <a:pPr algn="ctr"/>
                      <a:r>
                        <a:rPr lang="en-US" sz="1600" dirty="0">
                          <a:effectLst/>
                        </a:rPr>
                        <a:t>2.70</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5</a:t>
                      </a:r>
                      <a:endParaRPr lang="en-US" sz="2000">
                        <a:effectLst/>
                        <a:latin typeface="Calibri"/>
                      </a:endParaRPr>
                    </a:p>
                  </a:txBody>
                  <a:tcPr marL="18415" marR="18415" marT="0" marB="0"/>
                </a:tc>
                <a:tc>
                  <a:txBody>
                    <a:bodyPr/>
                    <a:lstStyle/>
                    <a:p>
                      <a:pPr algn="ctr"/>
                      <a:r>
                        <a:rPr lang="en-US" sz="1600">
                          <a:effectLst/>
                        </a:rPr>
                        <a:t>29.4</a:t>
                      </a:r>
                      <a:endParaRPr lang="en-US" sz="2000">
                        <a:effectLst/>
                        <a:latin typeface="Calibri"/>
                      </a:endParaRPr>
                    </a:p>
                  </a:txBody>
                  <a:tcPr marL="18415" marR="18415" marT="0" marB="0"/>
                </a:tc>
                <a:tc>
                  <a:txBody>
                    <a:bodyPr/>
                    <a:lstStyle/>
                    <a:p>
                      <a:pPr algn="ctr"/>
                      <a:r>
                        <a:rPr lang="en-US" sz="1600">
                          <a:effectLst/>
                        </a:rPr>
                        <a:t>54.1</a:t>
                      </a:r>
                      <a:endParaRPr lang="en-US" sz="2000">
                        <a:effectLst/>
                        <a:latin typeface="Calibri"/>
                      </a:endParaRPr>
                    </a:p>
                  </a:txBody>
                  <a:tcPr marL="18415" marR="18415" marT="0" marB="0"/>
                </a:tc>
                <a:tc>
                  <a:txBody>
                    <a:bodyPr/>
                    <a:lstStyle/>
                    <a:p>
                      <a:pPr algn="ctr"/>
                      <a:r>
                        <a:rPr lang="en-US" sz="1600">
                          <a:effectLst/>
                        </a:rPr>
                        <a:t>8.3</a:t>
                      </a:r>
                      <a:endParaRPr lang="en-US" sz="2000">
                        <a:effectLst/>
                        <a:latin typeface="Calibri"/>
                      </a:endParaRPr>
                    </a:p>
                  </a:txBody>
                  <a:tcPr marL="18415" marR="18415" marT="0" marB="0"/>
                </a:tc>
                <a:tc>
                  <a:txBody>
                    <a:bodyPr/>
                    <a:lstStyle/>
                    <a:p>
                      <a:pPr algn="ctr"/>
                      <a:r>
                        <a:rPr lang="en-US" sz="1600">
                          <a:effectLst/>
                        </a:rPr>
                        <a:t>15.9</a:t>
                      </a:r>
                      <a:endParaRPr lang="en-US" sz="2000">
                        <a:effectLst/>
                        <a:latin typeface="Calibri"/>
                      </a:endParaRPr>
                    </a:p>
                  </a:txBody>
                  <a:tcPr marL="18415" marR="18415" marT="0" marB="0"/>
                </a:tc>
                <a:tc>
                  <a:txBody>
                    <a:bodyPr/>
                    <a:lstStyle/>
                    <a:p>
                      <a:pPr algn="ctr"/>
                      <a:r>
                        <a:rPr lang="en-US" sz="1600" dirty="0">
                          <a:effectLst/>
                        </a:rPr>
                        <a:t>2.44</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6</a:t>
                      </a:r>
                      <a:endParaRPr lang="en-US" sz="2000">
                        <a:effectLst/>
                        <a:latin typeface="Calibri"/>
                      </a:endParaRPr>
                    </a:p>
                  </a:txBody>
                  <a:tcPr marL="18415" marR="18415" marT="0" marB="0"/>
                </a:tc>
                <a:tc>
                  <a:txBody>
                    <a:bodyPr/>
                    <a:lstStyle/>
                    <a:p>
                      <a:pPr algn="ctr"/>
                      <a:r>
                        <a:rPr lang="en-US" sz="1600">
                          <a:effectLst/>
                        </a:rPr>
                        <a:t>28.6</a:t>
                      </a:r>
                      <a:endParaRPr lang="en-US" sz="2000">
                        <a:effectLst/>
                        <a:latin typeface="Calibri"/>
                      </a:endParaRPr>
                    </a:p>
                  </a:txBody>
                  <a:tcPr marL="18415" marR="18415" marT="0" marB="0"/>
                </a:tc>
                <a:tc>
                  <a:txBody>
                    <a:bodyPr/>
                    <a:lstStyle/>
                    <a:p>
                      <a:pPr algn="ctr"/>
                      <a:r>
                        <a:rPr lang="en-US" sz="1600">
                          <a:effectLst/>
                        </a:rPr>
                        <a:t>53.0</a:t>
                      </a:r>
                      <a:endParaRPr lang="en-US" sz="2000">
                        <a:effectLst/>
                        <a:latin typeface="Calibri"/>
                      </a:endParaRPr>
                    </a:p>
                  </a:txBody>
                  <a:tcPr marL="18415" marR="18415" marT="0" marB="0"/>
                </a:tc>
                <a:tc>
                  <a:txBody>
                    <a:bodyPr/>
                    <a:lstStyle/>
                    <a:p>
                      <a:pPr algn="ctr"/>
                      <a:r>
                        <a:rPr lang="en-US" sz="1600">
                          <a:effectLst/>
                        </a:rPr>
                        <a:t>7.7</a:t>
                      </a:r>
                      <a:endParaRPr lang="en-US" sz="2000">
                        <a:effectLst/>
                        <a:latin typeface="Calibri"/>
                      </a:endParaRPr>
                    </a:p>
                  </a:txBody>
                  <a:tcPr marL="18415" marR="18415" marT="0" marB="0"/>
                </a:tc>
                <a:tc>
                  <a:txBody>
                    <a:bodyPr/>
                    <a:lstStyle/>
                    <a:p>
                      <a:pPr algn="ctr"/>
                      <a:r>
                        <a:rPr lang="en-US" sz="1600">
                          <a:effectLst/>
                        </a:rPr>
                        <a:t>15.2</a:t>
                      </a:r>
                      <a:endParaRPr lang="en-US" sz="2000">
                        <a:effectLst/>
                        <a:latin typeface="Calibri"/>
                      </a:endParaRPr>
                    </a:p>
                  </a:txBody>
                  <a:tcPr marL="18415" marR="18415" marT="0" marB="0"/>
                </a:tc>
                <a:tc>
                  <a:txBody>
                    <a:bodyPr/>
                    <a:lstStyle/>
                    <a:p>
                      <a:pPr algn="ctr"/>
                      <a:r>
                        <a:rPr lang="en-US" sz="1600" dirty="0">
                          <a:effectLst/>
                        </a:rPr>
                        <a:t>2.21</a:t>
                      </a:r>
                      <a:endParaRPr lang="en-US" sz="2000" dirty="0">
                        <a:effectLst/>
                        <a:latin typeface="Calibri"/>
                      </a:endParaRPr>
                    </a:p>
                  </a:txBody>
                  <a:tcPr marL="18415" marR="18415" marT="0" marB="0"/>
                </a:tc>
              </a:tr>
            </a:tbl>
          </a:graphicData>
        </a:graphic>
      </p:graphicFrame>
      <p:sp>
        <p:nvSpPr>
          <p:cNvPr id="5" name="Rectangle 4"/>
          <p:cNvSpPr/>
          <p:nvPr/>
        </p:nvSpPr>
        <p:spPr>
          <a:xfrm>
            <a:off x="1828800" y="2667000"/>
            <a:ext cx="6934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51891" y="4114800"/>
            <a:ext cx="6934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16968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noGrp="1" noChangeArrowheads="1"/>
          </p:cNvSpPr>
          <p:nvPr>
            <p:ph type="title"/>
          </p:nvPr>
        </p:nvSpPr>
        <p:spPr>
          <a:xfrm>
            <a:off x="228600" y="228600"/>
            <a:ext cx="8610600" cy="1143000"/>
          </a:xfrm>
        </p:spPr>
        <p:txBody>
          <a:bodyPr/>
          <a:lstStyle/>
          <a:p>
            <a:pPr eaLnBrk="1" hangingPunct="1">
              <a:defRPr/>
            </a:pPr>
            <a:r>
              <a:rPr lang="en-US" sz="3400" dirty="0">
                <a:solidFill>
                  <a:schemeClr val="accent2">
                    <a:lumMod val="50000"/>
                  </a:schemeClr>
                </a:solidFill>
              </a:rPr>
              <a:t>Does each cow have all she can eat in the pasture?</a:t>
            </a:r>
          </a:p>
        </p:txBody>
      </p:sp>
      <p:sp>
        <p:nvSpPr>
          <p:cNvPr id="1003523" name="Rectangle 3"/>
          <p:cNvSpPr>
            <a:spLocks noChangeArrowheads="1"/>
          </p:cNvSpPr>
          <p:nvPr/>
        </p:nvSpPr>
        <p:spPr bwMode="auto">
          <a:xfrm>
            <a:off x="457200" y="1600200"/>
            <a:ext cx="2362200" cy="1219200"/>
          </a:xfrm>
          <a:prstGeom prst="rect">
            <a:avLst/>
          </a:prstGeom>
          <a:solidFill>
            <a:schemeClr val="bg1"/>
          </a:solidFill>
          <a:ln w="28575">
            <a:solidFill>
              <a:schemeClr val="tx1"/>
            </a:solidFill>
            <a:miter lim="800000"/>
            <a:headEnd/>
            <a:tailEnd/>
          </a:ln>
          <a:effectLst/>
        </p:spPr>
        <p:txBody>
          <a:bodyPr/>
          <a:lstStyle/>
          <a:p>
            <a:pPr>
              <a:defRPr/>
            </a:pPr>
            <a:r>
              <a:rPr lang="en-US" sz="3600" dirty="0">
                <a:latin typeface="Arial" pitchFamily="34" charset="0"/>
                <a:cs typeface="Arial" pitchFamily="34" charset="0"/>
              </a:rPr>
              <a:t>YES</a:t>
            </a:r>
          </a:p>
          <a:p>
            <a:pPr>
              <a:defRPr/>
            </a:pPr>
            <a:r>
              <a:rPr lang="en-US" sz="2000" dirty="0">
                <a:latin typeface="Arial" pitchFamily="34" charset="0"/>
                <a:cs typeface="Arial" pitchFamily="34" charset="0"/>
              </a:rPr>
              <a:t>Forage supply is adequate</a:t>
            </a:r>
          </a:p>
        </p:txBody>
      </p:sp>
      <p:grpSp>
        <p:nvGrpSpPr>
          <p:cNvPr id="19460" name="Group 4"/>
          <p:cNvGrpSpPr>
            <a:grpSpLocks/>
          </p:cNvGrpSpPr>
          <p:nvPr/>
        </p:nvGrpSpPr>
        <p:grpSpPr bwMode="auto">
          <a:xfrm>
            <a:off x="2971800" y="1752600"/>
            <a:ext cx="4876800" cy="400050"/>
            <a:chOff x="1872" y="1104"/>
            <a:chExt cx="3072" cy="252"/>
          </a:xfrm>
        </p:grpSpPr>
        <p:sp>
          <p:nvSpPr>
            <p:cNvPr id="1003525" name="Rectangle 5"/>
            <p:cNvSpPr>
              <a:spLocks noChangeArrowheads="1"/>
            </p:cNvSpPr>
            <p:nvPr/>
          </p:nvSpPr>
          <p:spPr bwMode="auto">
            <a:xfrm>
              <a:off x="2832" y="1104"/>
              <a:ext cx="2112" cy="252"/>
            </a:xfrm>
            <a:prstGeom prst="rect">
              <a:avLst/>
            </a:prstGeom>
            <a:solidFill>
              <a:schemeClr val="accent2">
                <a:lumMod val="50000"/>
              </a:schemeClr>
            </a:solidFill>
            <a:ln w="28575">
              <a:solidFill>
                <a:schemeClr val="tx1"/>
              </a:solidFill>
              <a:miter lim="800000"/>
              <a:headEnd/>
              <a:tailEnd/>
            </a:ln>
            <a:effectLst/>
          </p:spPr>
          <p:txBody>
            <a:bodyPr>
              <a:spAutoFit/>
            </a:bodyPr>
            <a:lstStyle/>
            <a:p>
              <a:pPr>
                <a:defRPr/>
              </a:pPr>
              <a:r>
                <a:rPr lang="en-US" sz="2000" dirty="0">
                  <a:solidFill>
                    <a:schemeClr val="bg1"/>
                  </a:solidFill>
                  <a:effectLst>
                    <a:outerShdw blurRad="38100" dist="38100" dir="2700000" algn="tl">
                      <a:srgbClr val="000000">
                        <a:alpha val="43137"/>
                      </a:srgbClr>
                    </a:outerShdw>
                  </a:effectLst>
                  <a:latin typeface="Arial" pitchFamily="34" charset="0"/>
                  <a:cs typeface="Arial" pitchFamily="34" charset="0"/>
                </a:rPr>
                <a:t>What color is the forage?</a:t>
              </a:r>
            </a:p>
          </p:txBody>
        </p:sp>
        <p:sp>
          <p:nvSpPr>
            <p:cNvPr id="1003526" name="Line 6"/>
            <p:cNvSpPr>
              <a:spLocks noChangeShapeType="1"/>
            </p:cNvSpPr>
            <p:nvPr/>
          </p:nvSpPr>
          <p:spPr bwMode="auto">
            <a:xfrm>
              <a:off x="1872" y="1248"/>
              <a:ext cx="720" cy="0"/>
            </a:xfrm>
            <a:prstGeom prst="line">
              <a:avLst/>
            </a:prstGeom>
            <a:noFill/>
            <a:ln w="38100">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Garamond" pitchFamily="18" charset="0"/>
              </a:endParaRPr>
            </a:p>
          </p:txBody>
        </p:sp>
      </p:grpSp>
      <p:grpSp>
        <p:nvGrpSpPr>
          <p:cNvPr id="19461" name="Group 7"/>
          <p:cNvGrpSpPr>
            <a:grpSpLocks/>
          </p:cNvGrpSpPr>
          <p:nvPr/>
        </p:nvGrpSpPr>
        <p:grpSpPr bwMode="auto">
          <a:xfrm>
            <a:off x="6477000" y="2286000"/>
            <a:ext cx="1981200" cy="1752600"/>
            <a:chOff x="4080" y="1440"/>
            <a:chExt cx="1248" cy="1104"/>
          </a:xfrm>
        </p:grpSpPr>
        <p:sp>
          <p:nvSpPr>
            <p:cNvPr id="1003528" name="Rectangle 8"/>
            <p:cNvSpPr>
              <a:spLocks noChangeArrowheads="1"/>
            </p:cNvSpPr>
            <p:nvPr/>
          </p:nvSpPr>
          <p:spPr bwMode="auto">
            <a:xfrm>
              <a:off x="4080" y="1776"/>
              <a:ext cx="1248" cy="768"/>
            </a:xfrm>
            <a:prstGeom prst="rect">
              <a:avLst/>
            </a:prstGeom>
            <a:noFill/>
            <a:ln w="28575">
              <a:solidFill>
                <a:schemeClr val="tx1"/>
              </a:solidFill>
              <a:miter lim="800000"/>
              <a:headEnd/>
              <a:tailEnd/>
            </a:ln>
            <a:effectLst/>
          </p:spPr>
          <p:txBody>
            <a:bodyPr/>
            <a:lstStyle/>
            <a:p>
              <a:pPr marL="115888" indent="-115888">
                <a:defRPr/>
              </a:pPr>
              <a:r>
                <a:rPr lang="en-US" sz="2000" u="sng" dirty="0">
                  <a:solidFill>
                    <a:srgbClr val="00B050"/>
                  </a:solidFill>
                  <a:latin typeface="Arial" pitchFamily="34" charset="0"/>
                  <a:cs typeface="Arial" pitchFamily="34" charset="0"/>
                </a:rPr>
                <a:t>GREEN</a:t>
              </a:r>
            </a:p>
            <a:p>
              <a:pPr marL="115888" indent="-115888">
                <a:defRPr/>
              </a:pPr>
              <a:r>
                <a:rPr lang="en-US" sz="1400" dirty="0">
                  <a:latin typeface="Arial" pitchFamily="34" charset="0"/>
                  <a:cs typeface="Arial" pitchFamily="34" charset="0"/>
                </a:rPr>
                <a:t>No supplement</a:t>
              </a:r>
            </a:p>
            <a:p>
              <a:pPr marL="115888" indent="-115888">
                <a:buFontTx/>
                <a:buChar char="•"/>
                <a:defRPr/>
              </a:pPr>
              <a:r>
                <a:rPr lang="en-US" sz="1400" dirty="0">
                  <a:latin typeface="Arial" pitchFamily="34" charset="0"/>
                  <a:cs typeface="Arial" pitchFamily="34" charset="0"/>
                </a:rPr>
                <a:t>Protein is sufficient</a:t>
              </a:r>
            </a:p>
            <a:p>
              <a:pPr marL="115888" indent="-115888">
                <a:buFontTx/>
                <a:buChar char="•"/>
                <a:defRPr/>
              </a:pPr>
              <a:r>
                <a:rPr lang="en-US" sz="1400" dirty="0">
                  <a:latin typeface="Arial" pitchFamily="34" charset="0"/>
                  <a:cs typeface="Arial" pitchFamily="34" charset="0"/>
                </a:rPr>
                <a:t>Energy is sufficient</a:t>
              </a:r>
            </a:p>
            <a:p>
              <a:pPr marL="115888" indent="-115888">
                <a:defRPr/>
              </a:pPr>
              <a:endParaRPr lang="en-US" sz="1400" dirty="0">
                <a:latin typeface="Garamond" pitchFamily="18" charset="0"/>
              </a:endParaRPr>
            </a:p>
          </p:txBody>
        </p:sp>
        <p:sp>
          <p:nvSpPr>
            <p:cNvPr id="1003529" name="Line 9"/>
            <p:cNvSpPr>
              <a:spLocks noChangeShapeType="1"/>
            </p:cNvSpPr>
            <p:nvPr/>
          </p:nvSpPr>
          <p:spPr bwMode="auto">
            <a:xfrm>
              <a:off x="4224" y="1440"/>
              <a:ext cx="288" cy="192"/>
            </a:xfrm>
            <a:prstGeom prst="line">
              <a:avLst/>
            </a:prstGeom>
            <a:noFill/>
            <a:ln w="38100">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Garamond" pitchFamily="18" charset="0"/>
              </a:endParaRPr>
            </a:p>
          </p:txBody>
        </p:sp>
      </p:grpSp>
      <p:grpSp>
        <p:nvGrpSpPr>
          <p:cNvPr id="19462" name="Group 10"/>
          <p:cNvGrpSpPr>
            <a:grpSpLocks/>
          </p:cNvGrpSpPr>
          <p:nvPr/>
        </p:nvGrpSpPr>
        <p:grpSpPr bwMode="auto">
          <a:xfrm>
            <a:off x="3581400" y="4495800"/>
            <a:ext cx="3581400" cy="1981200"/>
            <a:chOff x="2256" y="2832"/>
            <a:chExt cx="2256" cy="1248"/>
          </a:xfrm>
        </p:grpSpPr>
        <p:sp>
          <p:nvSpPr>
            <p:cNvPr id="1003531" name="Rectangle 11"/>
            <p:cNvSpPr>
              <a:spLocks noChangeArrowheads="1"/>
            </p:cNvSpPr>
            <p:nvPr/>
          </p:nvSpPr>
          <p:spPr bwMode="auto">
            <a:xfrm>
              <a:off x="2688" y="3120"/>
              <a:ext cx="1824" cy="960"/>
            </a:xfrm>
            <a:prstGeom prst="rect">
              <a:avLst/>
            </a:prstGeom>
            <a:noFill/>
            <a:ln w="28575">
              <a:solidFill>
                <a:schemeClr val="tx1"/>
              </a:solidFill>
              <a:miter lim="800000"/>
              <a:headEnd/>
              <a:tailEnd/>
            </a:ln>
            <a:effectLst/>
          </p:spPr>
          <p:txBody>
            <a:bodyPr/>
            <a:lstStyle/>
            <a:p>
              <a:pPr marL="115888" indent="-115888">
                <a:defRPr/>
              </a:pPr>
              <a:r>
                <a:rPr lang="en-US" sz="1400" u="sng" dirty="0">
                  <a:latin typeface="Arial" pitchFamily="34" charset="0"/>
                  <a:cs typeface="Arial" pitchFamily="34" charset="0"/>
                </a:rPr>
                <a:t>NO</a:t>
              </a:r>
            </a:p>
            <a:p>
              <a:pPr marL="115888" indent="-115888">
                <a:defRPr/>
              </a:pPr>
              <a:r>
                <a:rPr lang="en-US" sz="1400" dirty="0">
                  <a:latin typeface="Arial" pitchFamily="34" charset="0"/>
                  <a:cs typeface="Arial" pitchFamily="34" charset="0"/>
                </a:rPr>
                <a:t>Supplement with Medium-CP</a:t>
              </a:r>
            </a:p>
            <a:p>
              <a:pPr marL="115888" indent="-115888">
                <a:buFontTx/>
                <a:buChar char="•"/>
                <a:defRPr/>
              </a:pPr>
              <a:r>
                <a:rPr lang="en-US" sz="1400" dirty="0">
                  <a:latin typeface="Arial" pitchFamily="34" charset="0"/>
                  <a:cs typeface="Arial" pitchFamily="34" charset="0"/>
                </a:rPr>
                <a:t>3 to 4.8 lb/ day</a:t>
              </a:r>
            </a:p>
            <a:p>
              <a:pPr marL="115888" indent="-115888">
                <a:buFontTx/>
                <a:buChar char="•"/>
                <a:defRPr/>
              </a:pPr>
              <a:r>
                <a:rPr lang="en-US" sz="1400" dirty="0">
                  <a:latin typeface="Arial" pitchFamily="34" charset="0"/>
                  <a:cs typeface="Arial" pitchFamily="34" charset="0"/>
                </a:rPr>
                <a:t>improve rumen efficiency</a:t>
              </a:r>
            </a:p>
            <a:p>
              <a:pPr marL="115888" indent="-115888">
                <a:buFontTx/>
                <a:buChar char="•"/>
                <a:defRPr/>
              </a:pPr>
              <a:r>
                <a:rPr lang="en-US" sz="1400" dirty="0">
                  <a:latin typeface="Arial" pitchFamily="34" charset="0"/>
                  <a:cs typeface="Arial" pitchFamily="34" charset="0"/>
                </a:rPr>
                <a:t>provide extra energy</a:t>
              </a:r>
            </a:p>
            <a:p>
              <a:pPr marL="115888" indent="-115888">
                <a:buFontTx/>
                <a:buChar char="•"/>
                <a:defRPr/>
              </a:pPr>
              <a:r>
                <a:rPr lang="en-US" sz="1400" dirty="0">
                  <a:latin typeface="Arial" pitchFamily="34" charset="0"/>
                  <a:cs typeface="Arial" pitchFamily="34" charset="0"/>
                </a:rPr>
                <a:t>consider $/lb CP and $/lb TDN</a:t>
              </a:r>
            </a:p>
          </p:txBody>
        </p:sp>
        <p:sp>
          <p:nvSpPr>
            <p:cNvPr id="1003532" name="Line 12"/>
            <p:cNvSpPr>
              <a:spLocks noChangeShapeType="1"/>
            </p:cNvSpPr>
            <p:nvPr/>
          </p:nvSpPr>
          <p:spPr bwMode="auto">
            <a:xfrm>
              <a:off x="2256" y="2832"/>
              <a:ext cx="576" cy="240"/>
            </a:xfrm>
            <a:prstGeom prst="line">
              <a:avLst/>
            </a:prstGeom>
            <a:noFill/>
            <a:ln w="28575">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Garamond" pitchFamily="18" charset="0"/>
              </a:endParaRPr>
            </a:p>
          </p:txBody>
        </p:sp>
      </p:grpSp>
      <p:grpSp>
        <p:nvGrpSpPr>
          <p:cNvPr id="19463" name="Group 13"/>
          <p:cNvGrpSpPr>
            <a:grpSpLocks/>
          </p:cNvGrpSpPr>
          <p:nvPr/>
        </p:nvGrpSpPr>
        <p:grpSpPr bwMode="auto">
          <a:xfrm>
            <a:off x="533400" y="4495800"/>
            <a:ext cx="2438400" cy="1981200"/>
            <a:chOff x="336" y="2832"/>
            <a:chExt cx="1536" cy="1248"/>
          </a:xfrm>
        </p:grpSpPr>
        <p:sp>
          <p:nvSpPr>
            <p:cNvPr id="1003534" name="Rectangle 14"/>
            <p:cNvSpPr>
              <a:spLocks noChangeArrowheads="1"/>
            </p:cNvSpPr>
            <p:nvPr/>
          </p:nvSpPr>
          <p:spPr bwMode="auto">
            <a:xfrm>
              <a:off x="336" y="3120"/>
              <a:ext cx="1536" cy="960"/>
            </a:xfrm>
            <a:prstGeom prst="rect">
              <a:avLst/>
            </a:prstGeom>
            <a:noFill/>
            <a:ln w="28575">
              <a:solidFill>
                <a:schemeClr val="tx1"/>
              </a:solidFill>
              <a:miter lim="800000"/>
              <a:headEnd/>
              <a:tailEnd/>
            </a:ln>
            <a:effectLst/>
          </p:spPr>
          <p:txBody>
            <a:bodyPr/>
            <a:lstStyle/>
            <a:p>
              <a:pPr marL="115888" indent="-115888">
                <a:defRPr/>
              </a:pPr>
              <a:r>
                <a:rPr lang="en-US" sz="1400" u="sng" dirty="0">
                  <a:latin typeface="Arial" pitchFamily="34" charset="0"/>
                  <a:cs typeface="Arial" pitchFamily="34" charset="0"/>
                </a:rPr>
                <a:t>YES</a:t>
              </a:r>
            </a:p>
            <a:p>
              <a:pPr marL="115888" indent="-115888">
                <a:defRPr/>
              </a:pPr>
              <a:r>
                <a:rPr lang="en-US" sz="1400" dirty="0">
                  <a:latin typeface="Arial" pitchFamily="34" charset="0"/>
                  <a:cs typeface="Arial" pitchFamily="34" charset="0"/>
                </a:rPr>
                <a:t>Supplement with </a:t>
              </a:r>
              <a:r>
                <a:rPr lang="en-US" sz="1400" dirty="0">
                  <a:latin typeface="Arial" pitchFamily="34" charset="0"/>
                  <a:cs typeface="Arial" pitchFamily="34" charset="0"/>
                  <a:sym typeface="Symbol" pitchFamily="18" charset="2"/>
                </a:rPr>
                <a:t>High - </a:t>
              </a:r>
              <a:r>
                <a:rPr lang="en-US" sz="1400" dirty="0">
                  <a:latin typeface="Arial" pitchFamily="34" charset="0"/>
                  <a:cs typeface="Arial" pitchFamily="34" charset="0"/>
                </a:rPr>
                <a:t>CP</a:t>
              </a:r>
            </a:p>
            <a:p>
              <a:pPr marL="115888" indent="-115888">
                <a:buFontTx/>
                <a:buChar char="•"/>
                <a:defRPr/>
              </a:pPr>
              <a:r>
                <a:rPr lang="en-US" sz="1400" dirty="0">
                  <a:latin typeface="Arial" pitchFamily="34" charset="0"/>
                  <a:cs typeface="Arial" pitchFamily="34" charset="0"/>
                </a:rPr>
                <a:t>1.2 -3.6 lb/day</a:t>
              </a:r>
            </a:p>
            <a:p>
              <a:pPr marL="115888" indent="-115888">
                <a:buFontTx/>
                <a:buChar char="•"/>
                <a:defRPr/>
              </a:pPr>
              <a:r>
                <a:rPr lang="en-US" sz="1400" dirty="0">
                  <a:latin typeface="Arial" pitchFamily="34" charset="0"/>
                  <a:cs typeface="Arial" pitchFamily="34" charset="0"/>
                </a:rPr>
                <a:t>improve rumen efficiency</a:t>
              </a:r>
            </a:p>
            <a:p>
              <a:pPr marL="115888" indent="-115888">
                <a:buFontTx/>
                <a:buChar char="•"/>
                <a:defRPr/>
              </a:pPr>
              <a:r>
                <a:rPr lang="en-US" sz="1400" dirty="0">
                  <a:latin typeface="Arial" pitchFamily="34" charset="0"/>
                  <a:cs typeface="Arial" pitchFamily="34" charset="0"/>
                </a:rPr>
                <a:t>price $/lb CP</a:t>
              </a:r>
            </a:p>
          </p:txBody>
        </p:sp>
        <p:sp>
          <p:nvSpPr>
            <p:cNvPr id="1003535" name="Line 15"/>
            <p:cNvSpPr>
              <a:spLocks noChangeShapeType="1"/>
            </p:cNvSpPr>
            <p:nvPr/>
          </p:nvSpPr>
          <p:spPr bwMode="auto">
            <a:xfrm flipH="1">
              <a:off x="1152" y="2832"/>
              <a:ext cx="1" cy="192"/>
            </a:xfrm>
            <a:prstGeom prst="line">
              <a:avLst/>
            </a:prstGeom>
            <a:noFill/>
            <a:ln w="38100">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Garamond" pitchFamily="18" charset="0"/>
              </a:endParaRPr>
            </a:p>
          </p:txBody>
        </p:sp>
      </p:grpSp>
      <p:grpSp>
        <p:nvGrpSpPr>
          <p:cNvPr id="19464" name="Group 16"/>
          <p:cNvGrpSpPr>
            <a:grpSpLocks/>
          </p:cNvGrpSpPr>
          <p:nvPr/>
        </p:nvGrpSpPr>
        <p:grpSpPr bwMode="auto">
          <a:xfrm>
            <a:off x="3962400" y="2286000"/>
            <a:ext cx="1981200" cy="1752600"/>
            <a:chOff x="2496" y="1440"/>
            <a:chExt cx="1248" cy="1104"/>
          </a:xfrm>
        </p:grpSpPr>
        <p:sp>
          <p:nvSpPr>
            <p:cNvPr id="1003537" name="Rectangle 17"/>
            <p:cNvSpPr>
              <a:spLocks noChangeArrowheads="1"/>
            </p:cNvSpPr>
            <p:nvPr/>
          </p:nvSpPr>
          <p:spPr bwMode="auto">
            <a:xfrm>
              <a:off x="2496" y="1776"/>
              <a:ext cx="1248" cy="768"/>
            </a:xfrm>
            <a:prstGeom prst="rect">
              <a:avLst/>
            </a:prstGeom>
            <a:noFill/>
            <a:ln w="28575">
              <a:solidFill>
                <a:schemeClr val="tx1"/>
              </a:solidFill>
              <a:miter lim="800000"/>
              <a:headEnd/>
              <a:tailEnd/>
            </a:ln>
            <a:effectLst/>
          </p:spPr>
          <p:txBody>
            <a:bodyPr/>
            <a:lstStyle/>
            <a:p>
              <a:pPr>
                <a:defRPr/>
              </a:pPr>
              <a:r>
                <a:rPr lang="en-US" sz="2000" u="sng" dirty="0">
                  <a:solidFill>
                    <a:schemeClr val="bg2">
                      <a:lumMod val="25000"/>
                    </a:schemeClr>
                  </a:solidFill>
                  <a:latin typeface="Arial" pitchFamily="34" charset="0"/>
                  <a:cs typeface="Arial" pitchFamily="34" charset="0"/>
                </a:rPr>
                <a:t>BROWN</a:t>
              </a:r>
            </a:p>
            <a:p>
              <a:pPr>
                <a:defRPr/>
              </a:pPr>
              <a:r>
                <a:rPr lang="en-US" sz="1400" dirty="0">
                  <a:latin typeface="Arial" pitchFamily="34" charset="0"/>
                  <a:cs typeface="Arial" pitchFamily="34" charset="0"/>
                </a:rPr>
                <a:t>Protein is likely &lt;7% and limiting forage intake and digestion</a:t>
              </a:r>
            </a:p>
          </p:txBody>
        </p:sp>
        <p:sp>
          <p:nvSpPr>
            <p:cNvPr id="1003538" name="Line 18"/>
            <p:cNvSpPr>
              <a:spLocks noChangeShapeType="1"/>
            </p:cNvSpPr>
            <p:nvPr/>
          </p:nvSpPr>
          <p:spPr bwMode="auto">
            <a:xfrm flipH="1">
              <a:off x="3168" y="1440"/>
              <a:ext cx="240" cy="192"/>
            </a:xfrm>
            <a:prstGeom prst="line">
              <a:avLst/>
            </a:prstGeom>
            <a:noFill/>
            <a:ln w="38100">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Garamond" pitchFamily="18" charset="0"/>
              </a:endParaRPr>
            </a:p>
          </p:txBody>
        </p:sp>
      </p:grpSp>
      <p:grpSp>
        <p:nvGrpSpPr>
          <p:cNvPr id="19465" name="Group 19"/>
          <p:cNvGrpSpPr>
            <a:grpSpLocks/>
          </p:cNvGrpSpPr>
          <p:nvPr/>
        </p:nvGrpSpPr>
        <p:grpSpPr bwMode="auto">
          <a:xfrm>
            <a:off x="457200" y="3429000"/>
            <a:ext cx="3352800" cy="965200"/>
            <a:chOff x="288" y="2160"/>
            <a:chExt cx="2112" cy="608"/>
          </a:xfrm>
        </p:grpSpPr>
        <p:sp>
          <p:nvSpPr>
            <p:cNvPr id="1003540" name="Rectangle 20"/>
            <p:cNvSpPr>
              <a:spLocks noChangeArrowheads="1"/>
            </p:cNvSpPr>
            <p:nvPr/>
          </p:nvSpPr>
          <p:spPr bwMode="auto">
            <a:xfrm>
              <a:off x="288" y="2400"/>
              <a:ext cx="1872" cy="368"/>
            </a:xfrm>
            <a:prstGeom prst="rect">
              <a:avLst/>
            </a:prstGeom>
            <a:solidFill>
              <a:schemeClr val="accent2">
                <a:lumMod val="50000"/>
              </a:schemeClr>
            </a:solidFill>
            <a:ln w="28575">
              <a:solidFill>
                <a:schemeClr val="tx1"/>
              </a:solidFill>
              <a:miter lim="800000"/>
              <a:headEnd/>
              <a:tailEnd/>
            </a:ln>
            <a:effectLst/>
          </p:spPr>
          <p:txBody>
            <a:bodyPr>
              <a:spAutoFit/>
            </a:bodyPr>
            <a:lstStyle/>
            <a:p>
              <a:pPr>
                <a:defRPr/>
              </a:pP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Are cows in adequate body condition (i.e., </a:t>
              </a: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sym typeface="Symbol" pitchFamily="18" charset="2"/>
                </a:rPr>
                <a:t>4.5)?</a:t>
              </a:r>
            </a:p>
          </p:txBody>
        </p:sp>
        <p:sp>
          <p:nvSpPr>
            <p:cNvPr id="1003541" name="Line 21"/>
            <p:cNvSpPr>
              <a:spLocks noChangeShapeType="1"/>
            </p:cNvSpPr>
            <p:nvPr/>
          </p:nvSpPr>
          <p:spPr bwMode="auto">
            <a:xfrm flipH="1">
              <a:off x="2160" y="2160"/>
              <a:ext cx="240" cy="192"/>
            </a:xfrm>
            <a:prstGeom prst="line">
              <a:avLst/>
            </a:prstGeom>
            <a:noFill/>
            <a:ln w="38100">
              <a:solidFill>
                <a:schemeClr val="tx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Garamond" pitchFamily="18" charset="0"/>
              </a:endParaRPr>
            </a:p>
          </p:txBody>
        </p:sp>
      </p:grpSp>
    </p:spTree>
    <p:extLst>
      <p:ext uri="{BB962C8B-B14F-4D97-AF65-F5344CB8AC3E}">
        <p14:creationId xmlns:p14="http://schemas.microsoft.com/office/powerpoint/2010/main" val="21287854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8610600" cy="1143000"/>
          </a:xfrm>
        </p:spPr>
        <p:txBody>
          <a:bodyPr/>
          <a:lstStyle/>
          <a:p>
            <a:pPr eaLnBrk="1" hangingPunct="1"/>
            <a:r>
              <a:rPr lang="en-US" sz="3400" dirty="0" smtClean="0">
                <a:solidFill>
                  <a:schemeClr val="accent2">
                    <a:lumMod val="50000"/>
                  </a:schemeClr>
                </a:solidFill>
              </a:rPr>
              <a:t>Does each cow have all she can eat in the pasture?</a:t>
            </a:r>
          </a:p>
        </p:txBody>
      </p:sp>
      <p:sp>
        <p:nvSpPr>
          <p:cNvPr id="20483" name="Rectangle 3"/>
          <p:cNvSpPr>
            <a:spLocks noChangeArrowheads="1"/>
          </p:cNvSpPr>
          <p:nvPr/>
        </p:nvSpPr>
        <p:spPr bwMode="auto">
          <a:xfrm>
            <a:off x="457200" y="1600200"/>
            <a:ext cx="3657600" cy="2057400"/>
          </a:xfrm>
          <a:prstGeom prst="rect">
            <a:avLst/>
          </a:prstGeom>
          <a:solidFill>
            <a:schemeClr val="bg1"/>
          </a:solidFill>
          <a:ln w="28575">
            <a:solidFill>
              <a:schemeClr val="tx1"/>
            </a:solidFill>
            <a:miter lim="800000"/>
            <a:headEnd/>
            <a:tailEnd/>
          </a:ln>
        </p:spPr>
        <p:txBody>
          <a:bodyPr/>
          <a:lstStyle/>
          <a:p>
            <a:pPr marL="122238" indent="-122238"/>
            <a:r>
              <a:rPr lang="en-US" sz="3600" dirty="0">
                <a:solidFill>
                  <a:srgbClr val="000099"/>
                </a:solidFill>
                <a:latin typeface="Arial" pitchFamily="34" charset="0"/>
                <a:cs typeface="Arial" pitchFamily="34" charset="0"/>
              </a:rPr>
              <a:t>NO</a:t>
            </a:r>
          </a:p>
          <a:p>
            <a:pPr marL="122238" indent="-122238">
              <a:buFontTx/>
              <a:buChar char="•"/>
            </a:pPr>
            <a:r>
              <a:rPr lang="en-US" sz="1800" dirty="0">
                <a:latin typeface="Arial" pitchFamily="34" charset="0"/>
                <a:cs typeface="Arial" pitchFamily="34" charset="0"/>
              </a:rPr>
              <a:t>Forage supply is inadequate; energy deficient</a:t>
            </a:r>
          </a:p>
          <a:p>
            <a:pPr marL="122238" indent="-122238">
              <a:buFontTx/>
              <a:buChar char="•"/>
            </a:pPr>
            <a:r>
              <a:rPr lang="en-US" sz="1800" dirty="0">
                <a:latin typeface="Arial" pitchFamily="34" charset="0"/>
                <a:cs typeface="Arial" pitchFamily="34" charset="0"/>
              </a:rPr>
              <a:t>Reduce the forage needs of herd by lowering stocking rate and/or feeding supplement</a:t>
            </a:r>
          </a:p>
        </p:txBody>
      </p:sp>
      <p:grpSp>
        <p:nvGrpSpPr>
          <p:cNvPr id="2" name="Group 4"/>
          <p:cNvGrpSpPr>
            <a:grpSpLocks/>
          </p:cNvGrpSpPr>
          <p:nvPr/>
        </p:nvGrpSpPr>
        <p:grpSpPr bwMode="auto">
          <a:xfrm>
            <a:off x="762000" y="3886200"/>
            <a:ext cx="3200400" cy="1981200"/>
            <a:chOff x="480" y="2448"/>
            <a:chExt cx="2016" cy="1248"/>
          </a:xfrm>
          <a:solidFill>
            <a:srgbClr val="7030A0"/>
          </a:solidFill>
        </p:grpSpPr>
        <p:sp>
          <p:nvSpPr>
            <p:cNvPr id="1004549" name="Rectangle 5"/>
            <p:cNvSpPr>
              <a:spLocks noChangeArrowheads="1"/>
            </p:cNvSpPr>
            <p:nvPr/>
          </p:nvSpPr>
          <p:spPr bwMode="auto">
            <a:xfrm>
              <a:off x="480" y="2928"/>
              <a:ext cx="2016" cy="768"/>
            </a:xfrm>
            <a:prstGeom prst="rect">
              <a:avLst/>
            </a:prstGeom>
            <a:solidFill>
              <a:schemeClr val="accent2">
                <a:lumMod val="50000"/>
              </a:schemeClr>
            </a:solidFill>
            <a:ln w="28575">
              <a:solidFill>
                <a:schemeClr val="tx1"/>
              </a:solidFill>
              <a:miter lim="800000"/>
              <a:headEnd/>
              <a:tailEnd/>
            </a:ln>
            <a:effectLst/>
          </p:spPr>
          <p:txBody>
            <a:bodyPr>
              <a:spAutoFit/>
            </a:bodyPr>
            <a:lstStyle/>
            <a:p>
              <a:pPr>
                <a:defRPr/>
              </a:pPr>
              <a:r>
                <a:rPr lang="en-US" sz="3600" dirty="0">
                  <a:solidFill>
                    <a:schemeClr val="bg1"/>
                  </a:solidFill>
                  <a:latin typeface="Arial" pitchFamily="34" charset="0"/>
                  <a:cs typeface="Arial" pitchFamily="34" charset="0"/>
                </a:rPr>
                <a:t>What color is the forage?</a:t>
              </a:r>
            </a:p>
          </p:txBody>
        </p:sp>
        <p:sp>
          <p:nvSpPr>
            <p:cNvPr id="1004550" name="Line 6"/>
            <p:cNvSpPr>
              <a:spLocks noChangeShapeType="1"/>
            </p:cNvSpPr>
            <p:nvPr/>
          </p:nvSpPr>
          <p:spPr bwMode="auto">
            <a:xfrm>
              <a:off x="1392" y="2448"/>
              <a:ext cx="0" cy="288"/>
            </a:xfrm>
            <a:prstGeom prst="line">
              <a:avLst/>
            </a:prstGeom>
            <a:grpFill/>
            <a:ln w="38100">
              <a:solidFill>
                <a:schemeClr val="tx1"/>
              </a:solidFill>
              <a:round/>
              <a:headEnd/>
              <a:tailEnd type="triangle" w="med" len="med"/>
            </a:ln>
            <a:effectLst/>
          </p:spPr>
          <p:txBody>
            <a:bodyPr/>
            <a:lstStyle/>
            <a:p>
              <a:pPr>
                <a:defRPr/>
              </a:pPr>
              <a:endParaRPr lang="en-US">
                <a:solidFill>
                  <a:srgbClr val="FFFF00"/>
                </a:solidFill>
                <a:latin typeface="Garamond" pitchFamily="18" charset="0"/>
              </a:endParaRPr>
            </a:p>
          </p:txBody>
        </p:sp>
      </p:grpSp>
      <p:grpSp>
        <p:nvGrpSpPr>
          <p:cNvPr id="20485" name="Group 7"/>
          <p:cNvGrpSpPr>
            <a:grpSpLocks/>
          </p:cNvGrpSpPr>
          <p:nvPr/>
        </p:nvGrpSpPr>
        <p:grpSpPr bwMode="auto">
          <a:xfrm>
            <a:off x="4038600" y="3962400"/>
            <a:ext cx="3733800" cy="2590800"/>
            <a:chOff x="2880" y="2496"/>
            <a:chExt cx="2352" cy="1632"/>
          </a:xfrm>
        </p:grpSpPr>
        <p:sp>
          <p:nvSpPr>
            <p:cNvPr id="20489" name="Rectangle 8"/>
            <p:cNvSpPr>
              <a:spLocks noChangeArrowheads="1"/>
            </p:cNvSpPr>
            <p:nvPr/>
          </p:nvSpPr>
          <p:spPr bwMode="auto">
            <a:xfrm>
              <a:off x="3216" y="2496"/>
              <a:ext cx="2016" cy="163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115888" indent="-115888"/>
              <a:r>
                <a:rPr lang="en-US" sz="2000" dirty="0">
                  <a:solidFill>
                    <a:srgbClr val="7A2900"/>
                  </a:solidFill>
                  <a:latin typeface="Arial" pitchFamily="34" charset="0"/>
                  <a:cs typeface="Arial" pitchFamily="34" charset="0"/>
                </a:rPr>
                <a:t>BROWN</a:t>
              </a:r>
              <a:endParaRPr lang="en-US" sz="1600" dirty="0">
                <a:latin typeface="Arial" pitchFamily="34" charset="0"/>
                <a:cs typeface="Arial" pitchFamily="34" charset="0"/>
              </a:endParaRPr>
            </a:p>
            <a:p>
              <a:pPr marL="115888" indent="-115888"/>
              <a:r>
                <a:rPr lang="en-US" sz="1400" dirty="0">
                  <a:solidFill>
                    <a:srgbClr val="000099"/>
                  </a:solidFill>
                  <a:latin typeface="Arial" pitchFamily="34" charset="0"/>
                  <a:cs typeface="Arial" pitchFamily="34" charset="0"/>
                </a:rPr>
                <a:t>Supplement with Medium-CP</a:t>
              </a:r>
              <a:r>
                <a:rPr lang="en-US" sz="1400" dirty="0">
                  <a:latin typeface="Arial" pitchFamily="34" charset="0"/>
                  <a:cs typeface="Arial" pitchFamily="34" charset="0"/>
                </a:rPr>
                <a:t> </a:t>
              </a:r>
            </a:p>
            <a:p>
              <a:pPr marL="115888" indent="-115888">
                <a:buFontTx/>
                <a:buChar char="•"/>
              </a:pPr>
              <a:r>
                <a:rPr lang="en-US" sz="1400" dirty="0">
                  <a:latin typeface="Arial" pitchFamily="34" charset="0"/>
                  <a:cs typeface="Arial" pitchFamily="34" charset="0"/>
                </a:rPr>
                <a:t>3.6 to 6.0 </a:t>
              </a:r>
              <a:r>
                <a:rPr lang="en-US" sz="1400" dirty="0" err="1">
                  <a:latin typeface="Arial" pitchFamily="34" charset="0"/>
                  <a:cs typeface="Arial" pitchFamily="34" charset="0"/>
                </a:rPr>
                <a:t>lb</a:t>
              </a:r>
              <a:r>
                <a:rPr lang="en-US" sz="1400" dirty="0">
                  <a:latin typeface="Arial" pitchFamily="34" charset="0"/>
                  <a:cs typeface="Arial" pitchFamily="34" charset="0"/>
                </a:rPr>
                <a:t>/day</a:t>
              </a:r>
            </a:p>
            <a:p>
              <a:pPr marL="115888" indent="-115888">
                <a:buFontTx/>
                <a:buChar char="•"/>
              </a:pPr>
              <a:r>
                <a:rPr lang="en-US" sz="1400" dirty="0">
                  <a:latin typeface="Arial" pitchFamily="34" charset="0"/>
                  <a:cs typeface="Arial" pitchFamily="34" charset="0"/>
                </a:rPr>
                <a:t>Energy is deficient</a:t>
              </a:r>
            </a:p>
            <a:p>
              <a:pPr marL="115888" indent="-115888">
                <a:buFontTx/>
                <a:buChar char="•"/>
              </a:pPr>
              <a:r>
                <a:rPr lang="en-US" sz="1400" dirty="0">
                  <a:latin typeface="Arial" pitchFamily="34" charset="0"/>
                  <a:cs typeface="Arial" pitchFamily="34" charset="0"/>
                </a:rPr>
                <a:t>Protein is likely &lt;7% and limiting forage digestion</a:t>
              </a:r>
            </a:p>
            <a:p>
              <a:pPr marL="115888" indent="-115888">
                <a:buFontTx/>
                <a:buChar char="•"/>
              </a:pPr>
              <a:r>
                <a:rPr lang="en-US" sz="1400" dirty="0">
                  <a:latin typeface="Arial" pitchFamily="34" charset="0"/>
                  <a:cs typeface="Arial" pitchFamily="34" charset="0"/>
                </a:rPr>
                <a:t>consider $/</a:t>
              </a:r>
              <a:r>
                <a:rPr lang="en-US" sz="1400" dirty="0" err="1">
                  <a:latin typeface="Arial" pitchFamily="34" charset="0"/>
                  <a:cs typeface="Arial" pitchFamily="34" charset="0"/>
                </a:rPr>
                <a:t>lb</a:t>
              </a:r>
              <a:r>
                <a:rPr lang="en-US" sz="1400" dirty="0">
                  <a:latin typeface="Arial" pitchFamily="34" charset="0"/>
                  <a:cs typeface="Arial" pitchFamily="34" charset="0"/>
                </a:rPr>
                <a:t> TDN and $/</a:t>
              </a:r>
              <a:r>
                <a:rPr lang="en-US" sz="1400" dirty="0" err="1">
                  <a:latin typeface="Arial" pitchFamily="34" charset="0"/>
                  <a:cs typeface="Arial" pitchFamily="34" charset="0"/>
                </a:rPr>
                <a:t>lb</a:t>
              </a:r>
              <a:r>
                <a:rPr lang="en-US" sz="1400" dirty="0">
                  <a:latin typeface="Arial" pitchFamily="34" charset="0"/>
                  <a:cs typeface="Arial" pitchFamily="34" charset="0"/>
                </a:rPr>
                <a:t> CP</a:t>
              </a:r>
            </a:p>
            <a:p>
              <a:pPr marL="115888" indent="-115888"/>
              <a:r>
                <a:rPr lang="en-US" sz="1400" dirty="0">
                  <a:solidFill>
                    <a:srgbClr val="000099"/>
                  </a:solidFill>
                  <a:latin typeface="Arial" pitchFamily="34" charset="0"/>
                  <a:cs typeface="Arial" pitchFamily="34" charset="0"/>
                </a:rPr>
                <a:t>If forage shortage is severe, supplement with &lt;20% CP</a:t>
              </a:r>
              <a:r>
                <a:rPr lang="en-US" sz="1400" dirty="0">
                  <a:latin typeface="Arial" pitchFamily="34" charset="0"/>
                  <a:cs typeface="Arial" pitchFamily="34" charset="0"/>
                </a:rPr>
                <a:t> </a:t>
              </a:r>
            </a:p>
            <a:p>
              <a:pPr marL="115888" indent="-115888">
                <a:buFontTx/>
                <a:buChar char="•"/>
              </a:pPr>
              <a:r>
                <a:rPr lang="en-US" sz="1400" dirty="0">
                  <a:latin typeface="Arial" pitchFamily="34" charset="0"/>
                  <a:cs typeface="Arial" pitchFamily="34" charset="0"/>
                </a:rPr>
                <a:t>4.8 to 9.6 </a:t>
              </a:r>
              <a:r>
                <a:rPr lang="en-US" sz="1400" dirty="0" err="1">
                  <a:latin typeface="Arial" pitchFamily="34" charset="0"/>
                  <a:cs typeface="Arial" pitchFamily="34" charset="0"/>
                </a:rPr>
                <a:t>lb</a:t>
              </a:r>
              <a:r>
                <a:rPr lang="en-US" sz="1400" dirty="0">
                  <a:latin typeface="Arial" pitchFamily="34" charset="0"/>
                  <a:cs typeface="Arial" pitchFamily="34" charset="0"/>
                </a:rPr>
                <a:t>/day</a:t>
              </a:r>
            </a:p>
            <a:p>
              <a:pPr marL="115888" indent="-115888">
                <a:buFontTx/>
                <a:buChar char="•"/>
              </a:pPr>
              <a:r>
                <a:rPr lang="en-US" sz="1400" dirty="0">
                  <a:latin typeface="Arial" pitchFamily="34" charset="0"/>
                  <a:cs typeface="Arial" pitchFamily="34" charset="0"/>
                </a:rPr>
                <a:t>Price $/</a:t>
              </a:r>
              <a:r>
                <a:rPr lang="en-US" sz="1400" dirty="0" err="1">
                  <a:latin typeface="Arial" pitchFamily="34" charset="0"/>
                  <a:cs typeface="Arial" pitchFamily="34" charset="0"/>
                </a:rPr>
                <a:t>lb</a:t>
              </a:r>
              <a:r>
                <a:rPr lang="en-US" sz="1400" dirty="0">
                  <a:latin typeface="Arial" pitchFamily="34" charset="0"/>
                  <a:cs typeface="Arial" pitchFamily="34" charset="0"/>
                </a:rPr>
                <a:t> TDN</a:t>
              </a:r>
            </a:p>
          </p:txBody>
        </p:sp>
        <p:sp>
          <p:nvSpPr>
            <p:cNvPr id="20490" name="Line 9"/>
            <p:cNvSpPr>
              <a:spLocks noChangeShapeType="1"/>
            </p:cNvSpPr>
            <p:nvPr/>
          </p:nvSpPr>
          <p:spPr bwMode="auto">
            <a:xfrm>
              <a:off x="2880" y="3168"/>
              <a:ext cx="33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0486" name="Group 10"/>
          <p:cNvGrpSpPr>
            <a:grpSpLocks/>
          </p:cNvGrpSpPr>
          <p:nvPr/>
        </p:nvGrpSpPr>
        <p:grpSpPr bwMode="auto">
          <a:xfrm>
            <a:off x="3733800" y="1905000"/>
            <a:ext cx="5105400" cy="2590800"/>
            <a:chOff x="2352" y="1200"/>
            <a:chExt cx="3216" cy="1632"/>
          </a:xfrm>
        </p:grpSpPr>
        <p:sp>
          <p:nvSpPr>
            <p:cNvPr id="20487" name="Line 11"/>
            <p:cNvSpPr>
              <a:spLocks noChangeShapeType="1"/>
            </p:cNvSpPr>
            <p:nvPr/>
          </p:nvSpPr>
          <p:spPr bwMode="auto">
            <a:xfrm flipV="1">
              <a:off x="2352" y="1776"/>
              <a:ext cx="1104" cy="105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8" name="Rectangle 12"/>
            <p:cNvSpPr>
              <a:spLocks noChangeArrowheads="1"/>
            </p:cNvSpPr>
            <p:nvPr/>
          </p:nvSpPr>
          <p:spPr bwMode="auto">
            <a:xfrm>
              <a:off x="3552" y="1200"/>
              <a:ext cx="2016" cy="9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115888" indent="-115888"/>
              <a:r>
                <a:rPr lang="en-US" sz="2000" dirty="0">
                  <a:solidFill>
                    <a:srgbClr val="00B050"/>
                  </a:solidFill>
                  <a:latin typeface="Arial" pitchFamily="34" charset="0"/>
                  <a:cs typeface="Arial" pitchFamily="34" charset="0"/>
                </a:rPr>
                <a:t>GREEN</a:t>
              </a:r>
              <a:endParaRPr lang="en-US" sz="1400" dirty="0">
                <a:solidFill>
                  <a:srgbClr val="00B050"/>
                </a:solidFill>
                <a:latin typeface="Arial" pitchFamily="34" charset="0"/>
                <a:cs typeface="Arial" pitchFamily="34" charset="0"/>
              </a:endParaRPr>
            </a:p>
            <a:p>
              <a:pPr marL="115888" indent="-115888"/>
              <a:r>
                <a:rPr lang="en-US" sz="1400" dirty="0">
                  <a:solidFill>
                    <a:srgbClr val="000099"/>
                  </a:solidFill>
                  <a:latin typeface="Arial" pitchFamily="34" charset="0"/>
                  <a:cs typeface="Arial" pitchFamily="34" charset="0"/>
                </a:rPr>
                <a:t>Supplement energy with </a:t>
              </a:r>
              <a:r>
                <a:rPr lang="en-US" sz="1400" dirty="0">
                  <a:solidFill>
                    <a:srgbClr val="000099"/>
                  </a:solidFill>
                  <a:latin typeface="Arial" pitchFamily="34" charset="0"/>
                  <a:cs typeface="Arial" pitchFamily="34" charset="0"/>
                  <a:sym typeface="Symbol" pitchFamily="18" charset="2"/>
                </a:rPr>
                <a:t>Low-</a:t>
              </a:r>
              <a:r>
                <a:rPr lang="en-US" sz="1400" dirty="0">
                  <a:solidFill>
                    <a:srgbClr val="000099"/>
                  </a:solidFill>
                  <a:latin typeface="Arial" pitchFamily="34" charset="0"/>
                  <a:cs typeface="Arial" pitchFamily="34" charset="0"/>
                </a:rPr>
                <a:t>CP</a:t>
              </a:r>
            </a:p>
            <a:p>
              <a:pPr marL="115888" indent="-115888">
                <a:buFontTx/>
                <a:buChar char="•"/>
              </a:pPr>
              <a:r>
                <a:rPr lang="en-US" sz="1400" dirty="0">
                  <a:latin typeface="Arial" pitchFamily="34" charset="0"/>
                  <a:cs typeface="Arial" pitchFamily="34" charset="0"/>
                </a:rPr>
                <a:t>4.8 to 9.6 </a:t>
              </a:r>
              <a:r>
                <a:rPr lang="en-US" sz="1400" dirty="0" err="1">
                  <a:latin typeface="Arial" pitchFamily="34" charset="0"/>
                  <a:cs typeface="Arial" pitchFamily="34" charset="0"/>
                </a:rPr>
                <a:t>lb</a:t>
              </a:r>
              <a:r>
                <a:rPr lang="en-US" sz="1400" dirty="0">
                  <a:latin typeface="Arial" pitchFamily="34" charset="0"/>
                  <a:cs typeface="Arial" pitchFamily="34" charset="0"/>
                </a:rPr>
                <a:t>/day</a:t>
              </a:r>
            </a:p>
            <a:p>
              <a:pPr marL="115888" indent="-115888">
                <a:buFontTx/>
                <a:buChar char="•"/>
              </a:pPr>
              <a:r>
                <a:rPr lang="en-US" sz="1400" dirty="0">
                  <a:latin typeface="Arial" pitchFamily="34" charset="0"/>
                  <a:cs typeface="Arial" pitchFamily="34" charset="0"/>
                </a:rPr>
                <a:t>Protein is sufficient</a:t>
              </a:r>
            </a:p>
            <a:p>
              <a:pPr marL="115888" indent="-115888">
                <a:buFontTx/>
                <a:buChar char="•"/>
              </a:pPr>
              <a:r>
                <a:rPr lang="en-US" sz="1400" dirty="0">
                  <a:latin typeface="Arial" pitchFamily="34" charset="0"/>
                  <a:cs typeface="Arial" pitchFamily="34" charset="0"/>
                </a:rPr>
                <a:t>Energy is deficient</a:t>
              </a:r>
            </a:p>
            <a:p>
              <a:pPr marL="115888" indent="-115888">
                <a:buFontTx/>
                <a:buChar char="•"/>
              </a:pPr>
              <a:r>
                <a:rPr lang="en-US" sz="1400" dirty="0">
                  <a:latin typeface="Arial" pitchFamily="34" charset="0"/>
                  <a:cs typeface="Arial" pitchFamily="34" charset="0"/>
                </a:rPr>
                <a:t>Price $/</a:t>
              </a:r>
              <a:r>
                <a:rPr lang="en-US" sz="1400" dirty="0" err="1">
                  <a:latin typeface="Arial" pitchFamily="34" charset="0"/>
                  <a:cs typeface="Arial" pitchFamily="34" charset="0"/>
                </a:rPr>
                <a:t>lb</a:t>
              </a:r>
              <a:r>
                <a:rPr lang="en-US" sz="1400" dirty="0">
                  <a:latin typeface="Arial" pitchFamily="34" charset="0"/>
                  <a:cs typeface="Arial" pitchFamily="34" charset="0"/>
                </a:rPr>
                <a:t> TDN</a:t>
              </a:r>
            </a:p>
            <a:p>
              <a:pPr marL="115888" indent="-115888"/>
              <a:endParaRPr lang="en-US" sz="1400" dirty="0">
                <a:latin typeface="Garamond" pitchFamily="18" charset="0"/>
              </a:endParaRPr>
            </a:p>
          </p:txBody>
        </p:sp>
      </p:grpSp>
    </p:spTree>
    <p:extLst>
      <p:ext uri="{BB962C8B-B14F-4D97-AF65-F5344CB8AC3E}">
        <p14:creationId xmlns:p14="http://schemas.microsoft.com/office/powerpoint/2010/main" val="25603543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a:xfrm>
            <a:off x="228600" y="152400"/>
            <a:ext cx="8458200" cy="1066800"/>
          </a:xfrm>
        </p:spPr>
        <p:txBody>
          <a:bodyPr>
            <a:normAutofit fontScale="90000"/>
          </a:bodyPr>
          <a:lstStyle/>
          <a:p>
            <a:pPr eaLnBrk="1" hangingPunct="1">
              <a:defRPr/>
            </a:pPr>
            <a:r>
              <a:rPr lang="en-US" sz="3400" dirty="0">
                <a:solidFill>
                  <a:schemeClr val="accent2">
                    <a:lumMod val="50000"/>
                  </a:schemeClr>
                </a:solidFill>
                <a:cs typeface="Arial" pitchFamily="34" charset="0"/>
              </a:rPr>
              <a:t>Selecting the Best Feedstuff for the Situation</a:t>
            </a:r>
          </a:p>
        </p:txBody>
      </p:sp>
      <p:sp>
        <p:nvSpPr>
          <p:cNvPr id="996355" name="Rectangle 3"/>
          <p:cNvSpPr>
            <a:spLocks noGrp="1" noChangeArrowheads="1"/>
          </p:cNvSpPr>
          <p:nvPr>
            <p:ph type="body" idx="1"/>
          </p:nvPr>
        </p:nvSpPr>
        <p:spPr>
          <a:xfrm>
            <a:off x="457200" y="1447800"/>
            <a:ext cx="8229600" cy="4138613"/>
          </a:xfrm>
        </p:spPr>
        <p:txBody>
          <a:bodyPr/>
          <a:lstStyle/>
          <a:p>
            <a:pPr eaLnBrk="1" hangingPunct="1">
              <a:defRPr/>
            </a:pPr>
            <a:r>
              <a:rPr lang="en-US" dirty="0">
                <a:solidFill>
                  <a:schemeClr val="tx1"/>
                </a:solidFill>
              </a:rPr>
              <a:t>Identify what is needed to achieve goals.</a:t>
            </a:r>
          </a:p>
          <a:p>
            <a:pPr lvl="1" eaLnBrk="1" hangingPunct="1">
              <a:defRPr/>
            </a:pPr>
            <a:r>
              <a:rPr lang="en-US" dirty="0">
                <a:solidFill>
                  <a:schemeClr val="tx1"/>
                </a:solidFill>
              </a:rPr>
              <a:t>“Decision Guide” may help</a:t>
            </a:r>
          </a:p>
          <a:p>
            <a:pPr eaLnBrk="1" hangingPunct="1">
              <a:defRPr/>
            </a:pPr>
            <a:endParaRPr lang="en-US" dirty="0">
              <a:solidFill>
                <a:schemeClr val="tx1"/>
              </a:solidFill>
            </a:endParaRPr>
          </a:p>
          <a:p>
            <a:pPr eaLnBrk="1" hangingPunct="1">
              <a:defRPr/>
            </a:pPr>
            <a:r>
              <a:rPr lang="en-US" dirty="0">
                <a:solidFill>
                  <a:schemeClr val="tx1"/>
                </a:solidFill>
              </a:rPr>
              <a:t>Evaluate potential feedstuffs according to cost/unit nutrient</a:t>
            </a:r>
          </a:p>
          <a:p>
            <a:pPr lvl="1" eaLnBrk="1" hangingPunct="1">
              <a:defRPr/>
            </a:pPr>
            <a:r>
              <a:rPr lang="en-US" dirty="0">
                <a:solidFill>
                  <a:schemeClr val="tx1"/>
                </a:solidFill>
              </a:rPr>
              <a:t>Make a cost comparison table </a:t>
            </a:r>
          </a:p>
        </p:txBody>
      </p:sp>
      <p:sp>
        <p:nvSpPr>
          <p:cNvPr id="996356" name="Rectangle 4"/>
          <p:cNvSpPr>
            <a:spLocks noChangeArrowheads="1"/>
          </p:cNvSpPr>
          <p:nvPr/>
        </p:nvSpPr>
        <p:spPr bwMode="auto">
          <a:xfrm>
            <a:off x="914400" y="4800600"/>
            <a:ext cx="6324600" cy="1905000"/>
          </a:xfrm>
          <a:prstGeom prst="rect">
            <a:avLst/>
          </a:prstGeom>
          <a:solidFill>
            <a:schemeClr val="bg1"/>
          </a:solidFill>
          <a:ln w="57150">
            <a:solidFill>
              <a:schemeClr val="tx1"/>
            </a:solidFill>
            <a:miter lim="800000"/>
            <a:headEnd/>
            <a:tailEnd/>
          </a:ln>
          <a:effectLst/>
        </p:spPr>
        <p:txBody>
          <a:bodyPr/>
          <a:lstStyle/>
          <a:p>
            <a:pPr marL="228600" indent="-228600">
              <a:lnSpc>
                <a:spcPct val="80000"/>
              </a:lnSpc>
              <a:defRPr/>
            </a:pPr>
            <a:r>
              <a:rPr lang="en-US" sz="2400" dirty="0">
                <a:latin typeface="Arial Black" pitchFamily="34" charset="0"/>
              </a:rPr>
              <a:t>Example cost calculation:	</a:t>
            </a:r>
          </a:p>
          <a:p>
            <a:pPr marL="800100" lvl="1" indent="-350838">
              <a:lnSpc>
                <a:spcPct val="80000"/>
              </a:lnSpc>
              <a:buClr>
                <a:srgbClr val="000099"/>
              </a:buClr>
              <a:buFont typeface="Wingdings" pitchFamily="2" charset="2"/>
              <a:buChar char="Ø"/>
              <a:defRPr/>
            </a:pPr>
            <a:r>
              <a:rPr lang="en-US" sz="2400" dirty="0">
                <a:latin typeface="Arial Black" pitchFamily="34" charset="0"/>
              </a:rPr>
              <a:t>20% CP supplement</a:t>
            </a:r>
          </a:p>
          <a:p>
            <a:pPr marL="800100" lvl="1" indent="-350838">
              <a:lnSpc>
                <a:spcPct val="80000"/>
              </a:lnSpc>
              <a:buClr>
                <a:srgbClr val="000099"/>
              </a:buClr>
              <a:buFont typeface="Wingdings" pitchFamily="2" charset="2"/>
              <a:buChar char="Ø"/>
              <a:defRPr/>
            </a:pPr>
            <a:r>
              <a:rPr lang="en-US" sz="2400" dirty="0">
                <a:latin typeface="Arial Black" pitchFamily="34" charset="0"/>
              </a:rPr>
              <a:t>$233/ton</a:t>
            </a:r>
          </a:p>
          <a:p>
            <a:pPr marL="228600" indent="-228600">
              <a:lnSpc>
                <a:spcPct val="80000"/>
              </a:lnSpc>
              <a:defRPr/>
            </a:pPr>
            <a:r>
              <a:rPr lang="en-US" sz="2400" dirty="0" smtClean="0">
                <a:latin typeface="Arial Black" pitchFamily="34" charset="0"/>
              </a:rPr>
              <a:t>		2000 </a:t>
            </a:r>
            <a:r>
              <a:rPr lang="en-US" sz="2400" dirty="0">
                <a:latin typeface="Arial Black" pitchFamily="34" charset="0"/>
              </a:rPr>
              <a:t>lb X 20% CP = 400 lb CP</a:t>
            </a:r>
          </a:p>
          <a:p>
            <a:pPr marL="228600" indent="-228600">
              <a:lnSpc>
                <a:spcPct val="80000"/>
              </a:lnSpc>
              <a:defRPr/>
            </a:pPr>
            <a:r>
              <a:rPr lang="en-US" sz="2400" dirty="0" smtClean="0">
                <a:latin typeface="Arial Black" pitchFamily="34" charset="0"/>
              </a:rPr>
              <a:t>		$</a:t>
            </a:r>
            <a:r>
              <a:rPr lang="en-US" sz="2400" dirty="0">
                <a:latin typeface="Arial Black" pitchFamily="34" charset="0"/>
              </a:rPr>
              <a:t>233/ton </a:t>
            </a:r>
            <a:r>
              <a:rPr lang="en-US" sz="2400" dirty="0">
                <a:latin typeface="Arial Black" pitchFamily="34" charset="0"/>
                <a:cs typeface="Arial" charset="0"/>
              </a:rPr>
              <a:t> ÷</a:t>
            </a:r>
            <a:r>
              <a:rPr lang="en-US" sz="2400" dirty="0">
                <a:latin typeface="Arial Black" pitchFamily="34" charset="0"/>
              </a:rPr>
              <a:t> 400 lb CP </a:t>
            </a:r>
            <a:r>
              <a:rPr lang="en-US" sz="2400" dirty="0" smtClean="0">
                <a:latin typeface="Arial Black" pitchFamily="34" charset="0"/>
              </a:rPr>
              <a:t>=</a:t>
            </a:r>
          </a:p>
          <a:p>
            <a:pPr marL="228600" indent="-228600">
              <a:lnSpc>
                <a:spcPct val="80000"/>
              </a:lnSpc>
              <a:defRPr/>
            </a:pPr>
            <a:r>
              <a:rPr lang="en-US" sz="2400" dirty="0">
                <a:latin typeface="Arial Black" pitchFamily="34" charset="0"/>
              </a:rPr>
              <a:t>	</a:t>
            </a:r>
            <a:r>
              <a:rPr lang="en-US" sz="2400" dirty="0" smtClean="0">
                <a:latin typeface="Arial Black" pitchFamily="34" charset="0"/>
              </a:rPr>
              <a:t>		 </a:t>
            </a:r>
            <a:r>
              <a:rPr lang="en-US" sz="2400" dirty="0">
                <a:latin typeface="Arial Black" pitchFamily="34" charset="0"/>
              </a:rPr>
              <a:t>$ .58 / lb CP</a:t>
            </a:r>
          </a:p>
        </p:txBody>
      </p:sp>
    </p:spTree>
    <p:extLst>
      <p:ext uri="{BB962C8B-B14F-4D97-AF65-F5344CB8AC3E}">
        <p14:creationId xmlns:p14="http://schemas.microsoft.com/office/powerpoint/2010/main" val="29257938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90009"/>
                </a:solidFill>
              </a:rPr>
              <a:t>2014 Cow-Calf Production Operating Costs, $/bred cow</a:t>
            </a:r>
            <a:endParaRPr lang="en-US" dirty="0">
              <a:solidFill>
                <a:srgbClr val="390009"/>
              </a:solidFill>
            </a:endParaRPr>
          </a:p>
        </p:txBody>
      </p:sp>
      <p:graphicFrame>
        <p:nvGraphicFramePr>
          <p:cNvPr id="21" name="Content Placeholder 20"/>
          <p:cNvGraphicFramePr>
            <a:graphicFrameLocks noGrp="1"/>
          </p:cNvGraphicFramePr>
          <p:nvPr>
            <p:ph idx="1"/>
            <p:extLst/>
          </p:nvPr>
        </p:nvGraphicFramePr>
        <p:xfrm>
          <a:off x="457200" y="1600200"/>
          <a:ext cx="8058150" cy="4576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932580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chemeClr val="accent2">
                    <a:lumMod val="50000"/>
                  </a:schemeClr>
                </a:solidFill>
              </a:rPr>
              <a:t>Cost/Unit Nutrient Example</a:t>
            </a:r>
            <a:endParaRPr lang="en-US" sz="4400" dirty="0">
              <a:solidFill>
                <a:schemeClr val="accent2">
                  <a:lumMod val="50000"/>
                </a:schemeClr>
              </a:solidFill>
            </a:endParaRPr>
          </a:p>
        </p:txBody>
      </p:sp>
      <p:sp>
        <p:nvSpPr>
          <p:cNvPr id="3" name="Content Placeholder 2"/>
          <p:cNvSpPr>
            <a:spLocks noGrp="1"/>
          </p:cNvSpPr>
          <p:nvPr>
            <p:ph idx="1"/>
          </p:nvPr>
        </p:nvSpPr>
        <p:spPr>
          <a:xfrm>
            <a:off x="381000" y="1600200"/>
            <a:ext cx="8305800" cy="4876800"/>
          </a:xfrm>
        </p:spPr>
        <p:txBody>
          <a:bodyPr>
            <a:normAutofit fontScale="92500" lnSpcReduction="20000"/>
          </a:bodyPr>
          <a:lstStyle/>
          <a:p>
            <a:pPr>
              <a:spcBef>
                <a:spcPts val="0"/>
              </a:spcBef>
              <a:defRPr/>
            </a:pPr>
            <a:r>
              <a:rPr lang="en-US" sz="1900" dirty="0"/>
              <a:t>Cottonseed meal </a:t>
            </a:r>
            <a:r>
              <a:rPr lang="en-US" sz="1900" dirty="0" smtClean="0"/>
              <a:t>41% </a:t>
            </a:r>
            <a:r>
              <a:rPr lang="en-US" sz="1900" dirty="0"/>
              <a:t>CP</a:t>
            </a:r>
          </a:p>
          <a:p>
            <a:pPr lvl="1">
              <a:spcBef>
                <a:spcPts val="0"/>
              </a:spcBef>
              <a:defRPr/>
            </a:pPr>
            <a:r>
              <a:rPr lang="en-US" sz="1900" dirty="0" smtClean="0">
                <a:solidFill>
                  <a:srgbClr val="390009"/>
                </a:solidFill>
              </a:rPr>
              <a:t>$290/ton</a:t>
            </a:r>
            <a:endParaRPr lang="en-US" sz="1900" dirty="0">
              <a:solidFill>
                <a:srgbClr val="390009"/>
              </a:solidFill>
            </a:endParaRPr>
          </a:p>
          <a:p>
            <a:pPr lvl="1">
              <a:spcBef>
                <a:spcPts val="0"/>
              </a:spcBef>
              <a:defRPr/>
            </a:pPr>
            <a:r>
              <a:rPr lang="en-US" sz="1900" dirty="0"/>
              <a:t>2000 </a:t>
            </a:r>
            <a:r>
              <a:rPr lang="en-US" sz="1900" dirty="0" err="1"/>
              <a:t>lbs</a:t>
            </a:r>
            <a:r>
              <a:rPr lang="en-US" sz="1900" dirty="0"/>
              <a:t> * </a:t>
            </a:r>
            <a:r>
              <a:rPr lang="en-US" sz="1900" dirty="0" smtClean="0"/>
              <a:t>0.41 </a:t>
            </a:r>
            <a:r>
              <a:rPr lang="en-US" sz="1900" dirty="0"/>
              <a:t>= </a:t>
            </a:r>
            <a:r>
              <a:rPr lang="en-US" sz="1900" dirty="0" smtClean="0"/>
              <a:t>820 </a:t>
            </a:r>
            <a:r>
              <a:rPr lang="en-US" sz="1900" dirty="0" err="1"/>
              <a:t>lbs</a:t>
            </a:r>
            <a:r>
              <a:rPr lang="en-US" sz="1900" dirty="0"/>
              <a:t> CP/ton</a:t>
            </a:r>
          </a:p>
          <a:p>
            <a:pPr lvl="1">
              <a:spcBef>
                <a:spcPts val="0"/>
              </a:spcBef>
              <a:defRPr/>
            </a:pPr>
            <a:r>
              <a:rPr lang="en-US" sz="1900" dirty="0" smtClean="0"/>
              <a:t>$290/ton </a:t>
            </a:r>
            <a:r>
              <a:rPr lang="en-US" sz="1900" dirty="0"/>
              <a:t>÷ </a:t>
            </a:r>
            <a:r>
              <a:rPr lang="en-US" sz="1900" dirty="0" smtClean="0"/>
              <a:t>820 </a:t>
            </a:r>
            <a:r>
              <a:rPr lang="en-US" sz="1900" dirty="0" err="1"/>
              <a:t>lb</a:t>
            </a:r>
            <a:r>
              <a:rPr lang="en-US" sz="1900" dirty="0"/>
              <a:t>/ton = </a:t>
            </a:r>
            <a:r>
              <a:rPr lang="en-US" sz="1900" b="1" dirty="0"/>
              <a:t>$</a:t>
            </a:r>
            <a:r>
              <a:rPr lang="en-US" sz="1900" b="1" dirty="0" smtClean="0"/>
              <a:t>0.35/</a:t>
            </a:r>
            <a:r>
              <a:rPr lang="en-US" sz="1900" b="1" dirty="0" err="1" smtClean="0"/>
              <a:t>lb</a:t>
            </a:r>
            <a:r>
              <a:rPr lang="en-US" sz="1900" b="1" dirty="0" smtClean="0"/>
              <a:t> </a:t>
            </a:r>
            <a:r>
              <a:rPr lang="en-US" sz="1900" b="1" dirty="0"/>
              <a:t>CP</a:t>
            </a:r>
          </a:p>
          <a:p>
            <a:pPr>
              <a:spcBef>
                <a:spcPts val="0"/>
              </a:spcBef>
              <a:defRPr/>
            </a:pPr>
            <a:endParaRPr lang="en-US" sz="1900" dirty="0"/>
          </a:p>
          <a:p>
            <a:pPr>
              <a:spcBef>
                <a:spcPts val="0"/>
              </a:spcBef>
              <a:defRPr/>
            </a:pPr>
            <a:r>
              <a:rPr lang="en-US" sz="1900" dirty="0" smtClean="0"/>
              <a:t>Soy Hull Pellets 12% </a:t>
            </a:r>
            <a:r>
              <a:rPr lang="en-US" sz="1900" dirty="0"/>
              <a:t>CP </a:t>
            </a:r>
          </a:p>
          <a:p>
            <a:pPr lvl="1">
              <a:spcBef>
                <a:spcPts val="0"/>
              </a:spcBef>
              <a:defRPr/>
            </a:pPr>
            <a:r>
              <a:rPr lang="en-US" sz="1900" dirty="0" smtClean="0"/>
              <a:t>$120/ton</a:t>
            </a:r>
            <a:endParaRPr lang="en-US" sz="1900" dirty="0"/>
          </a:p>
          <a:p>
            <a:pPr lvl="1">
              <a:spcBef>
                <a:spcPts val="0"/>
              </a:spcBef>
              <a:defRPr/>
            </a:pPr>
            <a:r>
              <a:rPr lang="en-US" sz="1900" dirty="0"/>
              <a:t>2000 </a:t>
            </a:r>
            <a:r>
              <a:rPr lang="en-US" sz="1900" dirty="0" err="1"/>
              <a:t>lbs</a:t>
            </a:r>
            <a:r>
              <a:rPr lang="en-US" sz="1900" dirty="0"/>
              <a:t> * </a:t>
            </a:r>
            <a:r>
              <a:rPr lang="en-US" sz="1900" dirty="0" smtClean="0"/>
              <a:t>0.12 </a:t>
            </a:r>
            <a:r>
              <a:rPr lang="en-US" sz="1900" dirty="0"/>
              <a:t>= </a:t>
            </a:r>
            <a:r>
              <a:rPr lang="en-US" sz="1900" dirty="0" smtClean="0"/>
              <a:t>240 </a:t>
            </a:r>
            <a:r>
              <a:rPr lang="en-US" sz="1900" dirty="0" err="1"/>
              <a:t>lbs</a:t>
            </a:r>
            <a:r>
              <a:rPr lang="en-US" sz="1900" dirty="0"/>
              <a:t> CP/ton</a:t>
            </a:r>
          </a:p>
          <a:p>
            <a:pPr lvl="1">
              <a:spcBef>
                <a:spcPts val="0"/>
              </a:spcBef>
              <a:defRPr/>
            </a:pPr>
            <a:r>
              <a:rPr lang="en-US" sz="1900" dirty="0" smtClean="0"/>
              <a:t>$120/ton </a:t>
            </a:r>
            <a:r>
              <a:rPr lang="en-US" sz="1900" dirty="0"/>
              <a:t>÷ </a:t>
            </a:r>
            <a:r>
              <a:rPr lang="en-US" sz="1900" dirty="0" smtClean="0"/>
              <a:t>240 </a:t>
            </a:r>
            <a:r>
              <a:rPr lang="en-US" sz="1900" dirty="0" err="1"/>
              <a:t>lb</a:t>
            </a:r>
            <a:r>
              <a:rPr lang="en-US" sz="1900" dirty="0"/>
              <a:t>/ton = </a:t>
            </a:r>
            <a:r>
              <a:rPr lang="en-US" sz="1900" b="1" dirty="0" smtClean="0"/>
              <a:t>$0.50/</a:t>
            </a:r>
            <a:r>
              <a:rPr lang="en-US" sz="1900" b="1" dirty="0" err="1" smtClean="0"/>
              <a:t>lb</a:t>
            </a:r>
            <a:r>
              <a:rPr lang="en-US" sz="1900" b="1" dirty="0" smtClean="0"/>
              <a:t> </a:t>
            </a:r>
            <a:r>
              <a:rPr lang="en-US" sz="1900" b="1" dirty="0"/>
              <a:t>CP</a:t>
            </a:r>
          </a:p>
          <a:p>
            <a:pPr lvl="1" indent="0">
              <a:spcBef>
                <a:spcPts val="0"/>
              </a:spcBef>
              <a:buNone/>
              <a:defRPr/>
            </a:pPr>
            <a:endParaRPr lang="en-US" sz="1300" dirty="0"/>
          </a:p>
          <a:p>
            <a:pPr lvl="1">
              <a:spcBef>
                <a:spcPts val="0"/>
              </a:spcBef>
              <a:defRPr/>
            </a:pPr>
            <a:endParaRPr lang="en-US" sz="1300" dirty="0"/>
          </a:p>
          <a:p>
            <a:pPr>
              <a:spcBef>
                <a:spcPts val="0"/>
              </a:spcBef>
              <a:defRPr/>
            </a:pPr>
            <a:r>
              <a:rPr lang="en-US" sz="1900" dirty="0"/>
              <a:t>DDGS </a:t>
            </a:r>
            <a:r>
              <a:rPr lang="en-US" sz="1900" dirty="0" smtClean="0"/>
              <a:t>27% </a:t>
            </a:r>
            <a:r>
              <a:rPr lang="en-US" sz="1900" dirty="0"/>
              <a:t>CP ****</a:t>
            </a:r>
          </a:p>
          <a:p>
            <a:pPr lvl="1">
              <a:spcBef>
                <a:spcPts val="0"/>
              </a:spcBef>
              <a:defRPr/>
            </a:pPr>
            <a:r>
              <a:rPr lang="en-US" sz="1900" dirty="0" smtClean="0"/>
              <a:t>$140/ton</a:t>
            </a:r>
            <a:endParaRPr lang="en-US" sz="1900" dirty="0"/>
          </a:p>
          <a:p>
            <a:pPr lvl="1">
              <a:spcBef>
                <a:spcPts val="0"/>
              </a:spcBef>
              <a:defRPr/>
            </a:pPr>
            <a:r>
              <a:rPr lang="en-US" sz="1900" dirty="0"/>
              <a:t>2000 </a:t>
            </a:r>
            <a:r>
              <a:rPr lang="en-US" sz="1900" dirty="0" err="1"/>
              <a:t>lbs</a:t>
            </a:r>
            <a:r>
              <a:rPr lang="en-US" sz="1900" dirty="0"/>
              <a:t> * </a:t>
            </a:r>
            <a:r>
              <a:rPr lang="en-US" sz="1900" dirty="0" smtClean="0"/>
              <a:t>0.27 </a:t>
            </a:r>
            <a:r>
              <a:rPr lang="en-US" sz="1900" dirty="0"/>
              <a:t>= </a:t>
            </a:r>
            <a:r>
              <a:rPr lang="en-US" sz="1900" dirty="0" smtClean="0"/>
              <a:t>540 </a:t>
            </a:r>
            <a:r>
              <a:rPr lang="en-US" sz="1900" dirty="0" err="1"/>
              <a:t>lbs</a:t>
            </a:r>
            <a:r>
              <a:rPr lang="en-US" sz="1900" dirty="0"/>
              <a:t> CP/ton</a:t>
            </a:r>
          </a:p>
          <a:p>
            <a:pPr lvl="1">
              <a:spcBef>
                <a:spcPts val="0"/>
              </a:spcBef>
              <a:defRPr/>
            </a:pPr>
            <a:r>
              <a:rPr lang="en-US" sz="1900" dirty="0" smtClean="0"/>
              <a:t>$140/ton </a:t>
            </a:r>
            <a:r>
              <a:rPr lang="en-US" sz="1900" dirty="0"/>
              <a:t>÷ </a:t>
            </a:r>
            <a:r>
              <a:rPr lang="en-US" sz="1900" dirty="0" smtClean="0"/>
              <a:t>540 </a:t>
            </a:r>
            <a:r>
              <a:rPr lang="en-US" sz="1900" dirty="0" err="1"/>
              <a:t>lb</a:t>
            </a:r>
            <a:r>
              <a:rPr lang="en-US" sz="1900" dirty="0"/>
              <a:t>/ton = </a:t>
            </a:r>
            <a:r>
              <a:rPr lang="en-US" sz="1900" b="1" dirty="0"/>
              <a:t>$</a:t>
            </a:r>
            <a:r>
              <a:rPr lang="en-US" sz="1900" b="1" dirty="0" smtClean="0"/>
              <a:t>0.26/</a:t>
            </a:r>
            <a:r>
              <a:rPr lang="en-US" sz="1900" b="1" dirty="0" err="1" smtClean="0"/>
              <a:t>lb</a:t>
            </a:r>
            <a:r>
              <a:rPr lang="en-US" sz="1900" b="1" dirty="0" smtClean="0"/>
              <a:t> </a:t>
            </a:r>
            <a:r>
              <a:rPr lang="en-US" sz="1900" b="1" dirty="0"/>
              <a:t>CP</a:t>
            </a:r>
          </a:p>
          <a:p>
            <a:pPr lvl="1">
              <a:spcBef>
                <a:spcPts val="0"/>
              </a:spcBef>
              <a:defRPr/>
            </a:pPr>
            <a:endParaRPr lang="en-US" sz="1300" dirty="0"/>
          </a:p>
          <a:p>
            <a:pPr>
              <a:spcBef>
                <a:spcPts val="0"/>
              </a:spcBef>
              <a:defRPr/>
            </a:pPr>
            <a:r>
              <a:rPr lang="en-US" sz="1900" dirty="0"/>
              <a:t>Whole Cottonseed </a:t>
            </a:r>
            <a:r>
              <a:rPr lang="en-US" sz="1900" dirty="0" smtClean="0"/>
              <a:t>24% </a:t>
            </a:r>
            <a:r>
              <a:rPr lang="en-US" sz="1900" dirty="0"/>
              <a:t>CP</a:t>
            </a:r>
          </a:p>
          <a:p>
            <a:pPr lvl="1">
              <a:spcBef>
                <a:spcPts val="0"/>
              </a:spcBef>
              <a:defRPr/>
            </a:pPr>
            <a:r>
              <a:rPr lang="en-US" sz="1900" dirty="0" smtClean="0"/>
              <a:t>$218/ton</a:t>
            </a:r>
            <a:endParaRPr lang="en-US" sz="1900" dirty="0"/>
          </a:p>
          <a:p>
            <a:pPr lvl="1">
              <a:spcBef>
                <a:spcPts val="0"/>
              </a:spcBef>
              <a:defRPr/>
            </a:pPr>
            <a:r>
              <a:rPr lang="en-US" sz="1900" dirty="0"/>
              <a:t>2000 </a:t>
            </a:r>
            <a:r>
              <a:rPr lang="en-US" sz="1900" dirty="0" err="1"/>
              <a:t>lbs</a:t>
            </a:r>
            <a:r>
              <a:rPr lang="en-US" sz="1900" dirty="0"/>
              <a:t> * </a:t>
            </a:r>
            <a:r>
              <a:rPr lang="en-US" sz="1900" dirty="0" smtClean="0"/>
              <a:t>0.24 </a:t>
            </a:r>
            <a:r>
              <a:rPr lang="en-US" sz="1900" dirty="0"/>
              <a:t>= </a:t>
            </a:r>
            <a:r>
              <a:rPr lang="en-US" sz="1900" dirty="0" smtClean="0"/>
              <a:t>480 </a:t>
            </a:r>
            <a:r>
              <a:rPr lang="en-US" sz="1900" dirty="0" err="1"/>
              <a:t>lbs</a:t>
            </a:r>
            <a:r>
              <a:rPr lang="en-US" sz="1900" dirty="0"/>
              <a:t> CP/ton</a:t>
            </a:r>
          </a:p>
          <a:p>
            <a:pPr lvl="1">
              <a:spcBef>
                <a:spcPts val="0"/>
              </a:spcBef>
              <a:defRPr/>
            </a:pPr>
            <a:r>
              <a:rPr lang="en-US" sz="1900" dirty="0" smtClean="0"/>
              <a:t>$218/ton </a:t>
            </a:r>
            <a:r>
              <a:rPr lang="en-US" sz="1900" dirty="0"/>
              <a:t>÷ </a:t>
            </a:r>
            <a:r>
              <a:rPr lang="en-US" sz="1900" dirty="0" smtClean="0"/>
              <a:t>480 </a:t>
            </a:r>
            <a:r>
              <a:rPr lang="en-US" sz="1900" dirty="0" err="1"/>
              <a:t>lb</a:t>
            </a:r>
            <a:r>
              <a:rPr lang="en-US" sz="1900" dirty="0"/>
              <a:t>/ton = </a:t>
            </a:r>
            <a:r>
              <a:rPr lang="en-US" sz="1900" b="1" dirty="0"/>
              <a:t>$</a:t>
            </a:r>
            <a:r>
              <a:rPr lang="en-US" sz="1900" b="1" dirty="0" smtClean="0"/>
              <a:t>0.45/</a:t>
            </a:r>
            <a:r>
              <a:rPr lang="en-US" sz="1900" b="1" dirty="0" err="1" smtClean="0"/>
              <a:t>lb</a:t>
            </a:r>
            <a:r>
              <a:rPr lang="en-US" sz="1900" b="1" dirty="0" smtClean="0"/>
              <a:t> </a:t>
            </a:r>
            <a:r>
              <a:rPr lang="en-US" sz="1900" b="1" dirty="0"/>
              <a:t>CP</a:t>
            </a:r>
          </a:p>
          <a:p>
            <a:r>
              <a:rPr lang="en-US" sz="1700" dirty="0">
                <a:hlinkClick r:id="rId2"/>
              </a:rPr>
              <a:t>http://</a:t>
            </a:r>
            <a:r>
              <a:rPr lang="en-US" sz="1700" dirty="0" smtClean="0">
                <a:hlinkClick r:id="rId2"/>
              </a:rPr>
              <a:t>agebb.missouri.edu/dairy/byprod/bplist.asp</a:t>
            </a:r>
            <a:endParaRPr lang="en-US" sz="1700" dirty="0" smtClean="0"/>
          </a:p>
          <a:p>
            <a:r>
              <a:rPr lang="en-US" sz="1700" dirty="0">
                <a:hlinkClick r:id="rId3"/>
              </a:rPr>
              <a:t>https://</a:t>
            </a:r>
            <a:r>
              <a:rPr lang="en-US" sz="1700" dirty="0" smtClean="0">
                <a:hlinkClick r:id="rId3"/>
              </a:rPr>
              <a:t>www.ams.usda.gov/market-news/feedstuffs-reports</a:t>
            </a:r>
            <a:endParaRPr lang="en-US" sz="1700" dirty="0" smtClean="0"/>
          </a:p>
          <a:p>
            <a:endParaRPr lang="en-US" sz="1700" dirty="0"/>
          </a:p>
        </p:txBody>
      </p:sp>
    </p:spTree>
    <p:extLst>
      <p:ext uri="{BB962C8B-B14F-4D97-AF65-F5344CB8AC3E}">
        <p14:creationId xmlns:p14="http://schemas.microsoft.com/office/powerpoint/2010/main" val="14252451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chemeClr val="accent2">
                    <a:lumMod val="50000"/>
                  </a:schemeClr>
                </a:solidFill>
              </a:rPr>
              <a:t>Cost/Unit Nutrient Example</a:t>
            </a:r>
            <a:endParaRPr lang="en-US" sz="4400" dirty="0">
              <a:solidFill>
                <a:schemeClr val="accent2">
                  <a:lumMod val="50000"/>
                </a:schemeClr>
              </a:solidFill>
            </a:endParaRPr>
          </a:p>
        </p:txBody>
      </p:sp>
      <p:sp>
        <p:nvSpPr>
          <p:cNvPr id="3" name="Content Placeholder 2"/>
          <p:cNvSpPr>
            <a:spLocks noGrp="1"/>
          </p:cNvSpPr>
          <p:nvPr>
            <p:ph idx="1"/>
          </p:nvPr>
        </p:nvSpPr>
        <p:spPr>
          <a:xfrm>
            <a:off x="457200" y="1219200"/>
            <a:ext cx="8229600" cy="4525963"/>
          </a:xfrm>
        </p:spPr>
        <p:txBody>
          <a:bodyPr>
            <a:normAutofit/>
          </a:bodyPr>
          <a:lstStyle/>
          <a:p>
            <a:pPr>
              <a:spcBef>
                <a:spcPts val="0"/>
              </a:spcBef>
              <a:defRPr/>
            </a:pPr>
            <a:r>
              <a:rPr lang="en-US" sz="1800" dirty="0"/>
              <a:t>14% CP Pellet</a:t>
            </a:r>
          </a:p>
          <a:p>
            <a:pPr lvl="1">
              <a:spcBef>
                <a:spcPts val="0"/>
              </a:spcBef>
              <a:defRPr/>
            </a:pPr>
            <a:r>
              <a:rPr lang="en-US" sz="1800" dirty="0"/>
              <a:t>$320/ton ($</a:t>
            </a:r>
            <a:r>
              <a:rPr lang="en-US" sz="1800" dirty="0" smtClean="0"/>
              <a:t>8 per 50 </a:t>
            </a:r>
            <a:r>
              <a:rPr lang="en-US" sz="1800" dirty="0" err="1" smtClean="0"/>
              <a:t>lb</a:t>
            </a:r>
            <a:r>
              <a:rPr lang="en-US" sz="1800" dirty="0" smtClean="0"/>
              <a:t> bag)</a:t>
            </a:r>
            <a:endParaRPr lang="en-US" sz="1800" dirty="0"/>
          </a:p>
          <a:p>
            <a:pPr lvl="1">
              <a:spcBef>
                <a:spcPts val="0"/>
              </a:spcBef>
              <a:defRPr/>
            </a:pPr>
            <a:r>
              <a:rPr lang="en-US" sz="1800" dirty="0"/>
              <a:t>2000 </a:t>
            </a:r>
            <a:r>
              <a:rPr lang="en-US" sz="1800" dirty="0" err="1"/>
              <a:t>lbs</a:t>
            </a:r>
            <a:r>
              <a:rPr lang="en-US" sz="1800" dirty="0"/>
              <a:t> * 0.14 = 280 </a:t>
            </a:r>
            <a:r>
              <a:rPr lang="en-US" sz="1800" dirty="0" err="1"/>
              <a:t>lbs</a:t>
            </a:r>
            <a:r>
              <a:rPr lang="en-US" sz="1800" dirty="0"/>
              <a:t> CP/ton</a:t>
            </a:r>
          </a:p>
          <a:p>
            <a:pPr lvl="1">
              <a:spcBef>
                <a:spcPts val="0"/>
              </a:spcBef>
              <a:defRPr/>
            </a:pPr>
            <a:r>
              <a:rPr lang="en-US" sz="1800" dirty="0"/>
              <a:t>$320/ton ÷ 280 </a:t>
            </a:r>
            <a:r>
              <a:rPr lang="en-US" sz="1800" dirty="0" err="1"/>
              <a:t>lb</a:t>
            </a:r>
            <a:r>
              <a:rPr lang="en-US" sz="1800" dirty="0"/>
              <a:t>/ton = </a:t>
            </a:r>
            <a:r>
              <a:rPr lang="en-US" sz="1800" b="1" dirty="0"/>
              <a:t>$1.14/</a:t>
            </a:r>
            <a:r>
              <a:rPr lang="en-US" sz="1800" b="1" dirty="0" err="1"/>
              <a:t>lb</a:t>
            </a:r>
            <a:r>
              <a:rPr lang="en-US" sz="1800" b="1" dirty="0"/>
              <a:t> CP</a:t>
            </a:r>
          </a:p>
          <a:p>
            <a:pPr lvl="1">
              <a:spcBef>
                <a:spcPts val="0"/>
              </a:spcBef>
              <a:defRPr/>
            </a:pPr>
            <a:endParaRPr lang="en-US" sz="1200" dirty="0"/>
          </a:p>
          <a:p>
            <a:pPr>
              <a:spcBef>
                <a:spcPts val="0"/>
              </a:spcBef>
              <a:defRPr/>
            </a:pPr>
            <a:r>
              <a:rPr lang="en-US" sz="1800" dirty="0" smtClean="0"/>
              <a:t>30% </a:t>
            </a:r>
            <a:r>
              <a:rPr lang="en-US" sz="1800" dirty="0"/>
              <a:t>CP Tub</a:t>
            </a:r>
          </a:p>
          <a:p>
            <a:pPr lvl="1">
              <a:spcBef>
                <a:spcPts val="0"/>
              </a:spcBef>
              <a:defRPr/>
            </a:pPr>
            <a:r>
              <a:rPr lang="en-US" sz="1800" dirty="0"/>
              <a:t>$782/ton ($88 for a 225 </a:t>
            </a:r>
            <a:r>
              <a:rPr lang="en-US" sz="1800" dirty="0" err="1"/>
              <a:t>lb</a:t>
            </a:r>
            <a:r>
              <a:rPr lang="en-US" sz="1800" dirty="0"/>
              <a:t> </a:t>
            </a:r>
            <a:r>
              <a:rPr lang="en-US" sz="1800" dirty="0" smtClean="0"/>
              <a:t>tub)</a:t>
            </a:r>
            <a:endParaRPr lang="en-US" sz="1800" dirty="0"/>
          </a:p>
          <a:p>
            <a:pPr lvl="1">
              <a:spcBef>
                <a:spcPts val="0"/>
              </a:spcBef>
              <a:defRPr/>
            </a:pPr>
            <a:r>
              <a:rPr lang="en-US" sz="1800" dirty="0"/>
              <a:t>2000 </a:t>
            </a:r>
            <a:r>
              <a:rPr lang="en-US" sz="1800" dirty="0" err="1"/>
              <a:t>lbs</a:t>
            </a:r>
            <a:r>
              <a:rPr lang="en-US" sz="1800" dirty="0"/>
              <a:t> * 0.28 = </a:t>
            </a:r>
            <a:r>
              <a:rPr lang="en-US" sz="1800" dirty="0" smtClean="0"/>
              <a:t>600 </a:t>
            </a:r>
            <a:r>
              <a:rPr lang="en-US" sz="1800" dirty="0" err="1"/>
              <a:t>lbs</a:t>
            </a:r>
            <a:r>
              <a:rPr lang="en-US" sz="1800" dirty="0"/>
              <a:t> CP/ton</a:t>
            </a:r>
          </a:p>
          <a:p>
            <a:pPr lvl="1">
              <a:spcBef>
                <a:spcPts val="0"/>
              </a:spcBef>
              <a:defRPr/>
            </a:pPr>
            <a:r>
              <a:rPr lang="en-US" sz="1800" dirty="0" smtClean="0"/>
              <a:t>$782/ton </a:t>
            </a:r>
            <a:r>
              <a:rPr lang="en-US" sz="1800" dirty="0"/>
              <a:t>÷ </a:t>
            </a:r>
            <a:r>
              <a:rPr lang="en-US" sz="1800" dirty="0" smtClean="0"/>
              <a:t>600 </a:t>
            </a:r>
            <a:r>
              <a:rPr lang="en-US" sz="1800" dirty="0" err="1"/>
              <a:t>lb</a:t>
            </a:r>
            <a:r>
              <a:rPr lang="en-US" sz="1800" dirty="0"/>
              <a:t>/ton = </a:t>
            </a:r>
            <a:r>
              <a:rPr lang="en-US" sz="1800" b="1" dirty="0" smtClean="0"/>
              <a:t>$1.30/</a:t>
            </a:r>
            <a:r>
              <a:rPr lang="en-US" sz="1800" b="1" dirty="0" err="1" smtClean="0"/>
              <a:t>lb</a:t>
            </a:r>
            <a:r>
              <a:rPr lang="en-US" sz="1800" b="1" dirty="0" smtClean="0"/>
              <a:t> CP</a:t>
            </a:r>
          </a:p>
          <a:p>
            <a:pPr lvl="1">
              <a:spcBef>
                <a:spcPts val="0"/>
              </a:spcBef>
              <a:defRPr/>
            </a:pPr>
            <a:endParaRPr lang="en-US" sz="1800" b="1" dirty="0" smtClean="0"/>
          </a:p>
          <a:p>
            <a:pPr>
              <a:spcBef>
                <a:spcPts val="0"/>
              </a:spcBef>
              <a:defRPr/>
            </a:pPr>
            <a:r>
              <a:rPr lang="en-US" sz="1800" dirty="0" smtClean="0"/>
              <a:t>32% CP Liquid Feed</a:t>
            </a:r>
            <a:endParaRPr lang="en-US" sz="1800" dirty="0"/>
          </a:p>
          <a:p>
            <a:pPr lvl="1">
              <a:spcBef>
                <a:spcPts val="0"/>
              </a:spcBef>
              <a:defRPr/>
            </a:pPr>
            <a:r>
              <a:rPr lang="en-US" sz="1800" dirty="0" smtClean="0"/>
              <a:t>$443/ton ($2.39/gallon and 10.8 </a:t>
            </a:r>
            <a:r>
              <a:rPr lang="en-US" sz="1800" dirty="0" err="1" smtClean="0"/>
              <a:t>lbs</a:t>
            </a:r>
            <a:r>
              <a:rPr lang="en-US" sz="1800" dirty="0" smtClean="0"/>
              <a:t>/gallon)</a:t>
            </a:r>
            <a:endParaRPr lang="en-US" sz="1800" dirty="0"/>
          </a:p>
          <a:p>
            <a:pPr lvl="1">
              <a:spcBef>
                <a:spcPts val="0"/>
              </a:spcBef>
              <a:defRPr/>
            </a:pPr>
            <a:r>
              <a:rPr lang="en-US" sz="1800" dirty="0"/>
              <a:t>2000 </a:t>
            </a:r>
            <a:r>
              <a:rPr lang="en-US" sz="1800" dirty="0" err="1"/>
              <a:t>lbs</a:t>
            </a:r>
            <a:r>
              <a:rPr lang="en-US" sz="1800" dirty="0"/>
              <a:t> * </a:t>
            </a:r>
            <a:r>
              <a:rPr lang="en-US" sz="1800" dirty="0" smtClean="0"/>
              <a:t>0.32 </a:t>
            </a:r>
            <a:r>
              <a:rPr lang="en-US" sz="1800" dirty="0"/>
              <a:t>= </a:t>
            </a:r>
            <a:r>
              <a:rPr lang="en-US" sz="1800" dirty="0" smtClean="0"/>
              <a:t>640 </a:t>
            </a:r>
            <a:r>
              <a:rPr lang="en-US" sz="1800" dirty="0" err="1"/>
              <a:t>lbs</a:t>
            </a:r>
            <a:r>
              <a:rPr lang="en-US" sz="1800" dirty="0"/>
              <a:t> CP/ton</a:t>
            </a:r>
          </a:p>
          <a:p>
            <a:pPr lvl="1">
              <a:spcBef>
                <a:spcPts val="0"/>
              </a:spcBef>
              <a:defRPr/>
            </a:pPr>
            <a:r>
              <a:rPr lang="en-US" sz="1800" dirty="0" smtClean="0"/>
              <a:t>$443/ton </a:t>
            </a:r>
            <a:r>
              <a:rPr lang="en-US" sz="1800" dirty="0"/>
              <a:t>÷ </a:t>
            </a:r>
            <a:r>
              <a:rPr lang="en-US" sz="1800" dirty="0" smtClean="0"/>
              <a:t>640 </a:t>
            </a:r>
            <a:r>
              <a:rPr lang="en-US" sz="1800" dirty="0" err="1"/>
              <a:t>lb</a:t>
            </a:r>
            <a:r>
              <a:rPr lang="en-US" sz="1800" dirty="0"/>
              <a:t>/ton = </a:t>
            </a:r>
            <a:r>
              <a:rPr lang="en-US" sz="1800" b="1" dirty="0" smtClean="0"/>
              <a:t>$0.69/</a:t>
            </a:r>
            <a:r>
              <a:rPr lang="en-US" sz="1800" b="1" dirty="0" err="1" smtClean="0"/>
              <a:t>lb</a:t>
            </a:r>
            <a:r>
              <a:rPr lang="en-US" sz="1800" b="1" dirty="0" smtClean="0"/>
              <a:t> </a:t>
            </a:r>
            <a:r>
              <a:rPr lang="en-US" sz="1800" b="1" dirty="0"/>
              <a:t>CP</a:t>
            </a:r>
          </a:p>
          <a:p>
            <a:pPr lvl="1">
              <a:spcBef>
                <a:spcPts val="0"/>
              </a:spcBef>
              <a:defRPr/>
            </a:pPr>
            <a:endParaRPr lang="en-US" sz="1800" b="1" dirty="0"/>
          </a:p>
          <a:p>
            <a:pPr>
              <a:spcBef>
                <a:spcPts val="0"/>
              </a:spcBef>
              <a:defRPr/>
            </a:pPr>
            <a:endParaRPr lang="en-US" sz="1800" dirty="0"/>
          </a:p>
        </p:txBody>
      </p:sp>
      <p:pic>
        <p:nvPicPr>
          <p:cNvPr id="4" name="Picture 3" descr="Pelle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9231" y="4166447"/>
            <a:ext cx="3749304" cy="2811978"/>
          </a:xfrm>
          <a:prstGeom prst="rect">
            <a:avLst/>
          </a:prstGeom>
        </p:spPr>
      </p:pic>
      <p:pic>
        <p:nvPicPr>
          <p:cNvPr id="5" name="Picture 4" descr="proteintu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240452"/>
            <a:ext cx="5671689" cy="1649698"/>
          </a:xfrm>
          <a:prstGeom prst="rect">
            <a:avLst/>
          </a:prstGeom>
        </p:spPr>
      </p:pic>
    </p:spTree>
    <p:extLst>
      <p:ext uri="{BB962C8B-B14F-4D97-AF65-F5344CB8AC3E}">
        <p14:creationId xmlns:p14="http://schemas.microsoft.com/office/powerpoint/2010/main" val="14885810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Mature Cow Example</a:t>
            </a:r>
            <a:endParaRPr lang="en-US" dirty="0">
              <a:solidFill>
                <a:schemeClr val="accent2">
                  <a:lumMod val="50000"/>
                </a:schemeClr>
              </a:solidFill>
            </a:endParaRPr>
          </a:p>
        </p:txBody>
      </p:sp>
      <p:sp>
        <p:nvSpPr>
          <p:cNvPr id="3" name="Content Placeholder 2"/>
          <p:cNvSpPr>
            <a:spLocks noGrp="1"/>
          </p:cNvSpPr>
          <p:nvPr>
            <p:ph idx="1"/>
          </p:nvPr>
        </p:nvSpPr>
        <p:spPr>
          <a:xfrm>
            <a:off x="533400" y="1447800"/>
            <a:ext cx="8153400" cy="5257800"/>
          </a:xfrm>
        </p:spPr>
        <p:txBody>
          <a:bodyPr>
            <a:normAutofit/>
          </a:bodyPr>
          <a:lstStyle/>
          <a:p>
            <a:r>
              <a:rPr lang="en-US" dirty="0" smtClean="0"/>
              <a:t>1,200 </a:t>
            </a:r>
            <a:r>
              <a:rPr lang="en-US" dirty="0" err="1" smtClean="0"/>
              <a:t>lb</a:t>
            </a:r>
            <a:r>
              <a:rPr lang="en-US" dirty="0" smtClean="0"/>
              <a:t> </a:t>
            </a:r>
            <a:r>
              <a:rPr lang="en-US" dirty="0"/>
              <a:t>mature beef cow (dry</a:t>
            </a:r>
            <a:r>
              <a:rPr lang="en-US" dirty="0" smtClean="0"/>
              <a:t>, 8 months since calving) </a:t>
            </a:r>
            <a:r>
              <a:rPr lang="en-US" dirty="0"/>
              <a:t>is being fed </a:t>
            </a:r>
            <a:r>
              <a:rPr lang="en-US" b="1" i="1" dirty="0" err="1"/>
              <a:t>Bermudagrass</a:t>
            </a:r>
            <a:r>
              <a:rPr lang="en-US" b="1" i="1" dirty="0"/>
              <a:t> hay</a:t>
            </a:r>
          </a:p>
          <a:p>
            <a:pPr lvl="1"/>
            <a:r>
              <a:rPr lang="en-US" dirty="0" smtClean="0"/>
              <a:t>This </a:t>
            </a:r>
            <a:r>
              <a:rPr lang="en-US" dirty="0"/>
              <a:t>hay </a:t>
            </a:r>
            <a:r>
              <a:rPr lang="en-US" dirty="0" smtClean="0"/>
              <a:t>contains:</a:t>
            </a:r>
          </a:p>
          <a:p>
            <a:pPr lvl="2"/>
            <a:r>
              <a:rPr lang="en-US" dirty="0" smtClean="0"/>
              <a:t>49% </a:t>
            </a:r>
            <a:r>
              <a:rPr lang="en-US" dirty="0"/>
              <a:t>TDN (DM basis</a:t>
            </a:r>
            <a:r>
              <a:rPr lang="en-US" dirty="0" smtClean="0"/>
              <a:t>)</a:t>
            </a:r>
          </a:p>
          <a:p>
            <a:pPr lvl="2"/>
            <a:r>
              <a:rPr lang="en-US" dirty="0" smtClean="0"/>
              <a:t>6% CP </a:t>
            </a:r>
            <a:r>
              <a:rPr lang="en-US" dirty="0"/>
              <a:t>(DM basis</a:t>
            </a:r>
            <a:r>
              <a:rPr lang="en-US" dirty="0" smtClean="0"/>
              <a:t>)</a:t>
            </a:r>
          </a:p>
          <a:p>
            <a:pPr lvl="2"/>
            <a:r>
              <a:rPr lang="en-US" dirty="0" smtClean="0"/>
              <a:t>90</a:t>
            </a:r>
            <a:r>
              <a:rPr lang="en-US" dirty="0"/>
              <a:t>% DM</a:t>
            </a:r>
            <a:r>
              <a:rPr lang="en-US" dirty="0" smtClean="0"/>
              <a:t>.</a:t>
            </a:r>
          </a:p>
        </p:txBody>
      </p:sp>
    </p:spTree>
    <p:extLst>
      <p:ext uri="{BB962C8B-B14F-4D97-AF65-F5344CB8AC3E}">
        <p14:creationId xmlns:p14="http://schemas.microsoft.com/office/powerpoint/2010/main" val="37524547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Mature Cow Example</a:t>
            </a:r>
            <a:endParaRPr lang="en-US" dirty="0">
              <a:solidFill>
                <a:schemeClr val="accent2">
                  <a:lumMod val="50000"/>
                </a:schemeClr>
              </a:solidFill>
            </a:endParaRPr>
          </a:p>
        </p:txBody>
      </p:sp>
      <p:sp>
        <p:nvSpPr>
          <p:cNvPr id="3" name="Content Placeholder 2"/>
          <p:cNvSpPr>
            <a:spLocks noGrp="1"/>
          </p:cNvSpPr>
          <p:nvPr>
            <p:ph idx="1"/>
          </p:nvPr>
        </p:nvSpPr>
        <p:spPr>
          <a:xfrm>
            <a:off x="533400" y="1447800"/>
            <a:ext cx="8153400" cy="5257800"/>
          </a:xfrm>
        </p:spPr>
        <p:txBody>
          <a:bodyPr>
            <a:normAutofit/>
          </a:bodyPr>
          <a:lstStyle/>
          <a:p>
            <a:r>
              <a:rPr lang="en-US" dirty="0" smtClean="0"/>
              <a:t>Follow with cow requirements:</a:t>
            </a:r>
            <a:endParaRPr lang="en-US" dirty="0"/>
          </a:p>
          <a:p>
            <a:pPr lvl="1"/>
            <a:r>
              <a:rPr lang="en-US" dirty="0" smtClean="0"/>
              <a:t>TDN </a:t>
            </a:r>
            <a:r>
              <a:rPr lang="en-US" dirty="0"/>
              <a:t>requirements for this </a:t>
            </a:r>
            <a:r>
              <a:rPr lang="en-US" dirty="0" smtClean="0"/>
              <a:t>cow:</a:t>
            </a:r>
          </a:p>
          <a:p>
            <a:pPr lvl="2"/>
            <a:r>
              <a:rPr lang="en-US" dirty="0"/>
              <a:t> </a:t>
            </a:r>
            <a:r>
              <a:rPr lang="en-US" b="1" dirty="0"/>
              <a:t>10.8 </a:t>
            </a:r>
            <a:r>
              <a:rPr lang="en-US" b="1" dirty="0" err="1" smtClean="0"/>
              <a:t>lbsTDN</a:t>
            </a:r>
            <a:r>
              <a:rPr lang="en-US" b="1" dirty="0" smtClean="0"/>
              <a:t>/day</a:t>
            </a:r>
            <a:endParaRPr lang="en-US" dirty="0" smtClean="0"/>
          </a:p>
          <a:p>
            <a:pPr lvl="1"/>
            <a:r>
              <a:rPr lang="en-US" dirty="0" smtClean="0"/>
              <a:t>Protein requirements</a:t>
            </a:r>
          </a:p>
          <a:p>
            <a:pPr lvl="2"/>
            <a:r>
              <a:rPr lang="en-US" b="1" dirty="0" smtClean="0"/>
              <a:t>1.49 </a:t>
            </a:r>
            <a:r>
              <a:rPr lang="en-US" b="1" dirty="0" err="1" smtClean="0"/>
              <a:t>lbs</a:t>
            </a:r>
            <a:r>
              <a:rPr lang="en-US" b="1" dirty="0" smtClean="0"/>
              <a:t> CP/day</a:t>
            </a:r>
          </a:p>
          <a:p>
            <a:pPr lvl="2"/>
            <a:endParaRPr lang="en-US" b="1" dirty="0"/>
          </a:p>
        </p:txBody>
      </p:sp>
    </p:spTree>
    <p:extLst>
      <p:ext uri="{BB962C8B-B14F-4D97-AF65-F5344CB8AC3E}">
        <p14:creationId xmlns:p14="http://schemas.microsoft.com/office/powerpoint/2010/main" val="16352885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solidFill>
                  <a:schemeClr val="accent2">
                    <a:lumMod val="50000"/>
                  </a:schemeClr>
                </a:solidFill>
              </a:rPr>
              <a:t>Mature Cow Example</a:t>
            </a:r>
            <a:endParaRPr lang="en-US" dirty="0">
              <a:solidFill>
                <a:schemeClr val="accent2">
                  <a:lumMod val="50000"/>
                </a:schemeClr>
              </a:solidFill>
            </a:endParaRPr>
          </a:p>
        </p:txBody>
      </p:sp>
      <p:sp>
        <p:nvSpPr>
          <p:cNvPr id="3" name="Content Placeholder 2"/>
          <p:cNvSpPr>
            <a:spLocks noGrp="1"/>
          </p:cNvSpPr>
          <p:nvPr>
            <p:ph idx="1"/>
          </p:nvPr>
        </p:nvSpPr>
        <p:spPr>
          <a:xfrm>
            <a:off x="381000" y="1143000"/>
            <a:ext cx="8458200" cy="5029200"/>
          </a:xfrm>
        </p:spPr>
        <p:txBody>
          <a:bodyPr>
            <a:normAutofit fontScale="92500"/>
          </a:bodyPr>
          <a:lstStyle/>
          <a:p>
            <a:r>
              <a:rPr lang="en-US" dirty="0" smtClean="0"/>
              <a:t>How much hay does she need to meet her TDN requirements?</a:t>
            </a:r>
          </a:p>
          <a:p>
            <a:pPr marL="0" indent="0" algn="ctr">
              <a:buNone/>
            </a:pPr>
            <a:r>
              <a:rPr lang="en-US" dirty="0" smtClean="0"/>
              <a:t>(Requirement ÷ amount in hay)</a:t>
            </a:r>
          </a:p>
          <a:p>
            <a:pPr marL="0" indent="0" algn="ctr">
              <a:buNone/>
            </a:pPr>
            <a:r>
              <a:rPr lang="en-US" dirty="0" smtClean="0"/>
              <a:t>10.8 ÷ .441 = 24.5 </a:t>
            </a:r>
            <a:r>
              <a:rPr lang="en-US" dirty="0" err="1" smtClean="0"/>
              <a:t>lbs</a:t>
            </a:r>
            <a:r>
              <a:rPr lang="en-US" dirty="0" smtClean="0"/>
              <a:t> hay as fed</a:t>
            </a:r>
          </a:p>
          <a:p>
            <a:r>
              <a:rPr lang="en-US" dirty="0"/>
              <a:t>How much hay does she need to meet her </a:t>
            </a:r>
            <a:r>
              <a:rPr lang="en-US" dirty="0" smtClean="0"/>
              <a:t>CP </a:t>
            </a:r>
            <a:r>
              <a:rPr lang="en-US" dirty="0"/>
              <a:t>requirements?</a:t>
            </a:r>
          </a:p>
          <a:p>
            <a:pPr marL="0" indent="0">
              <a:buNone/>
            </a:pPr>
            <a:r>
              <a:rPr lang="en-US" dirty="0" smtClean="0"/>
              <a:t>	1.49 ÷ .06 = 24.8 </a:t>
            </a:r>
            <a:r>
              <a:rPr lang="en-US" dirty="0" err="1" smtClean="0"/>
              <a:t>lbs</a:t>
            </a:r>
            <a:r>
              <a:rPr lang="en-US" dirty="0" smtClean="0"/>
              <a:t> hay as fed</a:t>
            </a:r>
          </a:p>
          <a:p>
            <a:pPr marL="0" indent="0">
              <a:buNone/>
            </a:pPr>
            <a:r>
              <a:rPr lang="en-US" dirty="0"/>
              <a:t> </a:t>
            </a:r>
            <a:r>
              <a:rPr lang="en-US" dirty="0" smtClean="0"/>
              <a:t>	22.3 </a:t>
            </a:r>
            <a:r>
              <a:rPr lang="en-US" dirty="0" err="1" smtClean="0"/>
              <a:t>lbs</a:t>
            </a:r>
            <a:r>
              <a:rPr lang="en-US" dirty="0" smtClean="0"/>
              <a:t> Dry Matter to meet her needs</a:t>
            </a:r>
          </a:p>
          <a:p>
            <a:pPr marL="0" indent="0">
              <a:buNone/>
            </a:pPr>
            <a:r>
              <a:rPr lang="en-US" dirty="0" smtClean="0"/>
              <a:t>EXPECTED DRY MATTER INTAKE is 22.8 </a:t>
            </a:r>
            <a:r>
              <a:rPr lang="en-US" dirty="0" err="1" smtClean="0"/>
              <a:t>lbs</a:t>
            </a:r>
            <a:endParaRPr lang="en-US" dirty="0"/>
          </a:p>
        </p:txBody>
      </p:sp>
    </p:spTree>
    <p:extLst>
      <p:ext uri="{BB962C8B-B14F-4D97-AF65-F5344CB8AC3E}">
        <p14:creationId xmlns:p14="http://schemas.microsoft.com/office/powerpoint/2010/main" val="12438051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r>
              <a:rPr lang="en-US" sz="3200" dirty="0" smtClean="0">
                <a:solidFill>
                  <a:schemeClr val="accent2">
                    <a:lumMod val="50000"/>
                  </a:schemeClr>
                </a:solidFill>
              </a:rPr>
              <a:t>What happens if we add lactation (2 months after calving)?</a:t>
            </a:r>
            <a:endParaRPr lang="en-US" sz="3200" dirty="0">
              <a:solidFill>
                <a:schemeClr val="accent2">
                  <a:lumMod val="50000"/>
                </a:schemeClr>
              </a:solidFill>
            </a:endParaRPr>
          </a:p>
        </p:txBody>
      </p:sp>
      <p:sp>
        <p:nvSpPr>
          <p:cNvPr id="3" name="Content Placeholder 2"/>
          <p:cNvSpPr>
            <a:spLocks noGrp="1"/>
          </p:cNvSpPr>
          <p:nvPr>
            <p:ph idx="1"/>
          </p:nvPr>
        </p:nvSpPr>
        <p:spPr>
          <a:xfrm>
            <a:off x="381000" y="4648200"/>
            <a:ext cx="8305800" cy="1828800"/>
          </a:xfrm>
        </p:spPr>
        <p:txBody>
          <a:bodyPr>
            <a:normAutofit lnSpcReduction="10000"/>
          </a:bodyPr>
          <a:lstStyle/>
          <a:p>
            <a:pPr marL="914400" lvl="2" indent="0" algn="ctr">
              <a:buNone/>
            </a:pPr>
            <a:r>
              <a:rPr lang="en-US" b="1" dirty="0" smtClean="0"/>
              <a:t>From 10.8 </a:t>
            </a:r>
            <a:r>
              <a:rPr lang="en-US" b="1" dirty="0" err="1" smtClean="0"/>
              <a:t>lbsTDN</a:t>
            </a:r>
            <a:r>
              <a:rPr lang="en-US" b="1" dirty="0" smtClean="0"/>
              <a:t>/day</a:t>
            </a:r>
            <a:r>
              <a:rPr lang="en-US" dirty="0" smtClean="0"/>
              <a:t> and </a:t>
            </a:r>
            <a:r>
              <a:rPr lang="en-US" b="1" dirty="0" smtClean="0"/>
              <a:t>1.49 </a:t>
            </a:r>
            <a:r>
              <a:rPr lang="en-US" b="1" dirty="0" err="1"/>
              <a:t>lbs</a:t>
            </a:r>
            <a:r>
              <a:rPr lang="en-US" b="1" dirty="0"/>
              <a:t> </a:t>
            </a:r>
            <a:r>
              <a:rPr lang="en-US" b="1" dirty="0" smtClean="0"/>
              <a:t>CP/day</a:t>
            </a:r>
          </a:p>
          <a:p>
            <a:pPr marL="914400" lvl="2" indent="0" algn="ctr">
              <a:buNone/>
            </a:pPr>
            <a:r>
              <a:rPr lang="en-US" b="1" dirty="0" smtClean="0"/>
              <a:t>to</a:t>
            </a:r>
          </a:p>
          <a:p>
            <a:pPr marL="914400" lvl="2" indent="0" algn="ctr">
              <a:buNone/>
            </a:pPr>
            <a:r>
              <a:rPr lang="en-US" b="1" dirty="0" smtClean="0"/>
              <a:t>16.7 </a:t>
            </a:r>
            <a:r>
              <a:rPr lang="en-US" b="1" dirty="0" err="1" smtClean="0"/>
              <a:t>lbs</a:t>
            </a:r>
            <a:r>
              <a:rPr lang="en-US" b="1" dirty="0" smtClean="0"/>
              <a:t> TDN/day and 2.97 </a:t>
            </a:r>
            <a:r>
              <a:rPr lang="en-US" b="1" dirty="0" err="1" smtClean="0"/>
              <a:t>lbs</a:t>
            </a:r>
            <a:r>
              <a:rPr lang="en-US" b="1" dirty="0" smtClean="0"/>
              <a:t> CP/day</a:t>
            </a:r>
            <a:endParaRPr lang="en-US" b="1" dirty="0"/>
          </a:p>
          <a:p>
            <a:r>
              <a:rPr lang="en-US" dirty="0" smtClean="0"/>
              <a:t>Can she eat enough?</a:t>
            </a:r>
            <a:endParaRPr lang="en-US" dirty="0"/>
          </a:p>
        </p:txBody>
      </p:sp>
      <p:graphicFrame>
        <p:nvGraphicFramePr>
          <p:cNvPr id="4" name="Content Placeholder 3"/>
          <p:cNvGraphicFramePr>
            <a:graphicFrameLocks/>
          </p:cNvGraphicFramePr>
          <p:nvPr>
            <p:extLst/>
          </p:nvPr>
        </p:nvGraphicFramePr>
        <p:xfrm>
          <a:off x="381000" y="1524000"/>
          <a:ext cx="8305799" cy="2778576"/>
        </p:xfrm>
        <a:graphic>
          <a:graphicData uri="http://schemas.openxmlformats.org/drawingml/2006/table">
            <a:tbl>
              <a:tblPr bandRow="1">
                <a:tableStyleId>{5C22544A-7EE6-4342-B048-85BDC9FD1C3A}</a:tableStyleId>
              </a:tblPr>
              <a:tblGrid>
                <a:gridCol w="1370368"/>
                <a:gridCol w="1370368"/>
                <a:gridCol w="1243717"/>
                <a:gridCol w="1243717"/>
                <a:gridCol w="1243717"/>
                <a:gridCol w="962550"/>
                <a:gridCol w="871362"/>
              </a:tblGrid>
              <a:tr h="563801">
                <a:tc>
                  <a:txBody>
                    <a:bodyPr/>
                    <a:lstStyle/>
                    <a:p>
                      <a:r>
                        <a:rPr lang="en-US" sz="1400" b="1" dirty="0">
                          <a:effectLst/>
                        </a:rPr>
                        <a:t> </a:t>
                      </a:r>
                      <a:endParaRPr lang="en-US" sz="2000" b="1" dirty="0">
                        <a:effectLst/>
                        <a:latin typeface="Calibri"/>
                      </a:endParaRPr>
                    </a:p>
                  </a:txBody>
                  <a:tcPr marL="18415" marR="18415" marT="0" marB="0"/>
                </a:tc>
                <a:tc>
                  <a:txBody>
                    <a:bodyPr/>
                    <a:lstStyle/>
                    <a:p>
                      <a:r>
                        <a:rPr lang="en-US" sz="1400" b="1" dirty="0">
                          <a:effectLst/>
                        </a:rPr>
                        <a:t> </a:t>
                      </a:r>
                      <a:endParaRPr lang="en-US" sz="2000" b="1" dirty="0">
                        <a:effectLst/>
                        <a:latin typeface="Calibri"/>
                      </a:endParaRPr>
                    </a:p>
                  </a:txBody>
                  <a:tcPr marL="18415" marR="18415" marT="0" marB="0"/>
                </a:tc>
                <a:tc>
                  <a:txBody>
                    <a:bodyPr/>
                    <a:lstStyle/>
                    <a:p>
                      <a:r>
                        <a:rPr lang="en-US" sz="1400" b="1" dirty="0">
                          <a:effectLst/>
                        </a:rPr>
                        <a:t> </a:t>
                      </a:r>
                      <a:endParaRPr lang="en-US" sz="2000" b="1" dirty="0">
                        <a:effectLst/>
                        <a:latin typeface="Calibri"/>
                      </a:endParaRPr>
                    </a:p>
                  </a:txBody>
                  <a:tcPr marL="18415" marR="18415" marT="0" marB="0"/>
                </a:tc>
                <a:tc gridSpan="2">
                  <a:txBody>
                    <a:bodyPr/>
                    <a:lstStyle/>
                    <a:p>
                      <a:pPr algn="ctr"/>
                      <a:r>
                        <a:rPr lang="en-US" sz="1400" b="1" dirty="0">
                          <a:effectLst/>
                        </a:rPr>
                        <a:t>Diet Nutrient Density</a:t>
                      </a:r>
                      <a:endParaRPr lang="en-US" sz="2000" b="1" dirty="0">
                        <a:effectLst/>
                        <a:latin typeface="Calibri"/>
                      </a:endParaRPr>
                    </a:p>
                  </a:txBody>
                  <a:tcPr marL="18415" marR="18415" marT="0" marB="0" anchor="b"/>
                </a:tc>
                <a:tc hMerge="1">
                  <a:txBody>
                    <a:bodyPr/>
                    <a:lstStyle/>
                    <a:p>
                      <a:endParaRPr lang="en-US"/>
                    </a:p>
                  </a:txBody>
                  <a:tcPr/>
                </a:tc>
                <a:tc gridSpan="2">
                  <a:txBody>
                    <a:bodyPr/>
                    <a:lstStyle/>
                    <a:p>
                      <a:pPr algn="ctr"/>
                      <a:r>
                        <a:rPr lang="en-US" sz="1400" b="1">
                          <a:effectLst/>
                        </a:rPr>
                        <a:t>Daily Nutrients / Animal</a:t>
                      </a:r>
                      <a:endParaRPr lang="en-US" sz="2000" b="1">
                        <a:effectLst/>
                        <a:latin typeface="Calibri"/>
                      </a:endParaRPr>
                    </a:p>
                  </a:txBody>
                  <a:tcPr marL="18415" marR="18415" marT="0" marB="0" anchor="b"/>
                </a:tc>
                <a:tc hMerge="1">
                  <a:txBody>
                    <a:bodyPr/>
                    <a:lstStyle/>
                    <a:p>
                      <a:endParaRPr lang="en-US"/>
                    </a:p>
                  </a:txBody>
                  <a:tcPr/>
                </a:tc>
              </a:tr>
              <a:tr h="751735">
                <a:tc>
                  <a:txBody>
                    <a:bodyPr/>
                    <a:lstStyle/>
                    <a:p>
                      <a:r>
                        <a:rPr lang="en-US" sz="1400" b="1">
                          <a:effectLst/>
                        </a:rPr>
                        <a:t>Body weight, lb</a:t>
                      </a:r>
                      <a:endParaRPr lang="en-US" sz="2000" b="1">
                        <a:effectLst/>
                        <a:latin typeface="Calibri"/>
                      </a:endParaRPr>
                    </a:p>
                  </a:txBody>
                  <a:tcPr marL="18415" marR="18415" marT="0" marB="0" anchor="b"/>
                </a:tc>
                <a:tc>
                  <a:txBody>
                    <a:bodyPr/>
                    <a:lstStyle/>
                    <a:p>
                      <a:pPr algn="ctr"/>
                      <a:r>
                        <a:rPr lang="en-US" sz="1400" b="1">
                          <a:effectLst/>
                        </a:rPr>
                        <a:t>Months after calving</a:t>
                      </a:r>
                      <a:endParaRPr lang="en-US" sz="2000" b="1">
                        <a:effectLst/>
                        <a:latin typeface="Calibri"/>
                      </a:endParaRPr>
                    </a:p>
                  </a:txBody>
                  <a:tcPr marL="18415" marR="18415" marT="0" marB="0" anchor="b"/>
                </a:tc>
                <a:tc>
                  <a:txBody>
                    <a:bodyPr/>
                    <a:lstStyle/>
                    <a:p>
                      <a:pPr algn="ctr"/>
                      <a:r>
                        <a:rPr lang="en-US" sz="1400" b="1" dirty="0">
                          <a:effectLst/>
                        </a:rPr>
                        <a:t>Dry matter intake, </a:t>
                      </a:r>
                      <a:r>
                        <a:rPr lang="en-US" sz="1400" b="1" dirty="0" err="1">
                          <a:effectLst/>
                        </a:rPr>
                        <a:t>lb</a:t>
                      </a:r>
                      <a:r>
                        <a:rPr lang="en-US" sz="1400" b="1" dirty="0">
                          <a:effectLst/>
                        </a:rPr>
                        <a:t>/day</a:t>
                      </a:r>
                      <a:endParaRPr lang="en-US" sz="2000" b="1" dirty="0">
                        <a:effectLst/>
                        <a:latin typeface="Calibri"/>
                      </a:endParaRPr>
                    </a:p>
                  </a:txBody>
                  <a:tcPr marL="18415" marR="18415" marT="0" marB="0" anchor="b"/>
                </a:tc>
                <a:tc>
                  <a:txBody>
                    <a:bodyPr/>
                    <a:lstStyle/>
                    <a:p>
                      <a:pPr algn="ctr"/>
                      <a:r>
                        <a:rPr lang="en-US" sz="1400" b="1" dirty="0">
                          <a:effectLst/>
                        </a:rPr>
                        <a:t>TDN, % dry matter</a:t>
                      </a:r>
                      <a:endParaRPr lang="en-US" sz="2000" b="1" dirty="0">
                        <a:effectLst/>
                        <a:latin typeface="Calibri"/>
                      </a:endParaRPr>
                    </a:p>
                  </a:txBody>
                  <a:tcPr marL="18415" marR="18415" marT="0" marB="0" anchor="b"/>
                </a:tc>
                <a:tc>
                  <a:txBody>
                    <a:bodyPr/>
                    <a:lstStyle/>
                    <a:p>
                      <a:pPr algn="ctr"/>
                      <a:r>
                        <a:rPr lang="en-US" sz="1400" b="1" dirty="0">
                          <a:effectLst/>
                        </a:rPr>
                        <a:t>CP, % dry matter</a:t>
                      </a:r>
                      <a:endParaRPr lang="en-US" sz="2000" b="1" dirty="0">
                        <a:effectLst/>
                        <a:latin typeface="Calibri"/>
                      </a:endParaRPr>
                    </a:p>
                  </a:txBody>
                  <a:tcPr marL="18415" marR="18415" marT="0" marB="0" anchor="b"/>
                </a:tc>
                <a:tc>
                  <a:txBody>
                    <a:bodyPr/>
                    <a:lstStyle/>
                    <a:p>
                      <a:pPr algn="ctr"/>
                      <a:r>
                        <a:rPr lang="en-US" sz="1400" b="1" dirty="0">
                          <a:effectLst/>
                        </a:rPr>
                        <a:t>TDN, </a:t>
                      </a:r>
                      <a:r>
                        <a:rPr lang="en-US" sz="1400" b="1" dirty="0" err="1">
                          <a:effectLst/>
                        </a:rPr>
                        <a:t>lb</a:t>
                      </a:r>
                      <a:endParaRPr lang="en-US" sz="2000" b="1" dirty="0">
                        <a:effectLst/>
                        <a:latin typeface="Calibri"/>
                      </a:endParaRPr>
                    </a:p>
                  </a:txBody>
                  <a:tcPr marL="18415" marR="18415" marT="0" marB="0" anchor="b"/>
                </a:tc>
                <a:tc>
                  <a:txBody>
                    <a:bodyPr/>
                    <a:lstStyle/>
                    <a:p>
                      <a:pPr algn="ctr"/>
                      <a:r>
                        <a:rPr lang="en-US" sz="1400" b="1" dirty="0">
                          <a:effectLst/>
                        </a:rPr>
                        <a:t>CP, </a:t>
                      </a:r>
                      <a:r>
                        <a:rPr lang="en-US" sz="1400" b="1" dirty="0" err="1">
                          <a:effectLst/>
                        </a:rPr>
                        <a:t>lb</a:t>
                      </a:r>
                      <a:endParaRPr lang="en-US" sz="2000" b="1" dirty="0">
                        <a:effectLst/>
                        <a:latin typeface="Calibri"/>
                      </a:endParaRPr>
                    </a:p>
                  </a:txBody>
                  <a:tcPr marL="18415" marR="18415" marT="0" marB="0" anchor="b"/>
                </a:tc>
              </a:tr>
              <a:tr h="214781">
                <a:tc rowSpan="6">
                  <a:txBody>
                    <a:bodyPr/>
                    <a:lstStyle/>
                    <a:p>
                      <a:pPr algn="ctr"/>
                      <a:r>
                        <a:rPr lang="en-US" sz="1600" dirty="0">
                          <a:effectLst/>
                        </a:rPr>
                        <a:t>1,200</a:t>
                      </a:r>
                      <a:endParaRPr lang="en-US" sz="2000" dirty="0">
                        <a:effectLst/>
                        <a:latin typeface="Calibri"/>
                      </a:endParaRPr>
                    </a:p>
                  </a:txBody>
                  <a:tcPr marL="18415" marR="18415" marT="0" marB="0" anchor="ctr"/>
                </a:tc>
                <a:tc>
                  <a:txBody>
                    <a:bodyPr/>
                    <a:lstStyle/>
                    <a:p>
                      <a:pPr algn="ctr"/>
                      <a:r>
                        <a:rPr lang="en-US" sz="1600" dirty="0">
                          <a:effectLst/>
                        </a:rPr>
                        <a:t>1</a:t>
                      </a:r>
                      <a:endParaRPr lang="en-US" sz="2000" dirty="0">
                        <a:effectLst/>
                        <a:latin typeface="Calibri"/>
                      </a:endParaRPr>
                    </a:p>
                  </a:txBody>
                  <a:tcPr marL="18415" marR="18415" marT="0" marB="0"/>
                </a:tc>
                <a:tc>
                  <a:txBody>
                    <a:bodyPr/>
                    <a:lstStyle/>
                    <a:p>
                      <a:pPr algn="ctr"/>
                      <a:r>
                        <a:rPr lang="en-US" sz="1600" dirty="0">
                          <a:effectLst/>
                        </a:rPr>
                        <a:t>26.8</a:t>
                      </a:r>
                      <a:endParaRPr lang="en-US" sz="2000" dirty="0">
                        <a:effectLst/>
                        <a:latin typeface="Calibri"/>
                      </a:endParaRPr>
                    </a:p>
                  </a:txBody>
                  <a:tcPr marL="18415" marR="18415" marT="0" marB="0"/>
                </a:tc>
                <a:tc>
                  <a:txBody>
                    <a:bodyPr/>
                    <a:lstStyle/>
                    <a:p>
                      <a:pPr algn="ctr"/>
                      <a:r>
                        <a:rPr lang="en-US" sz="1600">
                          <a:effectLst/>
                        </a:rPr>
                        <a:t>58.7</a:t>
                      </a:r>
                      <a:endParaRPr lang="en-US" sz="2000">
                        <a:effectLst/>
                        <a:latin typeface="Calibri"/>
                      </a:endParaRPr>
                    </a:p>
                  </a:txBody>
                  <a:tcPr marL="18415" marR="18415" marT="0" marB="0"/>
                </a:tc>
                <a:tc>
                  <a:txBody>
                    <a:bodyPr/>
                    <a:lstStyle/>
                    <a:p>
                      <a:pPr algn="ctr"/>
                      <a:r>
                        <a:rPr lang="en-US" sz="1600">
                          <a:effectLst/>
                        </a:rPr>
                        <a:t>10.1</a:t>
                      </a:r>
                      <a:endParaRPr lang="en-US" sz="2000">
                        <a:effectLst/>
                        <a:latin typeface="Calibri"/>
                      </a:endParaRPr>
                    </a:p>
                  </a:txBody>
                  <a:tcPr marL="18415" marR="18415" marT="0" marB="0"/>
                </a:tc>
                <a:tc>
                  <a:txBody>
                    <a:bodyPr/>
                    <a:lstStyle/>
                    <a:p>
                      <a:pPr algn="ctr"/>
                      <a:r>
                        <a:rPr lang="en-US" sz="1600" dirty="0">
                          <a:effectLst/>
                        </a:rPr>
                        <a:t>15.7</a:t>
                      </a:r>
                      <a:endParaRPr lang="en-US" sz="2000" dirty="0">
                        <a:effectLst/>
                        <a:latin typeface="Calibri"/>
                      </a:endParaRPr>
                    </a:p>
                  </a:txBody>
                  <a:tcPr marL="18415" marR="18415" marT="0" marB="0"/>
                </a:tc>
                <a:tc>
                  <a:txBody>
                    <a:bodyPr/>
                    <a:lstStyle/>
                    <a:p>
                      <a:pPr algn="ctr"/>
                      <a:r>
                        <a:rPr lang="en-US" sz="1600" dirty="0">
                          <a:effectLst/>
                        </a:rPr>
                        <a:t>2.71</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dirty="0">
                          <a:effectLst/>
                        </a:rPr>
                        <a:t>2</a:t>
                      </a:r>
                      <a:endParaRPr lang="en-US" sz="2000" dirty="0">
                        <a:effectLst/>
                        <a:latin typeface="Calibri"/>
                      </a:endParaRPr>
                    </a:p>
                  </a:txBody>
                  <a:tcPr marL="18415" marR="18415" marT="0" marB="0"/>
                </a:tc>
                <a:tc>
                  <a:txBody>
                    <a:bodyPr/>
                    <a:lstStyle/>
                    <a:p>
                      <a:pPr algn="ctr"/>
                      <a:r>
                        <a:rPr lang="en-US" sz="1600" dirty="0">
                          <a:effectLst/>
                        </a:rPr>
                        <a:t>27.8</a:t>
                      </a:r>
                      <a:endParaRPr lang="en-US" sz="2000" dirty="0">
                        <a:effectLst/>
                        <a:latin typeface="Calibri"/>
                      </a:endParaRPr>
                    </a:p>
                  </a:txBody>
                  <a:tcPr marL="18415" marR="18415" marT="0" marB="0"/>
                </a:tc>
                <a:tc>
                  <a:txBody>
                    <a:bodyPr/>
                    <a:lstStyle/>
                    <a:p>
                      <a:pPr algn="ctr"/>
                      <a:r>
                        <a:rPr lang="en-US" sz="1600" dirty="0">
                          <a:effectLst/>
                        </a:rPr>
                        <a:t>59.9</a:t>
                      </a:r>
                      <a:endParaRPr lang="en-US" sz="2000" dirty="0">
                        <a:effectLst/>
                        <a:latin typeface="Calibri"/>
                      </a:endParaRPr>
                    </a:p>
                  </a:txBody>
                  <a:tcPr marL="18415" marR="18415" marT="0" marB="0"/>
                </a:tc>
                <a:tc>
                  <a:txBody>
                    <a:bodyPr/>
                    <a:lstStyle/>
                    <a:p>
                      <a:pPr algn="ctr"/>
                      <a:r>
                        <a:rPr lang="en-US" sz="1600" dirty="0">
                          <a:effectLst/>
                        </a:rPr>
                        <a:t>10.7</a:t>
                      </a:r>
                      <a:endParaRPr lang="en-US" sz="2000" dirty="0">
                        <a:effectLst/>
                        <a:latin typeface="Calibri"/>
                      </a:endParaRPr>
                    </a:p>
                  </a:txBody>
                  <a:tcPr marL="18415" marR="18415" marT="0" marB="0"/>
                </a:tc>
                <a:tc>
                  <a:txBody>
                    <a:bodyPr/>
                    <a:lstStyle/>
                    <a:p>
                      <a:pPr algn="ctr"/>
                      <a:r>
                        <a:rPr lang="en-US" sz="1600" dirty="0">
                          <a:effectLst/>
                        </a:rPr>
                        <a:t>16.7</a:t>
                      </a:r>
                      <a:endParaRPr lang="en-US" sz="2000" dirty="0">
                        <a:effectLst/>
                        <a:latin typeface="Calibri"/>
                      </a:endParaRPr>
                    </a:p>
                  </a:txBody>
                  <a:tcPr marL="18415" marR="18415" marT="0" marB="0"/>
                </a:tc>
                <a:tc>
                  <a:txBody>
                    <a:bodyPr/>
                    <a:lstStyle/>
                    <a:p>
                      <a:pPr algn="ctr"/>
                      <a:r>
                        <a:rPr lang="en-US" sz="1600" dirty="0">
                          <a:effectLst/>
                        </a:rPr>
                        <a:t>2.97</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3</a:t>
                      </a:r>
                      <a:endParaRPr lang="en-US" sz="2000">
                        <a:effectLst/>
                        <a:latin typeface="Calibri"/>
                      </a:endParaRPr>
                    </a:p>
                  </a:txBody>
                  <a:tcPr marL="18415" marR="18415" marT="0" marB="0"/>
                </a:tc>
                <a:tc>
                  <a:txBody>
                    <a:bodyPr/>
                    <a:lstStyle/>
                    <a:p>
                      <a:pPr algn="ctr"/>
                      <a:r>
                        <a:rPr lang="en-US" sz="1600">
                          <a:effectLst/>
                        </a:rPr>
                        <a:t>28.4</a:t>
                      </a:r>
                      <a:endParaRPr lang="en-US" sz="2000">
                        <a:effectLst/>
                        <a:latin typeface="Calibri"/>
                      </a:endParaRPr>
                    </a:p>
                  </a:txBody>
                  <a:tcPr marL="18415" marR="18415" marT="0" marB="0"/>
                </a:tc>
                <a:tc>
                  <a:txBody>
                    <a:bodyPr/>
                    <a:lstStyle/>
                    <a:p>
                      <a:pPr algn="ctr"/>
                      <a:r>
                        <a:rPr lang="en-US" sz="1600" dirty="0">
                          <a:effectLst/>
                        </a:rPr>
                        <a:t>57.6</a:t>
                      </a:r>
                      <a:endParaRPr lang="en-US" sz="2000" dirty="0">
                        <a:effectLst/>
                        <a:latin typeface="Calibri"/>
                      </a:endParaRPr>
                    </a:p>
                  </a:txBody>
                  <a:tcPr marL="18415" marR="18415" marT="0" marB="0"/>
                </a:tc>
                <a:tc>
                  <a:txBody>
                    <a:bodyPr/>
                    <a:lstStyle/>
                    <a:p>
                      <a:pPr algn="ctr"/>
                      <a:r>
                        <a:rPr lang="en-US" sz="1600">
                          <a:effectLst/>
                        </a:rPr>
                        <a:t>9.9</a:t>
                      </a:r>
                      <a:endParaRPr lang="en-US" sz="2000">
                        <a:effectLst/>
                        <a:latin typeface="Calibri"/>
                      </a:endParaRPr>
                    </a:p>
                  </a:txBody>
                  <a:tcPr marL="18415" marR="18415" marT="0" marB="0"/>
                </a:tc>
                <a:tc>
                  <a:txBody>
                    <a:bodyPr/>
                    <a:lstStyle/>
                    <a:p>
                      <a:pPr algn="ctr"/>
                      <a:r>
                        <a:rPr lang="en-US" sz="1600" dirty="0">
                          <a:effectLst/>
                        </a:rPr>
                        <a:t>16.4</a:t>
                      </a:r>
                      <a:endParaRPr lang="en-US" sz="2000" dirty="0">
                        <a:effectLst/>
                        <a:latin typeface="Calibri"/>
                      </a:endParaRPr>
                    </a:p>
                  </a:txBody>
                  <a:tcPr marL="18415" marR="18415" marT="0" marB="0"/>
                </a:tc>
                <a:tc>
                  <a:txBody>
                    <a:bodyPr/>
                    <a:lstStyle/>
                    <a:p>
                      <a:pPr algn="ctr"/>
                      <a:r>
                        <a:rPr lang="en-US" sz="1600" dirty="0">
                          <a:effectLst/>
                        </a:rPr>
                        <a:t>2.82</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4</a:t>
                      </a:r>
                      <a:endParaRPr lang="en-US" sz="2000">
                        <a:effectLst/>
                        <a:latin typeface="Calibri"/>
                      </a:endParaRPr>
                    </a:p>
                  </a:txBody>
                  <a:tcPr marL="18415" marR="18415" marT="0" marB="0"/>
                </a:tc>
                <a:tc>
                  <a:txBody>
                    <a:bodyPr/>
                    <a:lstStyle/>
                    <a:p>
                      <a:pPr algn="ctr"/>
                      <a:r>
                        <a:rPr lang="en-US" sz="1600">
                          <a:effectLst/>
                        </a:rPr>
                        <a:t>27.4</a:t>
                      </a:r>
                      <a:endParaRPr lang="en-US" sz="2000">
                        <a:effectLst/>
                        <a:latin typeface="Calibri"/>
                      </a:endParaRPr>
                    </a:p>
                  </a:txBody>
                  <a:tcPr marL="18415" marR="18415" marT="0" marB="0"/>
                </a:tc>
                <a:tc>
                  <a:txBody>
                    <a:bodyPr/>
                    <a:lstStyle/>
                    <a:p>
                      <a:pPr algn="ctr"/>
                      <a:r>
                        <a:rPr lang="en-US" sz="1600">
                          <a:effectLst/>
                        </a:rPr>
                        <a:t>56.2</a:t>
                      </a:r>
                      <a:endParaRPr lang="en-US" sz="2000">
                        <a:effectLst/>
                        <a:latin typeface="Calibri"/>
                      </a:endParaRPr>
                    </a:p>
                  </a:txBody>
                  <a:tcPr marL="18415" marR="18415" marT="0" marB="0"/>
                </a:tc>
                <a:tc>
                  <a:txBody>
                    <a:bodyPr/>
                    <a:lstStyle/>
                    <a:p>
                      <a:pPr algn="ctr"/>
                      <a:r>
                        <a:rPr lang="en-US" sz="1600">
                          <a:effectLst/>
                        </a:rPr>
                        <a:t>9.3</a:t>
                      </a:r>
                      <a:endParaRPr lang="en-US" sz="2000">
                        <a:effectLst/>
                        <a:latin typeface="Calibri"/>
                      </a:endParaRPr>
                    </a:p>
                  </a:txBody>
                  <a:tcPr marL="18415" marR="18415" marT="0" marB="0"/>
                </a:tc>
                <a:tc>
                  <a:txBody>
                    <a:bodyPr/>
                    <a:lstStyle/>
                    <a:p>
                      <a:pPr algn="ctr"/>
                      <a:r>
                        <a:rPr lang="en-US" sz="1600">
                          <a:effectLst/>
                        </a:rPr>
                        <a:t>15.4</a:t>
                      </a:r>
                      <a:endParaRPr lang="en-US" sz="2000">
                        <a:effectLst/>
                        <a:latin typeface="Calibri"/>
                      </a:endParaRPr>
                    </a:p>
                  </a:txBody>
                  <a:tcPr marL="18415" marR="18415" marT="0" marB="0"/>
                </a:tc>
                <a:tc>
                  <a:txBody>
                    <a:bodyPr/>
                    <a:lstStyle/>
                    <a:p>
                      <a:pPr algn="ctr"/>
                      <a:r>
                        <a:rPr lang="en-US" sz="1600" dirty="0">
                          <a:effectLst/>
                        </a:rPr>
                        <a:t>2.54</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5</a:t>
                      </a:r>
                      <a:endParaRPr lang="en-US" sz="2000">
                        <a:effectLst/>
                        <a:latin typeface="Calibri"/>
                      </a:endParaRPr>
                    </a:p>
                  </a:txBody>
                  <a:tcPr marL="18415" marR="18415" marT="0" marB="0"/>
                </a:tc>
                <a:tc>
                  <a:txBody>
                    <a:bodyPr/>
                    <a:lstStyle/>
                    <a:p>
                      <a:pPr algn="ctr"/>
                      <a:r>
                        <a:rPr lang="en-US" sz="1600">
                          <a:effectLst/>
                        </a:rPr>
                        <a:t>26.5</a:t>
                      </a:r>
                      <a:endParaRPr lang="en-US" sz="2000">
                        <a:effectLst/>
                        <a:latin typeface="Calibri"/>
                      </a:endParaRPr>
                    </a:p>
                  </a:txBody>
                  <a:tcPr marL="18415" marR="18415" marT="0" marB="0"/>
                </a:tc>
                <a:tc>
                  <a:txBody>
                    <a:bodyPr/>
                    <a:lstStyle/>
                    <a:p>
                      <a:pPr algn="ctr"/>
                      <a:r>
                        <a:rPr lang="en-US" sz="1600">
                          <a:effectLst/>
                        </a:rPr>
                        <a:t>54.7</a:t>
                      </a:r>
                      <a:endParaRPr lang="en-US" sz="2000">
                        <a:effectLst/>
                        <a:latin typeface="Calibri"/>
                      </a:endParaRPr>
                    </a:p>
                  </a:txBody>
                  <a:tcPr marL="18415" marR="18415" marT="0" marB="0"/>
                </a:tc>
                <a:tc>
                  <a:txBody>
                    <a:bodyPr/>
                    <a:lstStyle/>
                    <a:p>
                      <a:pPr algn="ctr"/>
                      <a:r>
                        <a:rPr lang="en-US" sz="1600">
                          <a:effectLst/>
                        </a:rPr>
                        <a:t>8.5</a:t>
                      </a:r>
                      <a:endParaRPr lang="en-US" sz="2000">
                        <a:effectLst/>
                        <a:latin typeface="Calibri"/>
                      </a:endParaRPr>
                    </a:p>
                  </a:txBody>
                  <a:tcPr marL="18415" marR="18415" marT="0" marB="0"/>
                </a:tc>
                <a:tc>
                  <a:txBody>
                    <a:bodyPr/>
                    <a:lstStyle/>
                    <a:p>
                      <a:pPr algn="ctr"/>
                      <a:r>
                        <a:rPr lang="en-US" sz="1600">
                          <a:effectLst/>
                        </a:rPr>
                        <a:t>14.5</a:t>
                      </a:r>
                      <a:endParaRPr lang="en-US" sz="2000">
                        <a:effectLst/>
                        <a:latin typeface="Calibri"/>
                      </a:endParaRPr>
                    </a:p>
                  </a:txBody>
                  <a:tcPr marL="18415" marR="18415" marT="0" marB="0"/>
                </a:tc>
                <a:tc>
                  <a:txBody>
                    <a:bodyPr/>
                    <a:lstStyle/>
                    <a:p>
                      <a:pPr algn="ctr"/>
                      <a:r>
                        <a:rPr lang="en-US" sz="1600" dirty="0">
                          <a:effectLst/>
                        </a:rPr>
                        <a:t>2.26</a:t>
                      </a:r>
                      <a:endParaRPr lang="en-US" sz="2000" dirty="0">
                        <a:effectLst/>
                        <a:latin typeface="Calibri"/>
                      </a:endParaRPr>
                    </a:p>
                  </a:txBody>
                  <a:tcPr marL="18415" marR="18415" marT="0" marB="0"/>
                </a:tc>
              </a:tr>
              <a:tr h="214781">
                <a:tc vMerge="1">
                  <a:txBody>
                    <a:bodyPr/>
                    <a:lstStyle/>
                    <a:p>
                      <a:endParaRPr lang="en-US"/>
                    </a:p>
                  </a:txBody>
                  <a:tcPr/>
                </a:tc>
                <a:tc>
                  <a:txBody>
                    <a:bodyPr/>
                    <a:lstStyle/>
                    <a:p>
                      <a:pPr algn="ctr"/>
                      <a:r>
                        <a:rPr lang="en-US" sz="1600">
                          <a:effectLst/>
                        </a:rPr>
                        <a:t>6</a:t>
                      </a:r>
                      <a:endParaRPr lang="en-US" sz="2000">
                        <a:effectLst/>
                        <a:latin typeface="Calibri"/>
                      </a:endParaRPr>
                    </a:p>
                  </a:txBody>
                  <a:tcPr marL="18415" marR="18415" marT="0" marB="0"/>
                </a:tc>
                <a:tc>
                  <a:txBody>
                    <a:bodyPr/>
                    <a:lstStyle/>
                    <a:p>
                      <a:pPr algn="ctr"/>
                      <a:r>
                        <a:rPr lang="en-US" sz="1600">
                          <a:effectLst/>
                        </a:rPr>
                        <a:t>25.7</a:t>
                      </a:r>
                      <a:endParaRPr lang="en-US" sz="2000">
                        <a:effectLst/>
                        <a:latin typeface="Calibri"/>
                      </a:endParaRPr>
                    </a:p>
                  </a:txBody>
                  <a:tcPr marL="18415" marR="18415" marT="0" marB="0"/>
                </a:tc>
                <a:tc>
                  <a:txBody>
                    <a:bodyPr/>
                    <a:lstStyle/>
                    <a:p>
                      <a:pPr algn="ctr"/>
                      <a:r>
                        <a:rPr lang="en-US" sz="1600">
                          <a:effectLst/>
                        </a:rPr>
                        <a:t>53.4</a:t>
                      </a:r>
                      <a:endParaRPr lang="en-US" sz="2000">
                        <a:effectLst/>
                        <a:latin typeface="Calibri"/>
                      </a:endParaRPr>
                    </a:p>
                  </a:txBody>
                  <a:tcPr marL="18415" marR="18415" marT="0" marB="0"/>
                </a:tc>
                <a:tc>
                  <a:txBody>
                    <a:bodyPr/>
                    <a:lstStyle/>
                    <a:p>
                      <a:pPr algn="ctr"/>
                      <a:r>
                        <a:rPr lang="en-US" sz="1600">
                          <a:effectLst/>
                        </a:rPr>
                        <a:t>7.9</a:t>
                      </a:r>
                      <a:endParaRPr lang="en-US" sz="2000">
                        <a:effectLst/>
                        <a:latin typeface="Calibri"/>
                      </a:endParaRPr>
                    </a:p>
                  </a:txBody>
                  <a:tcPr marL="18415" marR="18415" marT="0" marB="0"/>
                </a:tc>
                <a:tc>
                  <a:txBody>
                    <a:bodyPr/>
                    <a:lstStyle/>
                    <a:p>
                      <a:pPr algn="ctr"/>
                      <a:r>
                        <a:rPr lang="en-US" sz="1600">
                          <a:effectLst/>
                        </a:rPr>
                        <a:t>13.7</a:t>
                      </a:r>
                      <a:endParaRPr lang="en-US" sz="2000">
                        <a:effectLst/>
                        <a:latin typeface="Calibri"/>
                      </a:endParaRPr>
                    </a:p>
                  </a:txBody>
                  <a:tcPr marL="18415" marR="18415" marT="0" marB="0"/>
                </a:tc>
                <a:tc>
                  <a:txBody>
                    <a:bodyPr/>
                    <a:lstStyle/>
                    <a:p>
                      <a:pPr algn="ctr"/>
                      <a:r>
                        <a:rPr lang="en-US" sz="1600" dirty="0">
                          <a:effectLst/>
                        </a:rPr>
                        <a:t>2.04</a:t>
                      </a:r>
                      <a:endParaRPr lang="en-US" sz="2000" dirty="0">
                        <a:effectLst/>
                        <a:latin typeface="Calibri"/>
                      </a:endParaRPr>
                    </a:p>
                  </a:txBody>
                  <a:tcPr marL="18415" marR="18415" marT="0" marB="0"/>
                </a:tc>
              </a:tr>
            </a:tbl>
          </a:graphicData>
        </a:graphic>
      </p:graphicFrame>
      <p:sp>
        <p:nvSpPr>
          <p:cNvPr id="5" name="Rectangle 4"/>
          <p:cNvSpPr/>
          <p:nvPr/>
        </p:nvSpPr>
        <p:spPr>
          <a:xfrm>
            <a:off x="1727200" y="3048000"/>
            <a:ext cx="6934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0068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50000"/>
                  </a:schemeClr>
                </a:solidFill>
              </a:rPr>
              <a:t>Lactating Mature </a:t>
            </a:r>
            <a:r>
              <a:rPr lang="en-US" dirty="0">
                <a:solidFill>
                  <a:schemeClr val="accent2">
                    <a:lumMod val="50000"/>
                  </a:schemeClr>
                </a:solidFill>
              </a:rPr>
              <a:t>Cow Example</a:t>
            </a:r>
            <a:endParaRPr lang="en-US" dirty="0"/>
          </a:p>
        </p:txBody>
      </p:sp>
      <p:sp>
        <p:nvSpPr>
          <p:cNvPr id="3" name="Content Placeholder 2"/>
          <p:cNvSpPr>
            <a:spLocks noGrp="1"/>
          </p:cNvSpPr>
          <p:nvPr>
            <p:ph idx="1"/>
          </p:nvPr>
        </p:nvSpPr>
        <p:spPr>
          <a:xfrm>
            <a:off x="228600" y="1600200"/>
            <a:ext cx="8458200" cy="4572000"/>
          </a:xfrm>
        </p:spPr>
        <p:txBody>
          <a:bodyPr/>
          <a:lstStyle/>
          <a:p>
            <a:pPr marL="342900" lvl="2" indent="-342900"/>
            <a:r>
              <a:rPr lang="en-US" sz="3200" b="1" dirty="0" smtClean="0"/>
              <a:t>Needs </a:t>
            </a:r>
            <a:r>
              <a:rPr lang="en-US" sz="3200" b="1" dirty="0"/>
              <a:t>16.7 </a:t>
            </a:r>
            <a:r>
              <a:rPr lang="en-US" sz="3200" b="1" dirty="0" err="1"/>
              <a:t>lbs</a:t>
            </a:r>
            <a:r>
              <a:rPr lang="en-US" sz="3200" b="1" dirty="0"/>
              <a:t> TDN/day and 2.97 </a:t>
            </a:r>
            <a:r>
              <a:rPr lang="en-US" sz="3200" b="1" dirty="0" err="1"/>
              <a:t>lbs</a:t>
            </a:r>
            <a:r>
              <a:rPr lang="en-US" sz="3200" b="1" dirty="0"/>
              <a:t> CP/day</a:t>
            </a:r>
          </a:p>
          <a:p>
            <a:r>
              <a:rPr lang="en-US" dirty="0" smtClean="0"/>
              <a:t>Eating approximately 26 </a:t>
            </a:r>
            <a:r>
              <a:rPr lang="en-US" dirty="0" err="1" smtClean="0"/>
              <a:t>lbs</a:t>
            </a:r>
            <a:r>
              <a:rPr lang="en-US" dirty="0" smtClean="0"/>
              <a:t> of (AF) hay </a:t>
            </a:r>
          </a:p>
          <a:p>
            <a:pPr lvl="1"/>
            <a:r>
              <a:rPr lang="en-US" dirty="0" smtClean="0"/>
              <a:t>49% </a:t>
            </a:r>
            <a:r>
              <a:rPr lang="en-US" dirty="0"/>
              <a:t>TDN </a:t>
            </a:r>
            <a:r>
              <a:rPr lang="en-US" dirty="0" smtClean="0"/>
              <a:t>(DM </a:t>
            </a:r>
            <a:r>
              <a:rPr lang="en-US" dirty="0"/>
              <a:t>basis</a:t>
            </a:r>
            <a:r>
              <a:rPr lang="en-US" dirty="0" smtClean="0"/>
              <a:t>) </a:t>
            </a:r>
          </a:p>
          <a:p>
            <a:pPr lvl="1"/>
            <a:r>
              <a:rPr lang="en-US" dirty="0" smtClean="0"/>
              <a:t>6% </a:t>
            </a:r>
            <a:r>
              <a:rPr lang="en-US" dirty="0"/>
              <a:t>CP </a:t>
            </a:r>
            <a:r>
              <a:rPr lang="en-US" dirty="0" smtClean="0"/>
              <a:t>(DM basis) </a:t>
            </a:r>
          </a:p>
          <a:p>
            <a:pPr lvl="1"/>
            <a:r>
              <a:rPr lang="en-US" dirty="0" smtClean="0"/>
              <a:t>90</a:t>
            </a:r>
            <a:r>
              <a:rPr lang="en-US" dirty="0"/>
              <a:t>% DM.</a:t>
            </a:r>
          </a:p>
          <a:p>
            <a:endParaRPr lang="en-US" dirty="0"/>
          </a:p>
        </p:txBody>
      </p:sp>
    </p:spTree>
    <p:extLst>
      <p:ext uri="{BB962C8B-B14F-4D97-AF65-F5344CB8AC3E}">
        <p14:creationId xmlns:p14="http://schemas.microsoft.com/office/powerpoint/2010/main" val="12472721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096962"/>
          </a:xfrm>
        </p:spPr>
        <p:txBody>
          <a:bodyPr>
            <a:normAutofit fontScale="90000"/>
          </a:bodyPr>
          <a:lstStyle/>
          <a:p>
            <a:r>
              <a:rPr lang="en-US" dirty="0" smtClean="0">
                <a:solidFill>
                  <a:schemeClr val="accent2">
                    <a:lumMod val="50000"/>
                  </a:schemeClr>
                </a:solidFill>
              </a:rPr>
              <a:t>Lactating Mature </a:t>
            </a:r>
            <a:r>
              <a:rPr lang="en-US" dirty="0">
                <a:solidFill>
                  <a:schemeClr val="accent2">
                    <a:lumMod val="50000"/>
                  </a:schemeClr>
                </a:solidFill>
              </a:rPr>
              <a:t>Cow Example</a:t>
            </a:r>
            <a:endParaRPr lang="en-US" dirty="0"/>
          </a:p>
        </p:txBody>
      </p:sp>
      <p:sp>
        <p:nvSpPr>
          <p:cNvPr id="3" name="Content Placeholder 2"/>
          <p:cNvSpPr>
            <a:spLocks noGrp="1"/>
          </p:cNvSpPr>
          <p:nvPr>
            <p:ph idx="1"/>
          </p:nvPr>
        </p:nvSpPr>
        <p:spPr>
          <a:xfrm>
            <a:off x="228600" y="4114800"/>
            <a:ext cx="8458200" cy="2057400"/>
          </a:xfrm>
        </p:spPr>
        <p:txBody>
          <a:bodyPr/>
          <a:lstStyle/>
          <a:p>
            <a:r>
              <a:rPr lang="en-US" dirty="0" smtClean="0"/>
              <a:t>Must provide supplement, but how much?</a:t>
            </a:r>
            <a:endParaRPr lang="en-US" dirty="0"/>
          </a:p>
        </p:txBody>
      </p:sp>
      <p:graphicFrame>
        <p:nvGraphicFramePr>
          <p:cNvPr id="4" name="Group 29"/>
          <p:cNvGraphicFramePr>
            <a:graphicFrameLocks noGrp="1"/>
          </p:cNvGraphicFramePr>
          <p:nvPr>
            <p:extLst/>
          </p:nvPr>
        </p:nvGraphicFramePr>
        <p:xfrm>
          <a:off x="533400" y="1600200"/>
          <a:ext cx="7977822" cy="2328799"/>
        </p:xfrm>
        <a:graphic>
          <a:graphicData uri="http://schemas.openxmlformats.org/drawingml/2006/table">
            <a:tbl>
              <a:tblPr/>
              <a:tblGrid>
                <a:gridCol w="1825625"/>
                <a:gridCol w="2167255"/>
                <a:gridCol w="2251392"/>
                <a:gridCol w="1733550"/>
              </a:tblGrid>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Requirement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Forage Supply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Deficient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Crude Protein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Arial" pitchFamily="34" charset="0"/>
                          <a:cs typeface="Arial" pitchFamily="34" charset="0"/>
                        </a:rPr>
                        <a:t>2.97 </a:t>
                      </a:r>
                      <a:r>
                        <a:rPr kumimoji="0" lang="en-US" sz="2400" b="0" i="0" u="none" strike="noStrike" cap="none" normalizeH="0" baseline="0" dirty="0" err="1" smtClean="0">
                          <a:ln>
                            <a:noFill/>
                          </a:ln>
                          <a:solidFill>
                            <a:srgbClr val="0000FF"/>
                          </a:solidFill>
                          <a:effectLst/>
                          <a:latin typeface="Arial" pitchFamily="34" charset="0"/>
                          <a:cs typeface="Arial" pitchFamily="34" charset="0"/>
                        </a:rPr>
                        <a:t>lbs</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1.56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lbs</a:t>
                      </a:r>
                      <a:r>
                        <a:rPr kumimoji="0" lang="en-US" sz="2400" b="0" i="0" u="none" strike="noStrike" cap="none" normalizeH="0" baseline="0" dirty="0" smtClean="0">
                          <a:ln>
                            <a:noFill/>
                          </a:ln>
                          <a:solidFill>
                            <a:schemeClr val="tx1"/>
                          </a:solidFill>
                          <a:effectLst/>
                          <a:latin typeface="Arial" pitchFamily="34" charset="0"/>
                          <a:cs typeface="Arial" pitchFamily="34" charset="0"/>
                        </a:rPr>
                        <a:t> CP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(26 × .06)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cs typeface="Arial" pitchFamily="34" charset="0"/>
                        </a:rPr>
                        <a:t>(1.42 </a:t>
                      </a:r>
                      <a:r>
                        <a:rPr kumimoji="0" lang="en-US" sz="2400" b="0" i="0" u="none" strike="noStrike" cap="none" normalizeH="0" baseline="0" dirty="0" err="1" smtClean="0">
                          <a:ln>
                            <a:noFill/>
                          </a:ln>
                          <a:solidFill>
                            <a:srgbClr val="FF0000"/>
                          </a:solidFill>
                          <a:effectLst/>
                          <a:latin typeface="Arial" pitchFamily="34" charset="0"/>
                          <a:cs typeface="Arial" pitchFamily="34" charset="0"/>
                        </a:rPr>
                        <a:t>lbs</a:t>
                      </a:r>
                      <a:r>
                        <a:rPr kumimoji="0" lang="en-US" sz="2400" b="0" i="0" u="none" strike="noStrike" cap="none" normalizeH="0" baseline="0" dirty="0" smtClean="0">
                          <a:ln>
                            <a:noFill/>
                          </a:ln>
                          <a:solidFill>
                            <a:srgbClr val="FF00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TDN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Arial" pitchFamily="34" charset="0"/>
                          <a:cs typeface="Arial" pitchFamily="34" charset="0"/>
                        </a:rPr>
                        <a:t>16.7 </a:t>
                      </a:r>
                      <a:r>
                        <a:rPr kumimoji="0" lang="en-US" sz="2400" b="0" i="0" u="none" strike="noStrike" cap="none" normalizeH="0" baseline="0" dirty="0" err="1" smtClean="0">
                          <a:ln>
                            <a:noFill/>
                          </a:ln>
                          <a:solidFill>
                            <a:srgbClr val="0000FF"/>
                          </a:solidFill>
                          <a:effectLst/>
                          <a:latin typeface="Arial" pitchFamily="34" charset="0"/>
                          <a:cs typeface="Arial" pitchFamily="34" charset="0"/>
                        </a:rPr>
                        <a:t>lbs</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12.74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lbs</a:t>
                      </a:r>
                      <a:r>
                        <a:rPr kumimoji="0" lang="en-US" sz="2400" b="0" i="0" u="none" strike="noStrike" cap="none" normalizeH="0" baseline="0" dirty="0" smtClean="0">
                          <a:ln>
                            <a:noFill/>
                          </a:ln>
                          <a:solidFill>
                            <a:schemeClr val="tx1"/>
                          </a:solidFill>
                          <a:effectLst/>
                          <a:latin typeface="Arial" pitchFamily="34" charset="0"/>
                          <a:cs typeface="Arial" pitchFamily="34" charset="0"/>
                        </a:rPr>
                        <a:t> TDN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(26 × 0.49)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cs typeface="Arial" pitchFamily="34" charset="0"/>
                        </a:rPr>
                        <a:t>(3.96 </a:t>
                      </a:r>
                      <a:r>
                        <a:rPr kumimoji="0" lang="en-US" sz="2400" b="0" i="0" u="none" strike="noStrike" cap="none" normalizeH="0" baseline="0" dirty="0" err="1" smtClean="0">
                          <a:ln>
                            <a:noFill/>
                          </a:ln>
                          <a:solidFill>
                            <a:srgbClr val="FF0000"/>
                          </a:solidFill>
                          <a:effectLst/>
                          <a:latin typeface="Arial" pitchFamily="34" charset="0"/>
                          <a:cs typeface="Arial" pitchFamily="34" charset="0"/>
                        </a:rPr>
                        <a:t>lbs</a:t>
                      </a:r>
                      <a:r>
                        <a:rPr kumimoji="0" lang="en-US" sz="2400" b="0" i="0" u="none" strike="noStrike" cap="none" normalizeH="0" baseline="0" dirty="0" smtClean="0">
                          <a:ln>
                            <a:noFill/>
                          </a:ln>
                          <a:solidFill>
                            <a:srgbClr val="FF00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6152156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096962"/>
          </a:xfrm>
        </p:spPr>
        <p:txBody>
          <a:bodyPr>
            <a:normAutofit fontScale="90000"/>
          </a:bodyPr>
          <a:lstStyle/>
          <a:p>
            <a:r>
              <a:rPr lang="en-US" dirty="0" smtClean="0">
                <a:solidFill>
                  <a:schemeClr val="accent2">
                    <a:lumMod val="50000"/>
                  </a:schemeClr>
                </a:solidFill>
              </a:rPr>
              <a:t>Lactating Mature </a:t>
            </a:r>
            <a:r>
              <a:rPr lang="en-US" dirty="0">
                <a:solidFill>
                  <a:schemeClr val="accent2">
                    <a:lumMod val="50000"/>
                  </a:schemeClr>
                </a:solidFill>
              </a:rPr>
              <a:t>Cow Example</a:t>
            </a:r>
            <a:endParaRPr lang="en-US" dirty="0"/>
          </a:p>
        </p:txBody>
      </p:sp>
      <p:sp>
        <p:nvSpPr>
          <p:cNvPr id="3" name="Content Placeholder 2"/>
          <p:cNvSpPr>
            <a:spLocks noGrp="1"/>
          </p:cNvSpPr>
          <p:nvPr>
            <p:ph idx="1"/>
          </p:nvPr>
        </p:nvSpPr>
        <p:spPr>
          <a:xfrm>
            <a:off x="304800" y="1524000"/>
            <a:ext cx="7924800" cy="4953000"/>
          </a:xfrm>
        </p:spPr>
        <p:txBody>
          <a:bodyPr>
            <a:normAutofit fontScale="85000" lnSpcReduction="20000"/>
          </a:bodyPr>
          <a:lstStyle/>
          <a:p>
            <a:pPr marL="0" indent="0">
              <a:buNone/>
            </a:pPr>
            <a:r>
              <a:rPr lang="en-US" dirty="0"/>
              <a:t>If we feed </a:t>
            </a:r>
            <a:r>
              <a:rPr lang="en-US" dirty="0" err="1"/>
              <a:t>Soyhull</a:t>
            </a:r>
            <a:r>
              <a:rPr lang="en-US" dirty="0"/>
              <a:t> pellets, the </a:t>
            </a:r>
            <a:r>
              <a:rPr lang="en-US" dirty="0" smtClean="0"/>
              <a:t>cows </a:t>
            </a:r>
            <a:r>
              <a:rPr lang="en-US" dirty="0"/>
              <a:t>would need:</a:t>
            </a:r>
          </a:p>
          <a:p>
            <a:pPr marL="285750" indent="-285750">
              <a:buFont typeface="Arial"/>
              <a:buChar char="•"/>
            </a:pPr>
            <a:r>
              <a:rPr lang="en-US" dirty="0" smtClean="0"/>
              <a:t>1.42 </a:t>
            </a:r>
            <a:r>
              <a:rPr lang="en-US" dirty="0" err="1"/>
              <a:t>lbs</a:t>
            </a:r>
            <a:r>
              <a:rPr lang="en-US" dirty="0"/>
              <a:t> of CP </a:t>
            </a:r>
          </a:p>
          <a:p>
            <a:pPr marL="285750" indent="-285750">
              <a:buFont typeface="Arial"/>
              <a:buChar char="•"/>
            </a:pPr>
            <a:r>
              <a:rPr lang="en-US" dirty="0"/>
              <a:t>SHP have 12% CP so…</a:t>
            </a:r>
          </a:p>
          <a:p>
            <a:pPr marL="285750" indent="-285750">
              <a:buFont typeface="Arial"/>
              <a:buChar char="•"/>
            </a:pPr>
            <a:endParaRPr lang="en-US" sz="600" dirty="0"/>
          </a:p>
          <a:p>
            <a:pPr marL="0" indent="0" algn="ctr">
              <a:buNone/>
            </a:pPr>
            <a:r>
              <a:rPr lang="en-US" dirty="0" smtClean="0"/>
              <a:t>1.42/.</a:t>
            </a:r>
            <a:r>
              <a:rPr lang="en-US" dirty="0"/>
              <a:t>12 = </a:t>
            </a:r>
            <a:r>
              <a:rPr lang="en-US" dirty="0" smtClean="0"/>
              <a:t>12 </a:t>
            </a:r>
            <a:r>
              <a:rPr lang="en-US" dirty="0" err="1"/>
              <a:t>lbs</a:t>
            </a:r>
            <a:r>
              <a:rPr lang="en-US" dirty="0"/>
              <a:t> of SHP</a:t>
            </a:r>
          </a:p>
          <a:p>
            <a:pPr marL="0" indent="0" algn="ctr">
              <a:buNone/>
            </a:pPr>
            <a:r>
              <a:rPr lang="en-US" dirty="0"/>
              <a:t>to meet her protein needs</a:t>
            </a:r>
          </a:p>
          <a:p>
            <a:pPr marL="0" indent="0" algn="ctr">
              <a:buNone/>
            </a:pPr>
            <a:endParaRPr lang="en-US" sz="600" dirty="0"/>
          </a:p>
          <a:p>
            <a:r>
              <a:rPr lang="en-US" dirty="0" smtClean="0"/>
              <a:t>3.96 </a:t>
            </a:r>
            <a:r>
              <a:rPr lang="en-US" dirty="0" err="1" smtClean="0"/>
              <a:t>lbs</a:t>
            </a:r>
            <a:r>
              <a:rPr lang="en-US" dirty="0" smtClean="0"/>
              <a:t> of </a:t>
            </a:r>
            <a:r>
              <a:rPr lang="en-US" dirty="0"/>
              <a:t>TDN</a:t>
            </a:r>
          </a:p>
          <a:p>
            <a:r>
              <a:rPr lang="en-US" dirty="0"/>
              <a:t>SHP have </a:t>
            </a:r>
            <a:r>
              <a:rPr lang="en-US" dirty="0" smtClean="0"/>
              <a:t>57 % TDN/</a:t>
            </a:r>
            <a:r>
              <a:rPr lang="en-US" dirty="0" err="1" smtClean="0"/>
              <a:t>lb</a:t>
            </a:r>
            <a:r>
              <a:rPr lang="en-US" dirty="0" smtClean="0"/>
              <a:t> </a:t>
            </a:r>
            <a:r>
              <a:rPr lang="en-US" dirty="0"/>
              <a:t>so…</a:t>
            </a:r>
          </a:p>
          <a:p>
            <a:endParaRPr lang="en-US" sz="700" dirty="0"/>
          </a:p>
          <a:p>
            <a:pPr marL="0" indent="0" algn="ctr">
              <a:buNone/>
            </a:pPr>
            <a:r>
              <a:rPr lang="en-US" dirty="0" smtClean="0"/>
              <a:t>3.96/.57= 7 </a:t>
            </a:r>
            <a:r>
              <a:rPr lang="en-US" dirty="0" err="1"/>
              <a:t>lbs</a:t>
            </a:r>
            <a:r>
              <a:rPr lang="en-US" dirty="0"/>
              <a:t> of SHP </a:t>
            </a:r>
          </a:p>
          <a:p>
            <a:pPr marL="0" indent="0" algn="ctr">
              <a:buNone/>
            </a:pPr>
            <a:r>
              <a:rPr lang="en-US" dirty="0"/>
              <a:t>to meet her energy needs</a:t>
            </a:r>
          </a:p>
          <a:p>
            <a:pPr marL="0" indent="0" algn="ctr">
              <a:buNone/>
            </a:pPr>
            <a:endParaRPr lang="en-US" sz="600" dirty="0"/>
          </a:p>
          <a:p>
            <a:pPr marL="0" indent="0" algn="ctr">
              <a:buNone/>
            </a:pPr>
            <a:endParaRPr lang="en-US" sz="600" dirty="0"/>
          </a:p>
          <a:p>
            <a:pPr marL="0" indent="0">
              <a:buNone/>
            </a:pPr>
            <a:r>
              <a:rPr lang="en-US" sz="2800" i="1" dirty="0"/>
              <a:t>Supplement </a:t>
            </a:r>
            <a:r>
              <a:rPr lang="en-US" sz="2800" i="1" dirty="0" smtClean="0"/>
              <a:t>cows </a:t>
            </a:r>
            <a:r>
              <a:rPr lang="en-US" sz="2800" i="1" dirty="0"/>
              <a:t>with </a:t>
            </a:r>
            <a:r>
              <a:rPr lang="en-US" sz="2800" i="1" dirty="0" smtClean="0"/>
              <a:t>12 </a:t>
            </a:r>
            <a:r>
              <a:rPr lang="en-US" sz="2800" i="1" dirty="0" err="1"/>
              <a:t>lbs</a:t>
            </a:r>
            <a:r>
              <a:rPr lang="en-US" sz="2800" i="1" dirty="0"/>
              <a:t> SHP per head per day to meet their </a:t>
            </a:r>
            <a:r>
              <a:rPr lang="en-US" sz="2800" i="1" dirty="0" smtClean="0"/>
              <a:t>needs</a:t>
            </a:r>
            <a:endParaRPr lang="en-US" sz="2800" i="1" dirty="0"/>
          </a:p>
        </p:txBody>
      </p:sp>
    </p:spTree>
    <p:extLst>
      <p:ext uri="{BB962C8B-B14F-4D97-AF65-F5344CB8AC3E}">
        <p14:creationId xmlns:p14="http://schemas.microsoft.com/office/powerpoint/2010/main" val="1011858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096962"/>
          </a:xfrm>
        </p:spPr>
        <p:txBody>
          <a:bodyPr>
            <a:normAutofit fontScale="90000"/>
          </a:bodyPr>
          <a:lstStyle/>
          <a:p>
            <a:r>
              <a:rPr lang="en-US" dirty="0" smtClean="0">
                <a:solidFill>
                  <a:schemeClr val="accent2">
                    <a:lumMod val="50000"/>
                  </a:schemeClr>
                </a:solidFill>
              </a:rPr>
              <a:t>Lactating Mature </a:t>
            </a:r>
            <a:r>
              <a:rPr lang="en-US" dirty="0">
                <a:solidFill>
                  <a:schemeClr val="accent2">
                    <a:lumMod val="50000"/>
                  </a:schemeClr>
                </a:solidFill>
              </a:rPr>
              <a:t>Cow Example</a:t>
            </a:r>
            <a:endParaRPr lang="en-US" dirty="0"/>
          </a:p>
        </p:txBody>
      </p:sp>
      <p:sp>
        <p:nvSpPr>
          <p:cNvPr id="3" name="Content Placeholder 2"/>
          <p:cNvSpPr>
            <a:spLocks noGrp="1"/>
          </p:cNvSpPr>
          <p:nvPr>
            <p:ph idx="1"/>
          </p:nvPr>
        </p:nvSpPr>
        <p:spPr>
          <a:xfrm>
            <a:off x="304800" y="1524000"/>
            <a:ext cx="7924800" cy="4953000"/>
          </a:xfrm>
        </p:spPr>
        <p:txBody>
          <a:bodyPr>
            <a:normAutofit fontScale="77500" lnSpcReduction="20000"/>
          </a:bodyPr>
          <a:lstStyle/>
          <a:p>
            <a:pPr marL="0" indent="0">
              <a:buNone/>
            </a:pPr>
            <a:r>
              <a:rPr lang="en-US" dirty="0" smtClean="0"/>
              <a:t>Better option? Higher protein feed?</a:t>
            </a:r>
          </a:p>
          <a:p>
            <a:pPr marL="0" indent="0">
              <a:buNone/>
            </a:pPr>
            <a:r>
              <a:rPr lang="en-US" dirty="0" smtClean="0"/>
              <a:t>If </a:t>
            </a:r>
            <a:r>
              <a:rPr lang="en-US" dirty="0"/>
              <a:t>we feed </a:t>
            </a:r>
            <a:r>
              <a:rPr lang="en-US" dirty="0" smtClean="0"/>
              <a:t>Corn Gluten, </a:t>
            </a:r>
            <a:r>
              <a:rPr lang="en-US" dirty="0"/>
              <a:t>the </a:t>
            </a:r>
            <a:r>
              <a:rPr lang="en-US" dirty="0" smtClean="0"/>
              <a:t>cows </a:t>
            </a:r>
            <a:r>
              <a:rPr lang="en-US" dirty="0"/>
              <a:t>would need:</a:t>
            </a:r>
          </a:p>
          <a:p>
            <a:pPr marL="285750" indent="-285750">
              <a:buFont typeface="Arial"/>
              <a:buChar char="•"/>
            </a:pPr>
            <a:r>
              <a:rPr lang="en-US" dirty="0" smtClean="0"/>
              <a:t>1.42 </a:t>
            </a:r>
            <a:r>
              <a:rPr lang="en-US" dirty="0" err="1"/>
              <a:t>lbs</a:t>
            </a:r>
            <a:r>
              <a:rPr lang="en-US" dirty="0"/>
              <a:t> of CP </a:t>
            </a:r>
          </a:p>
          <a:p>
            <a:pPr marL="285750" indent="-285750">
              <a:buFont typeface="Arial"/>
              <a:buChar char="•"/>
            </a:pPr>
            <a:r>
              <a:rPr lang="en-US" dirty="0" smtClean="0"/>
              <a:t>Corn Gluten has 24% </a:t>
            </a:r>
            <a:r>
              <a:rPr lang="en-US" dirty="0"/>
              <a:t>CP so…</a:t>
            </a:r>
          </a:p>
          <a:p>
            <a:pPr marL="285750" indent="-285750">
              <a:buFont typeface="Arial"/>
              <a:buChar char="•"/>
            </a:pPr>
            <a:endParaRPr lang="en-US" sz="600" dirty="0"/>
          </a:p>
          <a:p>
            <a:pPr marL="0" indent="0" algn="ctr">
              <a:buNone/>
            </a:pPr>
            <a:r>
              <a:rPr lang="en-US" dirty="0" smtClean="0"/>
              <a:t>1.42/.24 </a:t>
            </a:r>
            <a:r>
              <a:rPr lang="en-US" dirty="0"/>
              <a:t>= </a:t>
            </a:r>
            <a:r>
              <a:rPr lang="en-US" dirty="0" smtClean="0"/>
              <a:t>6 </a:t>
            </a:r>
            <a:r>
              <a:rPr lang="en-US" dirty="0" err="1"/>
              <a:t>lbs</a:t>
            </a:r>
            <a:r>
              <a:rPr lang="en-US" dirty="0"/>
              <a:t> of SHP</a:t>
            </a:r>
          </a:p>
          <a:p>
            <a:pPr marL="0" indent="0" algn="ctr">
              <a:buNone/>
            </a:pPr>
            <a:r>
              <a:rPr lang="en-US" dirty="0"/>
              <a:t>to meet her protein needs</a:t>
            </a:r>
          </a:p>
          <a:p>
            <a:pPr marL="0" indent="0" algn="ctr">
              <a:buNone/>
            </a:pPr>
            <a:endParaRPr lang="en-US" sz="600" dirty="0"/>
          </a:p>
          <a:p>
            <a:r>
              <a:rPr lang="en-US" dirty="0" smtClean="0"/>
              <a:t>3.96 </a:t>
            </a:r>
            <a:r>
              <a:rPr lang="en-US" dirty="0" err="1" smtClean="0"/>
              <a:t>lbs</a:t>
            </a:r>
            <a:r>
              <a:rPr lang="en-US" dirty="0" smtClean="0"/>
              <a:t> of </a:t>
            </a:r>
            <a:r>
              <a:rPr lang="en-US" dirty="0"/>
              <a:t>TDN</a:t>
            </a:r>
          </a:p>
          <a:p>
            <a:r>
              <a:rPr lang="en-US" dirty="0"/>
              <a:t>Corn Gluten has </a:t>
            </a:r>
            <a:r>
              <a:rPr lang="en-US" dirty="0" smtClean="0"/>
              <a:t>83% TDN/</a:t>
            </a:r>
            <a:r>
              <a:rPr lang="en-US" dirty="0" err="1" smtClean="0"/>
              <a:t>lb</a:t>
            </a:r>
            <a:r>
              <a:rPr lang="en-US" dirty="0" smtClean="0"/>
              <a:t> </a:t>
            </a:r>
            <a:r>
              <a:rPr lang="en-US" dirty="0"/>
              <a:t>so…</a:t>
            </a:r>
          </a:p>
          <a:p>
            <a:endParaRPr lang="en-US" sz="700" dirty="0"/>
          </a:p>
          <a:p>
            <a:pPr marL="0" indent="0" algn="ctr">
              <a:buNone/>
            </a:pPr>
            <a:r>
              <a:rPr lang="en-US" dirty="0" smtClean="0"/>
              <a:t>3.96/.83= 4.7 </a:t>
            </a:r>
            <a:r>
              <a:rPr lang="en-US" dirty="0" err="1"/>
              <a:t>lbs</a:t>
            </a:r>
            <a:r>
              <a:rPr lang="en-US" dirty="0"/>
              <a:t> of SHP </a:t>
            </a:r>
          </a:p>
          <a:p>
            <a:pPr marL="0" indent="0" algn="ctr">
              <a:buNone/>
            </a:pPr>
            <a:r>
              <a:rPr lang="en-US" dirty="0"/>
              <a:t>to meet her energy needs</a:t>
            </a:r>
          </a:p>
          <a:p>
            <a:pPr marL="0" indent="0" algn="ctr">
              <a:buNone/>
            </a:pPr>
            <a:endParaRPr lang="en-US" sz="600" dirty="0"/>
          </a:p>
          <a:p>
            <a:pPr marL="0" indent="0" algn="ctr">
              <a:buNone/>
            </a:pPr>
            <a:endParaRPr lang="en-US" sz="600" dirty="0"/>
          </a:p>
          <a:p>
            <a:pPr marL="0" indent="0">
              <a:buNone/>
            </a:pPr>
            <a:r>
              <a:rPr lang="en-US" sz="2800" i="1" dirty="0"/>
              <a:t>Supplement </a:t>
            </a:r>
            <a:r>
              <a:rPr lang="en-US" sz="2800" i="1" dirty="0" smtClean="0"/>
              <a:t>cows </a:t>
            </a:r>
            <a:r>
              <a:rPr lang="en-US" sz="2800" i="1" dirty="0"/>
              <a:t>with </a:t>
            </a:r>
            <a:r>
              <a:rPr lang="en-US" sz="2800" i="1" dirty="0" smtClean="0"/>
              <a:t>6 </a:t>
            </a:r>
            <a:r>
              <a:rPr lang="en-US" sz="2800" i="1" dirty="0" err="1"/>
              <a:t>lbs</a:t>
            </a:r>
            <a:r>
              <a:rPr lang="en-US" sz="2800" i="1" dirty="0"/>
              <a:t> </a:t>
            </a:r>
            <a:r>
              <a:rPr lang="en-US" sz="2800" i="1" dirty="0" smtClean="0"/>
              <a:t>CG </a:t>
            </a:r>
            <a:r>
              <a:rPr lang="en-US" sz="2800" i="1" dirty="0"/>
              <a:t>per head per day to meet their </a:t>
            </a:r>
            <a:r>
              <a:rPr lang="en-US" sz="2800" i="1" dirty="0" smtClean="0"/>
              <a:t>needs</a:t>
            </a:r>
            <a:endParaRPr lang="en-US" sz="2800" i="1" dirty="0"/>
          </a:p>
        </p:txBody>
      </p:sp>
    </p:spTree>
    <p:extLst>
      <p:ext uri="{BB962C8B-B14F-4D97-AF65-F5344CB8AC3E}">
        <p14:creationId xmlns:p14="http://schemas.microsoft.com/office/powerpoint/2010/main" val="3809509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90009"/>
                </a:solidFill>
              </a:rPr>
              <a:t>Three Steps to a Winter Supplementation Plan:</a:t>
            </a:r>
            <a:endParaRPr lang="en-US" dirty="0">
              <a:solidFill>
                <a:srgbClr val="390009"/>
              </a:solidFill>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Evaluate your forage base</a:t>
            </a:r>
          </a:p>
          <a:p>
            <a:pPr marL="914400" lvl="1" indent="-514350"/>
            <a:r>
              <a:rPr lang="en-US" dirty="0" smtClean="0"/>
              <a:t>How much do you have and what quality is it?</a:t>
            </a:r>
          </a:p>
          <a:p>
            <a:pPr marL="514350" indent="-514350">
              <a:buFont typeface="+mj-lt"/>
              <a:buAutoNum type="arabicPeriod"/>
            </a:pPr>
            <a:r>
              <a:rPr lang="en-US" dirty="0" smtClean="0"/>
              <a:t>Determine animal needs (nutrient requirements)</a:t>
            </a:r>
          </a:p>
          <a:p>
            <a:pPr marL="514350" indent="-514350">
              <a:buFont typeface="+mj-lt"/>
              <a:buAutoNum type="arabicPeriod"/>
            </a:pPr>
            <a:r>
              <a:rPr lang="en-US" dirty="0" smtClean="0"/>
              <a:t>Match forage to animal needs</a:t>
            </a:r>
          </a:p>
          <a:p>
            <a:pPr marL="914400" lvl="1" indent="-514350"/>
            <a:r>
              <a:rPr lang="en-US" dirty="0" smtClean="0"/>
              <a:t>Determine what might be deficient</a:t>
            </a:r>
          </a:p>
          <a:p>
            <a:pPr marL="514350" indent="-514350">
              <a:buFont typeface="+mj-lt"/>
              <a:buAutoNum type="arabicPeriod"/>
            </a:pPr>
            <a:r>
              <a:rPr lang="en-US" dirty="0" smtClean="0"/>
              <a:t>Determine supplement needs</a:t>
            </a:r>
          </a:p>
          <a:p>
            <a:pPr marL="914400" lvl="1" indent="-514350"/>
            <a:r>
              <a:rPr lang="en-US" dirty="0" smtClean="0"/>
              <a:t>Efficiency!</a:t>
            </a:r>
            <a:endParaRPr lang="en-US" dirty="0"/>
          </a:p>
        </p:txBody>
      </p:sp>
    </p:spTree>
    <p:extLst>
      <p:ext uri="{BB962C8B-B14F-4D97-AF65-F5344CB8AC3E}">
        <p14:creationId xmlns:p14="http://schemas.microsoft.com/office/powerpoint/2010/main" val="276982278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lumMod val="50000"/>
                  </a:schemeClr>
                </a:solidFill>
              </a:rPr>
              <a:t>Nutrition for growing cattle</a:t>
            </a:r>
            <a:endParaRPr lang="en-US" dirty="0">
              <a:solidFill>
                <a:schemeClr val="accent2">
                  <a:lumMod val="50000"/>
                </a:schemeClr>
              </a:solidFill>
            </a:endParaRPr>
          </a:p>
        </p:txBody>
      </p:sp>
      <p:sp>
        <p:nvSpPr>
          <p:cNvPr id="4" name="Text Placeholder 3"/>
          <p:cNvSpPr>
            <a:spLocks noGrp="1"/>
          </p:cNvSpPr>
          <p:nvPr>
            <p:ph type="body" idx="1"/>
          </p:nvPr>
        </p:nvSpPr>
        <p:spPr/>
        <p:txBody>
          <a:bodyPr/>
          <a:lstStyle/>
          <a:p>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868" b="40169"/>
          <a:stretch/>
        </p:blipFill>
        <p:spPr>
          <a:xfrm>
            <a:off x="381000" y="533400"/>
            <a:ext cx="8458200" cy="3753853"/>
          </a:xfrm>
          <a:prstGeom prst="rect">
            <a:avLst/>
          </a:prstGeom>
        </p:spPr>
      </p:pic>
    </p:spTree>
    <p:extLst>
      <p:ext uri="{BB962C8B-B14F-4D97-AF65-F5344CB8AC3E}">
        <p14:creationId xmlns:p14="http://schemas.microsoft.com/office/powerpoint/2010/main" val="21688302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50000"/>
                  </a:schemeClr>
                </a:solidFill>
              </a:rPr>
              <a:t>Nutrient Requirements</a:t>
            </a:r>
            <a:endParaRPr lang="en-US" dirty="0">
              <a:solidFill>
                <a:schemeClr val="accent2">
                  <a:lumMod val="50000"/>
                </a:schemeClr>
              </a:solidFill>
            </a:endParaRPr>
          </a:p>
        </p:txBody>
      </p:sp>
      <p:graphicFrame>
        <p:nvGraphicFramePr>
          <p:cNvPr id="5" name="Content Placeholder 4"/>
          <p:cNvGraphicFramePr>
            <a:graphicFrameLocks noGrp="1"/>
          </p:cNvGraphicFramePr>
          <p:nvPr>
            <p:ph idx="1"/>
            <p:extLst/>
          </p:nvPr>
        </p:nvGraphicFramePr>
        <p:xfrm>
          <a:off x="152400" y="1524000"/>
          <a:ext cx="8686800" cy="4480560"/>
        </p:xfrm>
        <a:graphic>
          <a:graphicData uri="http://schemas.openxmlformats.org/drawingml/2006/table">
            <a:tbl>
              <a:tblPr/>
              <a:tblGrid>
                <a:gridCol w="1219645"/>
                <a:gridCol w="635318"/>
                <a:gridCol w="1650237"/>
                <a:gridCol w="1295400"/>
                <a:gridCol w="1143000"/>
                <a:gridCol w="914400"/>
                <a:gridCol w="1828800"/>
              </a:tblGrid>
              <a:tr h="0">
                <a:tc>
                  <a:txBody>
                    <a:bodyPr/>
                    <a:lstStyle/>
                    <a:p>
                      <a:r>
                        <a:rPr lang="en-US" sz="1400" dirty="0">
                          <a:effectLst/>
                          <a:latin typeface="Calibri"/>
                          <a:cs typeface="Arial"/>
                        </a:rPr>
                        <a:t> </a:t>
                      </a:r>
                      <a:endParaRPr lang="en-US" sz="1800" dirty="0">
                        <a:effectLst/>
                        <a:latin typeface="Calibri"/>
                      </a:endParaRPr>
                    </a:p>
                  </a:txBody>
                  <a:tcPr marL="18415" marR="1841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US" sz="1400" dirty="0">
                          <a:effectLst/>
                          <a:latin typeface="Calibri"/>
                          <a:cs typeface="Arial"/>
                        </a:rPr>
                        <a:t> </a:t>
                      </a:r>
                      <a:endParaRPr lang="en-US" sz="1800" dirty="0">
                        <a:effectLst/>
                        <a:latin typeface="Calibri"/>
                      </a:endParaRPr>
                    </a:p>
                  </a:txBody>
                  <a:tcPr marL="18415" marR="1841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US" sz="1400" dirty="0">
                          <a:effectLst/>
                          <a:latin typeface="Calibri"/>
                          <a:cs typeface="Arial"/>
                        </a:rPr>
                        <a:t> </a:t>
                      </a:r>
                      <a:endParaRPr lang="en-US" sz="1800" dirty="0">
                        <a:effectLst/>
                        <a:latin typeface="Calibri"/>
                      </a:endParaRPr>
                    </a:p>
                  </a:txBody>
                  <a:tcPr marL="18415" marR="1841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r>
                        <a:rPr lang="en-US" sz="1400" b="1" dirty="0">
                          <a:effectLst/>
                          <a:latin typeface="Calibri"/>
                          <a:cs typeface="Arial"/>
                        </a:rPr>
                        <a:t>Diet Nutrient Density</a:t>
                      </a:r>
                      <a:endParaRPr lang="en-US" sz="1800" dirty="0">
                        <a:effectLst/>
                        <a:latin typeface="Calibri"/>
                      </a:endParaRPr>
                    </a:p>
                  </a:txBody>
                  <a:tcPr marL="18415" marR="184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algn="ctr"/>
                      <a:r>
                        <a:rPr lang="en-US" sz="1400" b="1" dirty="0">
                          <a:effectLst/>
                          <a:latin typeface="Calibri"/>
                          <a:cs typeface="Arial"/>
                        </a:rPr>
                        <a:t>Daily Nutrients / Animal</a:t>
                      </a:r>
                      <a:endParaRPr lang="en-US" sz="1800" dirty="0">
                        <a:effectLst/>
                        <a:latin typeface="Calibri"/>
                      </a:endParaRPr>
                    </a:p>
                  </a:txBody>
                  <a:tcPr marL="18415" marR="184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en-US"/>
                    </a:p>
                  </a:txBody>
                  <a:tcPr/>
                </a:tc>
              </a:tr>
              <a:tr h="0">
                <a:tc>
                  <a:txBody>
                    <a:bodyPr/>
                    <a:lstStyle/>
                    <a:p>
                      <a:r>
                        <a:rPr lang="en-US" sz="1400" b="1">
                          <a:effectLst/>
                          <a:latin typeface="Calibri"/>
                          <a:cs typeface="Arial"/>
                        </a:rPr>
                        <a:t>Body weight, lb</a:t>
                      </a:r>
                      <a:endParaRPr lang="en-US" sz="1800">
                        <a:effectLst/>
                        <a:latin typeface="Calibri"/>
                      </a:endParaRPr>
                    </a:p>
                  </a:txBody>
                  <a:tcPr marL="18415" marR="184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b="1">
                          <a:effectLst/>
                          <a:latin typeface="Calibri"/>
                          <a:cs typeface="Arial"/>
                        </a:rPr>
                        <a:t>ADG, lb</a:t>
                      </a:r>
                      <a:endParaRPr lang="en-US" sz="1800">
                        <a:effectLst/>
                        <a:latin typeface="Calibri"/>
                      </a:endParaRPr>
                    </a:p>
                  </a:txBody>
                  <a:tcPr marL="18415" marR="184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b="1">
                          <a:effectLst/>
                          <a:latin typeface="Calibri"/>
                          <a:cs typeface="Arial"/>
                        </a:rPr>
                        <a:t>Dry matter intake, lb/day</a:t>
                      </a:r>
                      <a:endParaRPr lang="en-US" sz="1800">
                        <a:effectLst/>
                        <a:latin typeface="Calibri"/>
                      </a:endParaRPr>
                    </a:p>
                  </a:txBody>
                  <a:tcPr marL="18415" marR="184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b="1">
                          <a:effectLst/>
                          <a:latin typeface="Calibri"/>
                          <a:cs typeface="Arial"/>
                        </a:rPr>
                        <a:t>TDN, % dry matter</a:t>
                      </a:r>
                      <a:endParaRPr lang="en-US" sz="1800">
                        <a:effectLst/>
                        <a:latin typeface="Calibri"/>
                      </a:endParaRPr>
                    </a:p>
                  </a:txBody>
                  <a:tcPr marL="18415" marR="184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b="1" dirty="0">
                          <a:effectLst/>
                          <a:latin typeface="Calibri"/>
                          <a:cs typeface="Arial"/>
                        </a:rPr>
                        <a:t>CP, </a:t>
                      </a:r>
                      <a:endParaRPr lang="en-US" sz="1400" b="1" dirty="0" smtClean="0">
                        <a:effectLst/>
                        <a:latin typeface="Calibri"/>
                        <a:cs typeface="Arial"/>
                      </a:endParaRPr>
                    </a:p>
                    <a:p>
                      <a:pPr algn="ctr"/>
                      <a:r>
                        <a:rPr lang="en-US" sz="1400" b="1" dirty="0" smtClean="0">
                          <a:effectLst/>
                          <a:latin typeface="Calibri"/>
                          <a:cs typeface="Arial"/>
                        </a:rPr>
                        <a:t>% </a:t>
                      </a:r>
                      <a:r>
                        <a:rPr lang="en-US" sz="1400" b="1" dirty="0">
                          <a:effectLst/>
                          <a:latin typeface="Calibri"/>
                          <a:cs typeface="Arial"/>
                        </a:rPr>
                        <a:t>dry matter</a:t>
                      </a:r>
                      <a:endParaRPr lang="en-US" sz="1800" dirty="0">
                        <a:effectLst/>
                        <a:latin typeface="Calibri"/>
                      </a:endParaRPr>
                    </a:p>
                  </a:txBody>
                  <a:tcPr marL="18415" marR="184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b="1" dirty="0">
                          <a:effectLst/>
                          <a:latin typeface="Calibri"/>
                          <a:cs typeface="Arial"/>
                        </a:rPr>
                        <a:t>TDN, </a:t>
                      </a:r>
                      <a:r>
                        <a:rPr lang="en-US" sz="1400" b="1" dirty="0" err="1">
                          <a:effectLst/>
                          <a:latin typeface="Calibri"/>
                          <a:cs typeface="Arial"/>
                        </a:rPr>
                        <a:t>lb</a:t>
                      </a:r>
                      <a:endParaRPr lang="en-US" sz="1800" dirty="0">
                        <a:effectLst/>
                        <a:latin typeface="Calibri"/>
                      </a:endParaRPr>
                    </a:p>
                  </a:txBody>
                  <a:tcPr marL="18415" marR="184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r>
                        <a:rPr lang="en-US" sz="1400" b="1" dirty="0">
                          <a:effectLst/>
                          <a:latin typeface="Calibri"/>
                          <a:cs typeface="Arial"/>
                        </a:rPr>
                        <a:t>CP, </a:t>
                      </a:r>
                      <a:r>
                        <a:rPr lang="en-US" sz="1400" b="1" dirty="0" err="1">
                          <a:effectLst/>
                          <a:latin typeface="Calibri"/>
                          <a:cs typeface="Arial"/>
                        </a:rPr>
                        <a:t>lb</a:t>
                      </a:r>
                      <a:endParaRPr lang="en-US" sz="1800" dirty="0">
                        <a:effectLst/>
                        <a:latin typeface="Calibri"/>
                      </a:endParaRPr>
                    </a:p>
                  </a:txBody>
                  <a:tcPr marL="18415" marR="184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0">
                <a:tc rowSpan="6">
                  <a:txBody>
                    <a:bodyPr/>
                    <a:lstStyle/>
                    <a:p>
                      <a:pPr algn="ctr"/>
                      <a:r>
                        <a:rPr lang="en-US" sz="1400">
                          <a:effectLst/>
                          <a:latin typeface="Calibri"/>
                          <a:cs typeface="Arial"/>
                        </a:rPr>
                        <a:t>300</a:t>
                      </a:r>
                      <a:endParaRPr lang="en-US" sz="1800">
                        <a:effectLst/>
                        <a:latin typeface="Calibri"/>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0.5</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7.8</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54</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9.4</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4.2</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0.73</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vMerge="1">
                  <a:txBody>
                    <a:bodyPr/>
                    <a:lstStyle/>
                    <a:p>
                      <a:endParaRPr lang="en-US"/>
                    </a:p>
                  </a:txBody>
                  <a:tcPr/>
                </a:tc>
                <a:tc>
                  <a:txBody>
                    <a:bodyPr/>
                    <a:lstStyle/>
                    <a:p>
                      <a:pPr algn="ctr"/>
                      <a:r>
                        <a:rPr lang="en-US" sz="1400">
                          <a:effectLst/>
                          <a:latin typeface="Calibri"/>
                          <a:cs typeface="Arial"/>
                        </a:rPr>
                        <a:t>1.0</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8.3</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58</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11.5</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4.8</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0.95</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0">
                <a:tc vMerge="1">
                  <a:txBody>
                    <a:bodyPr/>
                    <a:lstStyle/>
                    <a:p>
                      <a:endParaRPr lang="en-US"/>
                    </a:p>
                  </a:txBody>
                  <a:tcPr/>
                </a:tc>
                <a:tc>
                  <a:txBody>
                    <a:bodyPr/>
                    <a:lstStyle/>
                    <a:p>
                      <a:pPr algn="ctr"/>
                      <a:r>
                        <a:rPr lang="en-US" sz="1400">
                          <a:effectLst/>
                          <a:latin typeface="Calibri"/>
                          <a:cs typeface="Arial"/>
                        </a:rPr>
                        <a:t>1.5</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8.6</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63</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13.7</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5.4</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1.17</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vMerge="1">
                  <a:txBody>
                    <a:bodyPr/>
                    <a:lstStyle/>
                    <a:p>
                      <a:endParaRPr lang="en-US"/>
                    </a:p>
                  </a:txBody>
                  <a:tcPr/>
                </a:tc>
                <a:tc>
                  <a:txBody>
                    <a:bodyPr/>
                    <a:lstStyle/>
                    <a:p>
                      <a:pPr algn="ctr"/>
                      <a:r>
                        <a:rPr lang="en-US" sz="1400">
                          <a:effectLst/>
                          <a:latin typeface="Calibri"/>
                          <a:cs typeface="Arial"/>
                        </a:rPr>
                        <a:t>2.0</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8.6</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68</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16.2</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5.8</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1.40</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0">
                <a:tc vMerge="1">
                  <a:txBody>
                    <a:bodyPr/>
                    <a:lstStyle/>
                    <a:p>
                      <a:endParaRPr lang="en-US"/>
                    </a:p>
                  </a:txBody>
                  <a:tcPr/>
                </a:tc>
                <a:tc>
                  <a:txBody>
                    <a:bodyPr/>
                    <a:lstStyle/>
                    <a:p>
                      <a:pPr algn="ctr"/>
                      <a:r>
                        <a:rPr lang="en-US" sz="1400">
                          <a:effectLst/>
                          <a:latin typeface="Calibri"/>
                          <a:cs typeface="Arial"/>
                        </a:rPr>
                        <a:t>2.5</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8.6</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73</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18.7</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6.3</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1.61</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vMerge="1">
                  <a:txBody>
                    <a:bodyPr/>
                    <a:lstStyle/>
                    <a:p>
                      <a:endParaRPr lang="en-US"/>
                    </a:p>
                  </a:txBody>
                  <a:tcPr/>
                </a:tc>
                <a:tc>
                  <a:txBody>
                    <a:bodyPr/>
                    <a:lstStyle/>
                    <a:p>
                      <a:pPr algn="ctr"/>
                      <a:r>
                        <a:rPr lang="en-US" sz="1400">
                          <a:effectLst/>
                          <a:latin typeface="Calibri"/>
                          <a:cs typeface="Arial"/>
                        </a:rPr>
                        <a:t>3.0</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8.3</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80</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22.0</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6.6</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1.83</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0">
                <a:tc rowSpan="6">
                  <a:txBody>
                    <a:bodyPr/>
                    <a:lstStyle/>
                    <a:p>
                      <a:pPr algn="ctr"/>
                      <a:r>
                        <a:rPr lang="en-US" sz="1400">
                          <a:effectLst/>
                          <a:latin typeface="Calibri"/>
                          <a:cs typeface="Arial"/>
                        </a:rPr>
                        <a:t>400</a:t>
                      </a:r>
                      <a:endParaRPr lang="en-US" sz="1800">
                        <a:effectLst/>
                        <a:latin typeface="Calibri"/>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0.5</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9.7</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54</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8.8</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5.2</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0.85</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vMerge="1">
                  <a:txBody>
                    <a:bodyPr/>
                    <a:lstStyle/>
                    <a:p>
                      <a:endParaRPr lang="en-US"/>
                    </a:p>
                  </a:txBody>
                  <a:tcPr/>
                </a:tc>
                <a:tc>
                  <a:txBody>
                    <a:bodyPr/>
                    <a:lstStyle/>
                    <a:p>
                      <a:pPr algn="ctr"/>
                      <a:r>
                        <a:rPr lang="en-US" sz="1400">
                          <a:effectLst/>
                          <a:latin typeface="Calibri"/>
                          <a:cs typeface="Arial"/>
                        </a:rPr>
                        <a:t>1.0</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10.3</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58</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10.4</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6.0</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1.07</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0">
                <a:tc vMerge="1">
                  <a:txBody>
                    <a:bodyPr/>
                    <a:lstStyle/>
                    <a:p>
                      <a:endParaRPr lang="en-US"/>
                    </a:p>
                  </a:txBody>
                  <a:tcPr/>
                </a:tc>
                <a:tc>
                  <a:txBody>
                    <a:bodyPr/>
                    <a:lstStyle/>
                    <a:p>
                      <a:pPr algn="ctr"/>
                      <a:r>
                        <a:rPr lang="en-US" sz="1400">
                          <a:effectLst/>
                          <a:latin typeface="Calibri"/>
                          <a:cs typeface="Arial"/>
                        </a:rPr>
                        <a:t>1.5</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10.6</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63</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12.2</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6.7</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1.30</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vMerge="1">
                  <a:txBody>
                    <a:bodyPr/>
                    <a:lstStyle/>
                    <a:p>
                      <a:endParaRPr lang="en-US"/>
                    </a:p>
                  </a:txBody>
                  <a:tcPr/>
                </a:tc>
                <a:tc>
                  <a:txBody>
                    <a:bodyPr/>
                    <a:lstStyle/>
                    <a:p>
                      <a:pPr algn="ctr"/>
                      <a:r>
                        <a:rPr lang="en-US" sz="1400">
                          <a:effectLst/>
                          <a:latin typeface="Calibri"/>
                          <a:cs typeface="Arial"/>
                        </a:rPr>
                        <a:t>2.0</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10.7</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68</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14.1</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7.3</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1.51</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0">
                <a:tc vMerge="1">
                  <a:txBody>
                    <a:bodyPr/>
                    <a:lstStyle/>
                    <a:p>
                      <a:endParaRPr lang="en-US"/>
                    </a:p>
                  </a:txBody>
                  <a:tcPr/>
                </a:tc>
                <a:tc>
                  <a:txBody>
                    <a:bodyPr/>
                    <a:lstStyle/>
                    <a:p>
                      <a:pPr algn="ctr"/>
                      <a:r>
                        <a:rPr lang="en-US" sz="1400">
                          <a:effectLst/>
                          <a:latin typeface="Calibri"/>
                          <a:cs typeface="Arial"/>
                        </a:rPr>
                        <a:t>2.5</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10.7</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73</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16.1</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7.8</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1.72</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vMerge="1">
                  <a:txBody>
                    <a:bodyPr/>
                    <a:lstStyle/>
                    <a:p>
                      <a:endParaRPr lang="en-US"/>
                    </a:p>
                  </a:txBody>
                  <a:tcPr/>
                </a:tc>
                <a:tc>
                  <a:txBody>
                    <a:bodyPr/>
                    <a:lstStyle/>
                    <a:p>
                      <a:pPr algn="ctr"/>
                      <a:r>
                        <a:rPr lang="en-US" sz="1400">
                          <a:effectLst/>
                          <a:latin typeface="Calibri"/>
                          <a:cs typeface="Arial"/>
                        </a:rPr>
                        <a:t>3.0</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10.4</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80</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18.7</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8.3</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1.94</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0">
                <a:tc rowSpan="6">
                  <a:txBody>
                    <a:bodyPr/>
                    <a:lstStyle/>
                    <a:p>
                      <a:pPr algn="ctr"/>
                      <a:r>
                        <a:rPr lang="en-US" sz="1400">
                          <a:effectLst/>
                          <a:latin typeface="Calibri"/>
                          <a:cs typeface="Arial"/>
                        </a:rPr>
                        <a:t>500</a:t>
                      </a:r>
                      <a:endParaRPr lang="en-US" sz="1800">
                        <a:effectLst/>
                        <a:latin typeface="Calibri"/>
                      </a:endParaRPr>
                    </a:p>
                  </a:txBody>
                  <a:tcPr marL="18415" marR="18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0.5</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11.5</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54</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8.4</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6.2</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0.97</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vMerge="1">
                  <a:txBody>
                    <a:bodyPr/>
                    <a:lstStyle/>
                    <a:p>
                      <a:endParaRPr lang="en-US"/>
                    </a:p>
                  </a:txBody>
                  <a:tcPr/>
                </a:tc>
                <a:tc>
                  <a:txBody>
                    <a:bodyPr/>
                    <a:lstStyle/>
                    <a:p>
                      <a:pPr algn="ctr"/>
                      <a:r>
                        <a:rPr lang="en-US" sz="1400">
                          <a:effectLst/>
                          <a:latin typeface="Calibri"/>
                          <a:cs typeface="Arial"/>
                        </a:rPr>
                        <a:t>1.0</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12.2</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58</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9.8</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7.1</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1.19</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0">
                <a:tc vMerge="1">
                  <a:txBody>
                    <a:bodyPr/>
                    <a:lstStyle/>
                    <a:p>
                      <a:endParaRPr lang="en-US"/>
                    </a:p>
                  </a:txBody>
                  <a:tcPr/>
                </a:tc>
                <a:tc>
                  <a:txBody>
                    <a:bodyPr/>
                    <a:lstStyle/>
                    <a:p>
                      <a:pPr algn="ctr"/>
                      <a:r>
                        <a:rPr lang="en-US" sz="1400">
                          <a:effectLst/>
                          <a:latin typeface="Calibri"/>
                          <a:cs typeface="Arial"/>
                        </a:rPr>
                        <a:t>1.5</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12.6</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63</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11.2</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7.9</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1.41</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vMerge="1">
                  <a:txBody>
                    <a:bodyPr/>
                    <a:lstStyle/>
                    <a:p>
                      <a:endParaRPr lang="en-US"/>
                    </a:p>
                  </a:txBody>
                  <a:tcPr/>
                </a:tc>
                <a:tc>
                  <a:txBody>
                    <a:bodyPr/>
                    <a:lstStyle/>
                    <a:p>
                      <a:pPr algn="ctr"/>
                      <a:r>
                        <a:rPr lang="en-US" sz="1400">
                          <a:effectLst/>
                          <a:latin typeface="Calibri"/>
                          <a:cs typeface="Arial"/>
                        </a:rPr>
                        <a:t>2.0</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12.6</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68</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12.9</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8.6</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1.63</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r h="0">
                <a:tc vMerge="1">
                  <a:txBody>
                    <a:bodyPr/>
                    <a:lstStyle/>
                    <a:p>
                      <a:endParaRPr lang="en-US"/>
                    </a:p>
                  </a:txBody>
                  <a:tcPr/>
                </a:tc>
                <a:tc>
                  <a:txBody>
                    <a:bodyPr/>
                    <a:lstStyle/>
                    <a:p>
                      <a:pPr algn="ctr"/>
                      <a:r>
                        <a:rPr lang="en-US" sz="1400">
                          <a:effectLst/>
                          <a:latin typeface="Calibri"/>
                          <a:cs typeface="Arial"/>
                        </a:rPr>
                        <a:t>2.5</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12.6</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73</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14.6</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a:effectLst/>
                          <a:latin typeface="Calibri"/>
                          <a:cs typeface="Arial"/>
                        </a:rPr>
                        <a:t>9.2</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400" dirty="0">
                          <a:effectLst/>
                          <a:latin typeface="Calibri"/>
                          <a:cs typeface="Arial"/>
                        </a:rPr>
                        <a:t>1.84</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2240">
                <a:tc vMerge="1">
                  <a:txBody>
                    <a:bodyPr/>
                    <a:lstStyle/>
                    <a:p>
                      <a:endParaRPr lang="en-US"/>
                    </a:p>
                  </a:txBody>
                  <a:tcPr/>
                </a:tc>
                <a:tc>
                  <a:txBody>
                    <a:bodyPr/>
                    <a:lstStyle/>
                    <a:p>
                      <a:pPr algn="ctr"/>
                      <a:r>
                        <a:rPr lang="en-US" sz="1400">
                          <a:effectLst/>
                          <a:latin typeface="Calibri"/>
                          <a:cs typeface="Arial"/>
                        </a:rPr>
                        <a:t>3.0</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12.2</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80</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a:effectLst/>
                          <a:latin typeface="Calibri"/>
                          <a:cs typeface="Arial"/>
                        </a:rPr>
                        <a:t>16.8</a:t>
                      </a:r>
                      <a:endParaRPr lang="en-US" sz="180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9.8</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algn="ctr"/>
                      <a:r>
                        <a:rPr lang="en-US" sz="1400" dirty="0">
                          <a:effectLst/>
                          <a:latin typeface="Calibri"/>
                          <a:cs typeface="Arial"/>
                        </a:rPr>
                        <a:t>2.05</a:t>
                      </a:r>
                      <a:endParaRPr lang="en-US" sz="1800" dirty="0">
                        <a:effectLst/>
                        <a:latin typeface="Calibri"/>
                      </a:endParaRPr>
                    </a:p>
                  </a:txBody>
                  <a:tcPr marL="18415"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r>
            </a:tbl>
          </a:graphicData>
        </a:graphic>
      </p:graphicFrame>
    </p:spTree>
    <p:extLst>
      <p:ext uri="{BB962C8B-B14F-4D97-AF65-F5344CB8AC3E}">
        <p14:creationId xmlns:p14="http://schemas.microsoft.com/office/powerpoint/2010/main" val="25406679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Preconditioning Programs</a:t>
            </a:r>
            <a:endParaRPr lang="en-US" dirty="0">
              <a:solidFill>
                <a:schemeClr val="accent2">
                  <a:lumMod val="50000"/>
                </a:schemeClr>
              </a:solidFill>
            </a:endParaRPr>
          </a:p>
        </p:txBody>
      </p:sp>
      <p:sp>
        <p:nvSpPr>
          <p:cNvPr id="3" name="Content Placeholder 2"/>
          <p:cNvSpPr>
            <a:spLocks noGrp="1"/>
          </p:cNvSpPr>
          <p:nvPr>
            <p:ph idx="1"/>
          </p:nvPr>
        </p:nvSpPr>
        <p:spPr>
          <a:xfrm>
            <a:off x="381000" y="1371600"/>
            <a:ext cx="8305800" cy="4754563"/>
          </a:xfrm>
        </p:spPr>
        <p:txBody>
          <a:bodyPr>
            <a:normAutofit/>
          </a:bodyPr>
          <a:lstStyle/>
          <a:p>
            <a:pPr marL="0" indent="0">
              <a:buNone/>
            </a:pPr>
            <a:r>
              <a:rPr lang="en-US" sz="2800" dirty="0" smtClean="0"/>
              <a:t>Goal:</a:t>
            </a:r>
          </a:p>
          <a:p>
            <a:r>
              <a:rPr lang="en-US" sz="2800" dirty="0" smtClean="0"/>
              <a:t>Create weaned, properly immunized calves that will perform well when </a:t>
            </a:r>
            <a:r>
              <a:rPr lang="en-US" sz="2800" dirty="0" err="1" smtClean="0"/>
              <a:t>stockered</a:t>
            </a:r>
            <a:r>
              <a:rPr lang="en-US" sz="2800" dirty="0" smtClean="0"/>
              <a:t> or fed.</a:t>
            </a:r>
          </a:p>
          <a:p>
            <a:pPr lvl="1"/>
            <a:r>
              <a:rPr lang="en-US" sz="2400" dirty="0">
                <a:latin typeface="Arial" charset="0"/>
                <a:cs typeface="Arial" charset="0"/>
              </a:rPr>
              <a:t>Minimize stress</a:t>
            </a:r>
          </a:p>
          <a:p>
            <a:pPr lvl="1"/>
            <a:r>
              <a:rPr lang="en-US" sz="2400" dirty="0" smtClean="0">
                <a:latin typeface="Arial" charset="0"/>
                <a:cs typeface="Arial" charset="0"/>
              </a:rPr>
              <a:t>Add value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72304"/>
            <a:ext cx="9140283" cy="1955959"/>
          </a:xfrm>
          <a:prstGeom prst="rect">
            <a:avLst/>
          </a:prstGeom>
        </p:spPr>
      </p:pic>
    </p:spTree>
    <p:extLst>
      <p:ext uri="{BB962C8B-B14F-4D97-AF65-F5344CB8AC3E}">
        <p14:creationId xmlns:p14="http://schemas.microsoft.com/office/powerpoint/2010/main" val="327476546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Preconditioning Programs</a:t>
            </a:r>
          </a:p>
        </p:txBody>
      </p:sp>
      <p:sp>
        <p:nvSpPr>
          <p:cNvPr id="3" name="Content Placeholder 2"/>
          <p:cNvSpPr>
            <a:spLocks noGrp="1"/>
          </p:cNvSpPr>
          <p:nvPr>
            <p:ph idx="1"/>
          </p:nvPr>
        </p:nvSpPr>
        <p:spPr/>
        <p:txBody>
          <a:bodyPr>
            <a:normAutofit/>
          </a:bodyPr>
          <a:lstStyle/>
          <a:p>
            <a:r>
              <a:rPr lang="en-US" dirty="0" smtClean="0"/>
              <a:t>Develop </a:t>
            </a:r>
            <a:r>
              <a:rPr lang="en-US" dirty="0"/>
              <a:t>a nutritional program based around </a:t>
            </a:r>
            <a:r>
              <a:rPr lang="en-US" dirty="0" smtClean="0"/>
              <a:t>on farm</a:t>
            </a:r>
            <a:r>
              <a:rPr lang="en-US" dirty="0"/>
              <a:t> </a:t>
            </a:r>
            <a:r>
              <a:rPr lang="en-US" dirty="0" smtClean="0"/>
              <a:t>forage </a:t>
            </a:r>
            <a:r>
              <a:rPr lang="en-US" dirty="0"/>
              <a:t>resources targeting a desired rate </a:t>
            </a:r>
            <a:r>
              <a:rPr lang="en-US" dirty="0" smtClean="0"/>
              <a:t>of gain </a:t>
            </a:r>
            <a:r>
              <a:rPr lang="en-US" dirty="0"/>
              <a:t>at a sensible cost.</a:t>
            </a:r>
          </a:p>
          <a:p>
            <a:r>
              <a:rPr lang="en-US" dirty="0" smtClean="0"/>
              <a:t>Implement </a:t>
            </a:r>
            <a:r>
              <a:rPr lang="en-US" dirty="0"/>
              <a:t>proper vaccination and other </a:t>
            </a:r>
            <a:r>
              <a:rPr lang="en-US" dirty="0" smtClean="0"/>
              <a:t>herd health </a:t>
            </a:r>
            <a:r>
              <a:rPr lang="en-US" dirty="0"/>
              <a:t>management practices</a:t>
            </a:r>
            <a:r>
              <a:rPr lang="en-US" dirty="0" smtClean="0"/>
              <a:t>.</a:t>
            </a:r>
          </a:p>
          <a:p>
            <a:pPr lvl="1"/>
            <a:r>
              <a:rPr lang="en-US" dirty="0" smtClean="0"/>
              <a:t>Work closely with your veterinarian</a:t>
            </a:r>
            <a:endParaRPr lang="en-US" dirty="0"/>
          </a:p>
        </p:txBody>
      </p:sp>
    </p:spTree>
    <p:extLst>
      <p:ext uri="{BB962C8B-B14F-4D97-AF65-F5344CB8AC3E}">
        <p14:creationId xmlns:p14="http://schemas.microsoft.com/office/powerpoint/2010/main" val="133150104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90009"/>
                </a:solidFill>
              </a:rPr>
              <a:t>How to reach target gains?</a:t>
            </a:r>
            <a:endParaRPr lang="en-US" dirty="0">
              <a:solidFill>
                <a:srgbClr val="390009"/>
              </a:solidFill>
            </a:endParaRPr>
          </a:p>
        </p:txBody>
      </p:sp>
      <p:sp>
        <p:nvSpPr>
          <p:cNvPr id="3" name="Content Placeholder 2"/>
          <p:cNvSpPr>
            <a:spLocks noGrp="1"/>
          </p:cNvSpPr>
          <p:nvPr>
            <p:ph idx="1"/>
          </p:nvPr>
        </p:nvSpPr>
        <p:spPr/>
        <p:txBody>
          <a:bodyPr/>
          <a:lstStyle/>
          <a:p>
            <a:r>
              <a:rPr lang="en-US" dirty="0" smtClean="0"/>
              <a:t>Manipulate intake or nutrient density (within limits)</a:t>
            </a:r>
          </a:p>
          <a:p>
            <a:pPr lvl="1"/>
            <a:r>
              <a:rPr lang="en-US" dirty="0" smtClean="0"/>
              <a:t>More concentrated on receiving to still reach target gains</a:t>
            </a:r>
          </a:p>
          <a:p>
            <a:r>
              <a:rPr lang="en-US" dirty="0" smtClean="0"/>
              <a:t>Think back to nutrient requirements</a:t>
            </a:r>
          </a:p>
          <a:p>
            <a:pPr lvl="1"/>
            <a:r>
              <a:rPr lang="en-US" dirty="0" smtClean="0"/>
              <a:t>More gain = more nutrient requirements</a:t>
            </a:r>
          </a:p>
          <a:p>
            <a:pPr lvl="1"/>
            <a:r>
              <a:rPr lang="en-US" dirty="0" smtClean="0"/>
              <a:t>Hard to increase intake so increase nutrient density</a:t>
            </a:r>
            <a:endParaRPr lang="en-US" dirty="0"/>
          </a:p>
        </p:txBody>
      </p:sp>
    </p:spTree>
    <p:extLst>
      <p:ext uri="{BB962C8B-B14F-4D97-AF65-F5344CB8AC3E}">
        <p14:creationId xmlns:p14="http://schemas.microsoft.com/office/powerpoint/2010/main" val="108972603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009"/>
                </a:solidFill>
              </a:rPr>
              <a:t>Heifer Development</a:t>
            </a:r>
            <a:endParaRPr lang="en-US" dirty="0">
              <a:solidFill>
                <a:srgbClr val="390009"/>
              </a:solidFill>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2501" r="16249"/>
          <a:stretch/>
        </p:blipFill>
        <p:spPr>
          <a:xfrm>
            <a:off x="4343400" y="270741"/>
            <a:ext cx="3733800" cy="4064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80717"/>
            <a:ext cx="3735509" cy="2790103"/>
          </a:xfrm>
          <a:prstGeom prst="rect">
            <a:avLst/>
          </a:prstGeom>
        </p:spPr>
      </p:pic>
      <p:sp>
        <p:nvSpPr>
          <p:cNvPr id="6" name="Right Arrow 5"/>
          <p:cNvSpPr/>
          <p:nvPr/>
        </p:nvSpPr>
        <p:spPr>
          <a:xfrm>
            <a:off x="3505200" y="2743200"/>
            <a:ext cx="1600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36444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381000" y="1626371"/>
          <a:ext cx="8407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pPr marL="0" indent="0">
              <a:buNone/>
            </a:pPr>
            <a:endParaRPr lang="en-US" b="1" dirty="0" smtClean="0"/>
          </a:p>
          <a:p>
            <a:pPr marL="0" indent="0" algn="ctr">
              <a:buNone/>
            </a:pPr>
            <a:r>
              <a:rPr lang="en-US" b="1" dirty="0" smtClean="0">
                <a:solidFill>
                  <a:srgbClr val="390009"/>
                </a:solidFill>
              </a:rPr>
              <a:t>What’s the GOAL?</a:t>
            </a:r>
            <a:endParaRPr lang="en-US" b="1" dirty="0">
              <a:solidFill>
                <a:srgbClr val="390009"/>
              </a:solidFill>
            </a:endParaRPr>
          </a:p>
        </p:txBody>
      </p:sp>
      <p:sp>
        <p:nvSpPr>
          <p:cNvPr id="7" name="Left Arrow 6"/>
          <p:cNvSpPr/>
          <p:nvPr/>
        </p:nvSpPr>
        <p:spPr>
          <a:xfrm rot="5400000">
            <a:off x="2354756" y="4708717"/>
            <a:ext cx="1134441" cy="520810"/>
          </a:xfrm>
          <a:prstGeom prst="leftArrow">
            <a:avLst>
              <a:gd name="adj1" fmla="val 34614"/>
              <a:gd name="adj2" fmla="val 50000"/>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extBox 7"/>
          <p:cNvSpPr txBox="1"/>
          <p:nvPr/>
        </p:nvSpPr>
        <p:spPr>
          <a:xfrm>
            <a:off x="2220249" y="5536340"/>
            <a:ext cx="1504424" cy="707886"/>
          </a:xfrm>
          <a:prstGeom prst="rect">
            <a:avLst/>
          </a:prstGeom>
          <a:noFill/>
        </p:spPr>
        <p:txBody>
          <a:bodyPr wrap="square" rtlCol="0">
            <a:spAutoFit/>
          </a:bodyPr>
          <a:lstStyle/>
          <a:p>
            <a:r>
              <a:rPr lang="en-US" sz="2000" b="1" dirty="0" smtClean="0"/>
              <a:t>65% mature body weight</a:t>
            </a:r>
            <a:endParaRPr lang="en-US" sz="2000" b="1" dirty="0"/>
          </a:p>
        </p:txBody>
      </p:sp>
      <p:sp>
        <p:nvSpPr>
          <p:cNvPr id="9" name="Left Arrow 8"/>
          <p:cNvSpPr/>
          <p:nvPr/>
        </p:nvSpPr>
        <p:spPr>
          <a:xfrm rot="5400000">
            <a:off x="5631191" y="4708715"/>
            <a:ext cx="1134441" cy="520810"/>
          </a:xfrm>
          <a:prstGeom prst="leftArrow">
            <a:avLst>
              <a:gd name="adj1" fmla="val 34614"/>
              <a:gd name="adj2" fmla="val 50000"/>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5482081" y="5536561"/>
            <a:ext cx="1504424" cy="707886"/>
          </a:xfrm>
          <a:prstGeom prst="rect">
            <a:avLst/>
          </a:prstGeom>
          <a:noFill/>
        </p:spPr>
        <p:txBody>
          <a:bodyPr wrap="square" rtlCol="0">
            <a:spAutoFit/>
          </a:bodyPr>
          <a:lstStyle/>
          <a:p>
            <a:r>
              <a:rPr lang="en-US" sz="2000" b="1" dirty="0" smtClean="0"/>
              <a:t>80% mature body weight</a:t>
            </a:r>
            <a:endParaRPr lang="en-US" sz="2000" b="1" dirty="0"/>
          </a:p>
        </p:txBody>
      </p:sp>
    </p:spTree>
    <p:extLst>
      <p:ext uri="{BB962C8B-B14F-4D97-AF65-F5344CB8AC3E}">
        <p14:creationId xmlns:p14="http://schemas.microsoft.com/office/powerpoint/2010/main" val="92692810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009"/>
                </a:solidFill>
              </a:rPr>
              <a:t>Making a plan…</a:t>
            </a:r>
            <a:endParaRPr lang="en-US" dirty="0">
              <a:solidFill>
                <a:srgbClr val="390009"/>
              </a:solidFill>
            </a:endParaRPr>
          </a:p>
        </p:txBody>
      </p:sp>
      <p:grpSp>
        <p:nvGrpSpPr>
          <p:cNvPr id="4" name="Group 51"/>
          <p:cNvGrpSpPr>
            <a:grpSpLocks/>
          </p:cNvGrpSpPr>
          <p:nvPr/>
        </p:nvGrpSpPr>
        <p:grpSpPr bwMode="auto">
          <a:xfrm>
            <a:off x="579651" y="2405868"/>
            <a:ext cx="7662863" cy="1676400"/>
            <a:chOff x="357" y="1680"/>
            <a:chExt cx="4827" cy="1056"/>
          </a:xfrm>
        </p:grpSpPr>
        <p:sp>
          <p:nvSpPr>
            <p:cNvPr id="5" name="Rectangle 4"/>
            <p:cNvSpPr>
              <a:spLocks noChangeArrowheads="1"/>
            </p:cNvSpPr>
            <p:nvPr/>
          </p:nvSpPr>
          <p:spPr bwMode="auto">
            <a:xfrm>
              <a:off x="2223" y="1811"/>
              <a:ext cx="705" cy="692"/>
            </a:xfrm>
            <a:prstGeom prst="rect">
              <a:avLst/>
            </a:prstGeom>
            <a:solidFill>
              <a:srgbClr val="66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 name="Rectangle 5"/>
            <p:cNvSpPr>
              <a:spLocks noChangeArrowheads="1"/>
            </p:cNvSpPr>
            <p:nvPr/>
          </p:nvSpPr>
          <p:spPr bwMode="auto">
            <a:xfrm>
              <a:off x="2928" y="1811"/>
              <a:ext cx="1632" cy="692"/>
            </a:xfrm>
            <a:prstGeom prst="rect">
              <a:avLst/>
            </a:prstGeom>
            <a:solidFill>
              <a:srgbClr val="66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Rectangle 6"/>
            <p:cNvSpPr>
              <a:spLocks noChangeArrowheads="1"/>
            </p:cNvSpPr>
            <p:nvPr/>
          </p:nvSpPr>
          <p:spPr bwMode="auto">
            <a:xfrm>
              <a:off x="4560" y="1811"/>
              <a:ext cx="566" cy="692"/>
            </a:xfrm>
            <a:prstGeom prst="rect">
              <a:avLst/>
            </a:prstGeom>
            <a:solidFill>
              <a:srgbClr val="66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Rectangle 7"/>
            <p:cNvSpPr>
              <a:spLocks noChangeArrowheads="1"/>
            </p:cNvSpPr>
            <p:nvPr/>
          </p:nvSpPr>
          <p:spPr bwMode="auto">
            <a:xfrm>
              <a:off x="405" y="1687"/>
              <a:ext cx="2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rPr>
                <a:t>Day </a:t>
              </a:r>
              <a:endParaRPr lang="en-US" b="1"/>
            </a:p>
          </p:txBody>
        </p:sp>
        <p:sp>
          <p:nvSpPr>
            <p:cNvPr id="9" name="Rectangle 8"/>
            <p:cNvSpPr>
              <a:spLocks noChangeArrowheads="1"/>
            </p:cNvSpPr>
            <p:nvPr/>
          </p:nvSpPr>
          <p:spPr bwMode="auto">
            <a:xfrm>
              <a:off x="4608" y="1968"/>
              <a:ext cx="48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400">
                  <a:solidFill>
                    <a:srgbClr val="FFCC99"/>
                  </a:solidFill>
                  <a:latin typeface="Arial" charset="0"/>
                </a:rPr>
                <a:t>Calving to Breeding </a:t>
              </a:r>
              <a:endParaRPr lang="en-US">
                <a:solidFill>
                  <a:srgbClr val="FFCC99"/>
                </a:solidFill>
              </a:endParaRPr>
            </a:p>
          </p:txBody>
        </p:sp>
        <p:sp>
          <p:nvSpPr>
            <p:cNvPr id="10" name="Rectangle 12"/>
            <p:cNvSpPr>
              <a:spLocks noChangeArrowheads="1"/>
            </p:cNvSpPr>
            <p:nvPr/>
          </p:nvSpPr>
          <p:spPr bwMode="auto">
            <a:xfrm>
              <a:off x="5088" y="1680"/>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rPr>
                <a:t>0</a:t>
              </a:r>
              <a:endParaRPr lang="en-US"/>
            </a:p>
          </p:txBody>
        </p:sp>
        <p:sp>
          <p:nvSpPr>
            <p:cNvPr id="11" name="Rectangle 13"/>
            <p:cNvSpPr>
              <a:spLocks noChangeArrowheads="1"/>
            </p:cNvSpPr>
            <p:nvPr/>
          </p:nvSpPr>
          <p:spPr bwMode="auto">
            <a:xfrm>
              <a:off x="2098" y="1680"/>
              <a:ext cx="2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rPr>
                <a:t>- 315</a:t>
              </a:r>
              <a:endParaRPr lang="en-US"/>
            </a:p>
          </p:txBody>
        </p:sp>
        <p:sp>
          <p:nvSpPr>
            <p:cNvPr id="12" name="Rectangle 18"/>
            <p:cNvSpPr>
              <a:spLocks noChangeArrowheads="1"/>
            </p:cNvSpPr>
            <p:nvPr/>
          </p:nvSpPr>
          <p:spPr bwMode="auto">
            <a:xfrm>
              <a:off x="4416" y="1680"/>
              <a:ext cx="1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rPr>
                <a:t>- 30</a:t>
              </a:r>
              <a:endParaRPr lang="en-US"/>
            </a:p>
          </p:txBody>
        </p:sp>
        <p:sp>
          <p:nvSpPr>
            <p:cNvPr id="13" name="Rectangle 19"/>
            <p:cNvSpPr>
              <a:spLocks noChangeArrowheads="1"/>
            </p:cNvSpPr>
            <p:nvPr/>
          </p:nvSpPr>
          <p:spPr bwMode="auto">
            <a:xfrm>
              <a:off x="3072" y="2016"/>
              <a:ext cx="1415" cy="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400" dirty="0">
                  <a:solidFill>
                    <a:srgbClr val="FFCC99"/>
                  </a:solidFill>
                  <a:latin typeface="Arial" charset="0"/>
                </a:rPr>
                <a:t>Gestation and Development </a:t>
              </a:r>
            </a:p>
          </p:txBody>
        </p:sp>
        <p:sp>
          <p:nvSpPr>
            <p:cNvPr id="14" name="Rectangle 20"/>
            <p:cNvSpPr>
              <a:spLocks noChangeArrowheads="1"/>
            </p:cNvSpPr>
            <p:nvPr/>
          </p:nvSpPr>
          <p:spPr bwMode="auto">
            <a:xfrm>
              <a:off x="3456" y="2161"/>
              <a:ext cx="558" cy="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400">
                  <a:solidFill>
                    <a:srgbClr val="FFCC99"/>
                  </a:solidFill>
                  <a:latin typeface="Arial" charset="0"/>
                </a:rPr>
                <a:t>(225  days)</a:t>
              </a:r>
            </a:p>
          </p:txBody>
        </p:sp>
        <p:grpSp>
          <p:nvGrpSpPr>
            <p:cNvPr id="15" name="Group 30"/>
            <p:cNvGrpSpPr>
              <a:grpSpLocks/>
            </p:cNvGrpSpPr>
            <p:nvPr/>
          </p:nvGrpSpPr>
          <p:grpSpPr bwMode="auto">
            <a:xfrm>
              <a:off x="2336" y="2016"/>
              <a:ext cx="496" cy="279"/>
              <a:chOff x="1904" y="2016"/>
              <a:chExt cx="496" cy="279"/>
            </a:xfrm>
          </p:grpSpPr>
          <p:sp>
            <p:nvSpPr>
              <p:cNvPr id="27" name="Rectangle 28"/>
              <p:cNvSpPr>
                <a:spLocks noChangeArrowheads="1"/>
              </p:cNvSpPr>
              <p:nvPr/>
            </p:nvSpPr>
            <p:spPr bwMode="auto">
              <a:xfrm>
                <a:off x="1920" y="2016"/>
                <a:ext cx="478" cy="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sz="1400" dirty="0">
                    <a:solidFill>
                      <a:srgbClr val="FFCC99"/>
                    </a:solidFill>
                    <a:latin typeface="Arial" charset="0"/>
                  </a:rPr>
                  <a:t>Breeding </a:t>
                </a:r>
              </a:p>
            </p:txBody>
          </p:sp>
          <p:sp>
            <p:nvSpPr>
              <p:cNvPr id="28" name="Rectangle 29"/>
              <p:cNvSpPr>
                <a:spLocks noChangeArrowheads="1"/>
              </p:cNvSpPr>
              <p:nvPr/>
            </p:nvSpPr>
            <p:spPr bwMode="auto">
              <a:xfrm>
                <a:off x="1904" y="2161"/>
                <a:ext cx="496" cy="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sz="1400">
                    <a:solidFill>
                      <a:srgbClr val="FFCC99"/>
                    </a:solidFill>
                    <a:latin typeface="Arial" charset="0"/>
                  </a:rPr>
                  <a:t>(60  days)</a:t>
                </a:r>
              </a:p>
            </p:txBody>
          </p:sp>
        </p:grpSp>
        <p:sp>
          <p:nvSpPr>
            <p:cNvPr id="16" name="Rectangle 31"/>
            <p:cNvSpPr>
              <a:spLocks noChangeArrowheads="1"/>
            </p:cNvSpPr>
            <p:nvPr/>
          </p:nvSpPr>
          <p:spPr bwMode="auto">
            <a:xfrm>
              <a:off x="2770" y="1680"/>
              <a:ext cx="2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rPr>
                <a:t>- 255</a:t>
              </a:r>
              <a:endParaRPr lang="en-US"/>
            </a:p>
          </p:txBody>
        </p:sp>
        <p:sp>
          <p:nvSpPr>
            <p:cNvPr id="17" name="Rectangle 33"/>
            <p:cNvSpPr>
              <a:spLocks noChangeArrowheads="1"/>
            </p:cNvSpPr>
            <p:nvPr/>
          </p:nvSpPr>
          <p:spPr bwMode="auto">
            <a:xfrm>
              <a:off x="357" y="2506"/>
              <a:ext cx="31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400" b="1">
                  <a:solidFill>
                    <a:srgbClr val="000000"/>
                  </a:solidFill>
                  <a:latin typeface="Arial" charset="0"/>
                </a:rPr>
                <a:t>Age</a:t>
              </a:r>
            </a:p>
            <a:p>
              <a:pPr algn="ctr"/>
              <a:r>
                <a:rPr lang="en-US" sz="1000">
                  <a:solidFill>
                    <a:srgbClr val="000000"/>
                  </a:solidFill>
                  <a:latin typeface="Arial" charset="0"/>
                </a:rPr>
                <a:t>(months)</a:t>
              </a:r>
              <a:endParaRPr lang="en-US" sz="1000"/>
            </a:p>
          </p:txBody>
        </p:sp>
        <p:sp>
          <p:nvSpPr>
            <p:cNvPr id="18" name="Rectangle 34"/>
            <p:cNvSpPr>
              <a:spLocks noChangeArrowheads="1"/>
            </p:cNvSpPr>
            <p:nvPr/>
          </p:nvSpPr>
          <p:spPr bwMode="auto">
            <a:xfrm>
              <a:off x="5060" y="2506"/>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rPr>
                <a:t>24</a:t>
              </a:r>
              <a:endParaRPr lang="en-US"/>
            </a:p>
          </p:txBody>
        </p:sp>
        <p:sp>
          <p:nvSpPr>
            <p:cNvPr id="19" name="Rectangle 35"/>
            <p:cNvSpPr>
              <a:spLocks noChangeArrowheads="1"/>
            </p:cNvSpPr>
            <p:nvPr/>
          </p:nvSpPr>
          <p:spPr bwMode="auto">
            <a:xfrm>
              <a:off x="4484" y="2506"/>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rPr>
                <a:t>23</a:t>
              </a:r>
              <a:endParaRPr lang="en-US"/>
            </a:p>
          </p:txBody>
        </p:sp>
        <p:sp>
          <p:nvSpPr>
            <p:cNvPr id="20" name="Rectangle 36"/>
            <p:cNvSpPr>
              <a:spLocks noChangeArrowheads="1"/>
            </p:cNvSpPr>
            <p:nvPr/>
          </p:nvSpPr>
          <p:spPr bwMode="auto">
            <a:xfrm>
              <a:off x="2194" y="2506"/>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rPr>
                <a:t>14</a:t>
              </a:r>
              <a:endParaRPr lang="en-US"/>
            </a:p>
          </p:txBody>
        </p:sp>
        <p:sp>
          <p:nvSpPr>
            <p:cNvPr id="21" name="Rectangle 37"/>
            <p:cNvSpPr>
              <a:spLocks noChangeArrowheads="1"/>
            </p:cNvSpPr>
            <p:nvPr/>
          </p:nvSpPr>
          <p:spPr bwMode="auto">
            <a:xfrm>
              <a:off x="2880" y="2506"/>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rPr>
                <a:t>16</a:t>
              </a:r>
              <a:endParaRPr lang="en-US"/>
            </a:p>
          </p:txBody>
        </p:sp>
        <p:sp>
          <p:nvSpPr>
            <p:cNvPr id="22" name="Rectangle 38"/>
            <p:cNvSpPr>
              <a:spLocks noChangeArrowheads="1"/>
            </p:cNvSpPr>
            <p:nvPr/>
          </p:nvSpPr>
          <p:spPr bwMode="auto">
            <a:xfrm>
              <a:off x="850" y="2506"/>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rPr>
                <a:t>6</a:t>
              </a:r>
              <a:endParaRPr lang="en-US"/>
            </a:p>
          </p:txBody>
        </p:sp>
        <p:sp>
          <p:nvSpPr>
            <p:cNvPr id="23" name="Rectangle 40"/>
            <p:cNvSpPr>
              <a:spLocks noChangeArrowheads="1"/>
            </p:cNvSpPr>
            <p:nvPr/>
          </p:nvSpPr>
          <p:spPr bwMode="auto">
            <a:xfrm>
              <a:off x="864" y="1811"/>
              <a:ext cx="1392" cy="692"/>
            </a:xfrm>
            <a:prstGeom prst="rect">
              <a:avLst/>
            </a:prstGeom>
            <a:solidFill>
              <a:srgbClr val="666633"/>
            </a:solidFill>
            <a:ln w="9525">
              <a:solidFill>
                <a:schemeClr val="tx1"/>
              </a:solidFill>
              <a:miter lim="800000"/>
              <a:headEnd/>
              <a:tailEnd/>
            </a:ln>
          </p:spPr>
          <p:txBody>
            <a:bodyPr/>
            <a:lstStyle/>
            <a:p>
              <a:endParaRPr lang="en-US">
                <a:solidFill>
                  <a:srgbClr val="FFCC99"/>
                </a:solidFill>
              </a:endParaRPr>
            </a:p>
          </p:txBody>
        </p:sp>
        <p:sp>
          <p:nvSpPr>
            <p:cNvPr id="24" name="Rectangle 44"/>
            <p:cNvSpPr>
              <a:spLocks noChangeArrowheads="1"/>
            </p:cNvSpPr>
            <p:nvPr/>
          </p:nvSpPr>
          <p:spPr bwMode="auto">
            <a:xfrm>
              <a:off x="720" y="1690"/>
              <a:ext cx="2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solidFill>
                    <a:srgbClr val="000000"/>
                  </a:solidFill>
                  <a:latin typeface="Arial" charset="0"/>
                </a:rPr>
                <a:t>- 555</a:t>
              </a:r>
              <a:endParaRPr lang="en-US"/>
            </a:p>
          </p:txBody>
        </p:sp>
        <p:sp>
          <p:nvSpPr>
            <p:cNvPr id="25" name="Rectangle 46"/>
            <p:cNvSpPr>
              <a:spLocks noChangeArrowheads="1"/>
            </p:cNvSpPr>
            <p:nvPr/>
          </p:nvSpPr>
          <p:spPr bwMode="auto">
            <a:xfrm>
              <a:off x="1152" y="2016"/>
              <a:ext cx="837" cy="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400">
                  <a:solidFill>
                    <a:srgbClr val="FFCC99"/>
                  </a:solidFill>
                  <a:latin typeface="Arial" charset="0"/>
                </a:rPr>
                <a:t>Targeted Growth</a:t>
              </a:r>
            </a:p>
          </p:txBody>
        </p:sp>
        <p:sp>
          <p:nvSpPr>
            <p:cNvPr id="26" name="Rectangle 47"/>
            <p:cNvSpPr>
              <a:spLocks noChangeArrowheads="1"/>
            </p:cNvSpPr>
            <p:nvPr/>
          </p:nvSpPr>
          <p:spPr bwMode="auto">
            <a:xfrm>
              <a:off x="1296" y="2161"/>
              <a:ext cx="527" cy="1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en-US" sz="1400">
                  <a:solidFill>
                    <a:srgbClr val="FFCC99"/>
                  </a:solidFill>
                  <a:latin typeface="Arial" charset="0"/>
                </a:rPr>
                <a:t>(240 days)</a:t>
              </a:r>
            </a:p>
          </p:txBody>
        </p:sp>
      </p:grpSp>
      <p:cxnSp>
        <p:nvCxnSpPr>
          <p:cNvPr id="31" name="Straight Arrow Connector 30"/>
          <p:cNvCxnSpPr/>
          <p:nvPr/>
        </p:nvCxnSpPr>
        <p:spPr>
          <a:xfrm>
            <a:off x="7561911" y="1795708"/>
            <a:ext cx="483753" cy="61016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6831996" y="2160690"/>
            <a:ext cx="759111" cy="70237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ight Brace 32"/>
          <p:cNvSpPr/>
          <p:nvPr/>
        </p:nvSpPr>
        <p:spPr>
          <a:xfrm rot="5400000">
            <a:off x="5237377" y="2381781"/>
            <a:ext cx="371474" cy="3657600"/>
          </a:xfrm>
          <a:prstGeom prst="rightBrace">
            <a:avLst>
              <a:gd name="adj1" fmla="val 63351"/>
              <a:gd name="adj2" fmla="val 50822"/>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4888599" y="4423577"/>
            <a:ext cx="1018227" cy="369332"/>
          </a:xfrm>
          <a:prstGeom prst="rect">
            <a:avLst/>
          </a:prstGeom>
          <a:noFill/>
        </p:spPr>
        <p:txBody>
          <a:bodyPr wrap="none" rtlCol="0">
            <a:spAutoFit/>
          </a:bodyPr>
          <a:lstStyle/>
          <a:p>
            <a:r>
              <a:rPr lang="en-US" dirty="0" smtClean="0"/>
              <a:t>285 days </a:t>
            </a:r>
            <a:endParaRPr lang="en-US" dirty="0"/>
          </a:p>
        </p:txBody>
      </p:sp>
      <p:sp>
        <p:nvSpPr>
          <p:cNvPr id="35" name="Right Brace 34"/>
          <p:cNvSpPr/>
          <p:nvPr/>
        </p:nvSpPr>
        <p:spPr>
          <a:xfrm rot="5400000">
            <a:off x="2264783" y="3222717"/>
            <a:ext cx="371474" cy="1979612"/>
          </a:xfrm>
          <a:prstGeom prst="rightBrace">
            <a:avLst>
              <a:gd name="adj1" fmla="val 63351"/>
              <a:gd name="adj2" fmla="val 50822"/>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1421836" y="4396318"/>
            <a:ext cx="2029161" cy="923330"/>
          </a:xfrm>
          <a:prstGeom prst="rect">
            <a:avLst/>
          </a:prstGeom>
          <a:noFill/>
        </p:spPr>
        <p:txBody>
          <a:bodyPr wrap="square" rtlCol="0">
            <a:spAutoFit/>
          </a:bodyPr>
          <a:lstStyle/>
          <a:p>
            <a:pPr algn="ctr"/>
            <a:r>
              <a:rPr lang="en-US" dirty="0" smtClean="0"/>
              <a:t># of days to reach target breeding weight</a:t>
            </a:r>
            <a:endParaRPr lang="en-US" dirty="0"/>
          </a:p>
        </p:txBody>
      </p:sp>
    </p:spTree>
    <p:extLst>
      <p:ext uri="{BB962C8B-B14F-4D97-AF65-F5344CB8AC3E}">
        <p14:creationId xmlns:p14="http://schemas.microsoft.com/office/powerpoint/2010/main" val="4083558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p:bldP spid="35" grpId="0" animBg="1"/>
      <p:bldP spid="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009"/>
                </a:solidFill>
              </a:rPr>
              <a:t>Birth to weaning</a:t>
            </a:r>
            <a:endParaRPr lang="en-US" dirty="0">
              <a:solidFill>
                <a:srgbClr val="390009"/>
              </a:solidFill>
            </a:endParaRPr>
          </a:p>
        </p:txBody>
      </p:sp>
      <p:sp>
        <p:nvSpPr>
          <p:cNvPr id="3" name="Content Placeholder 2"/>
          <p:cNvSpPr>
            <a:spLocks noGrp="1"/>
          </p:cNvSpPr>
          <p:nvPr>
            <p:ph idx="1"/>
          </p:nvPr>
        </p:nvSpPr>
        <p:spPr>
          <a:xfrm>
            <a:off x="457200" y="1600200"/>
            <a:ext cx="6085110" cy="4525963"/>
          </a:xfrm>
        </p:spPr>
        <p:txBody>
          <a:bodyPr/>
          <a:lstStyle/>
          <a:p>
            <a:r>
              <a:rPr lang="en-US" dirty="0" smtClean="0"/>
              <a:t>Heifer is cared for by dam</a:t>
            </a:r>
          </a:p>
          <a:p>
            <a:pPr lvl="1"/>
            <a:r>
              <a:rPr lang="en-US" dirty="0" smtClean="0"/>
              <a:t>Diet: milk and pasture forages</a:t>
            </a:r>
          </a:p>
          <a:p>
            <a:pPr lvl="1"/>
            <a:endParaRPr lang="en-US" dirty="0" smtClean="0"/>
          </a:p>
          <a:p>
            <a:r>
              <a:rPr lang="en-US" dirty="0" smtClean="0"/>
              <a:t>Management practices:</a:t>
            </a:r>
          </a:p>
          <a:p>
            <a:pPr lvl="1"/>
            <a:r>
              <a:rPr lang="en-US" dirty="0" smtClean="0"/>
              <a:t>Creep feeding</a:t>
            </a:r>
          </a:p>
          <a:p>
            <a:pPr lvl="1"/>
            <a:r>
              <a:rPr lang="en-US" dirty="0" smtClean="0"/>
              <a:t>Growth-promoting implants</a:t>
            </a:r>
            <a:endParaRPr lang="en-US" dirty="0"/>
          </a:p>
        </p:txBody>
      </p:sp>
      <p:pic>
        <p:nvPicPr>
          <p:cNvPr id="4" name="Picture 3" descr="calfsuckl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3621278"/>
            <a:ext cx="2438400" cy="3340100"/>
          </a:xfrm>
          <a:prstGeom prst="rect">
            <a:avLst/>
          </a:prstGeom>
        </p:spPr>
      </p:pic>
    </p:spTree>
    <p:extLst>
      <p:ext uri="{BB962C8B-B14F-4D97-AF65-F5344CB8AC3E}">
        <p14:creationId xmlns:p14="http://schemas.microsoft.com/office/powerpoint/2010/main" val="9837735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009"/>
                </a:solidFill>
              </a:rPr>
              <a:t>Weaning to breeding</a:t>
            </a:r>
            <a:endParaRPr lang="en-US" dirty="0">
              <a:solidFill>
                <a:srgbClr val="390009"/>
              </a:solidFill>
            </a:endParaRPr>
          </a:p>
        </p:txBody>
      </p:sp>
      <p:sp>
        <p:nvSpPr>
          <p:cNvPr id="3" name="Content Placeholder 2"/>
          <p:cNvSpPr>
            <a:spLocks noGrp="1"/>
          </p:cNvSpPr>
          <p:nvPr>
            <p:ph idx="1"/>
          </p:nvPr>
        </p:nvSpPr>
        <p:spPr>
          <a:xfrm>
            <a:off x="355013" y="1600200"/>
            <a:ext cx="8827309" cy="4525963"/>
          </a:xfrm>
        </p:spPr>
        <p:txBody>
          <a:bodyPr/>
          <a:lstStyle/>
          <a:p>
            <a:r>
              <a:rPr lang="en-US" dirty="0" smtClean="0"/>
              <a:t>Heifers need to be approximately </a:t>
            </a:r>
            <a:r>
              <a:rPr lang="en-US" b="1" u="sng" dirty="0" smtClean="0"/>
              <a:t>65% </a:t>
            </a:r>
            <a:r>
              <a:rPr lang="en-US" u="sng" dirty="0" smtClean="0"/>
              <a:t>mature body weight by breeding</a:t>
            </a:r>
          </a:p>
          <a:p>
            <a:endParaRPr lang="en-US" u="sng" dirty="0" smtClean="0"/>
          </a:p>
          <a:p>
            <a:pPr marL="0" indent="0">
              <a:buNone/>
            </a:pPr>
            <a:r>
              <a:rPr lang="en-US" i="1" dirty="0" smtClean="0"/>
              <a:t>How do you determine “mature” body weight??</a:t>
            </a:r>
          </a:p>
          <a:p>
            <a:pPr marL="0" indent="0">
              <a:buNone/>
            </a:pPr>
            <a:endParaRPr lang="en-US" i="1" dirty="0"/>
          </a:p>
        </p:txBody>
      </p:sp>
      <p:pic>
        <p:nvPicPr>
          <p:cNvPr id="4" name="Picture 3" descr="hipheight.maturewe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13" y="3984501"/>
            <a:ext cx="5130800" cy="2730500"/>
          </a:xfrm>
          <a:prstGeom prst="rect">
            <a:avLst/>
          </a:prstGeom>
        </p:spPr>
      </p:pic>
      <p:pic>
        <p:nvPicPr>
          <p:cNvPr id="5" name="Picture 4" descr="hipheigh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4939" y="4486834"/>
            <a:ext cx="3340889" cy="2082174"/>
          </a:xfrm>
          <a:prstGeom prst="rect">
            <a:avLst/>
          </a:prstGeom>
        </p:spPr>
      </p:pic>
    </p:spTree>
    <p:extLst>
      <p:ext uri="{BB962C8B-B14F-4D97-AF65-F5344CB8AC3E}">
        <p14:creationId xmlns:p14="http://schemas.microsoft.com/office/powerpoint/2010/main" val="10629635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009"/>
                </a:solidFill>
              </a:rPr>
              <a:t>Start with a Forage Base</a:t>
            </a:r>
            <a:endParaRPr lang="en-US" dirty="0">
              <a:solidFill>
                <a:srgbClr val="390009"/>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2138" y="1600200"/>
            <a:ext cx="5279724" cy="4525963"/>
          </a:xfrm>
        </p:spPr>
      </p:pic>
    </p:spTree>
    <p:extLst>
      <p:ext uri="{BB962C8B-B14F-4D97-AF65-F5344CB8AC3E}">
        <p14:creationId xmlns:p14="http://schemas.microsoft.com/office/powerpoint/2010/main" val="335377036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Calculating weight gain needed</a:t>
            </a:r>
            <a:endParaRPr lang="en-US" dirty="0"/>
          </a:p>
        </p:txBody>
      </p:sp>
      <p:sp>
        <p:nvSpPr>
          <p:cNvPr id="3" name="Title 2"/>
          <p:cNvSpPr>
            <a:spLocks noGrp="1"/>
          </p:cNvSpPr>
          <p:nvPr>
            <p:ph type="title"/>
          </p:nvPr>
        </p:nvSpPr>
        <p:spPr/>
        <p:txBody>
          <a:bodyPr>
            <a:normAutofit/>
          </a:bodyPr>
          <a:lstStyle/>
          <a:p>
            <a:pPr algn="l"/>
            <a:r>
              <a:rPr lang="en-US" sz="4400" dirty="0" smtClean="0">
                <a:solidFill>
                  <a:srgbClr val="390009"/>
                </a:solidFill>
              </a:rPr>
              <a:t>Weaning to breeding</a:t>
            </a:r>
            <a:endParaRPr lang="en-US" sz="4400" dirty="0">
              <a:solidFill>
                <a:srgbClr val="390009"/>
              </a:solidFill>
            </a:endParaRPr>
          </a:p>
        </p:txBody>
      </p:sp>
      <p:sp>
        <p:nvSpPr>
          <p:cNvPr id="4" name="Text Box 28"/>
          <p:cNvSpPr txBox="1">
            <a:spLocks noChangeArrowheads="1"/>
          </p:cNvSpPr>
          <p:nvPr/>
        </p:nvSpPr>
        <p:spPr bwMode="auto">
          <a:xfrm>
            <a:off x="94928" y="2762250"/>
            <a:ext cx="2286000" cy="831850"/>
          </a:xfrm>
          <a:prstGeom prst="rect">
            <a:avLst/>
          </a:prstGeom>
          <a:solidFill>
            <a:srgbClr val="000045"/>
          </a:solidFill>
          <a:ln w="9525">
            <a:solidFill>
              <a:schemeClr val="folHlink"/>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a:solidFill>
                  <a:srgbClr val="FFFFFF"/>
                </a:solidFill>
                <a:latin typeface="Arial" charset="0"/>
              </a:rPr>
              <a:t>Desired breeding date</a:t>
            </a:r>
          </a:p>
        </p:txBody>
      </p:sp>
      <p:sp>
        <p:nvSpPr>
          <p:cNvPr id="5" name="Text Box 29"/>
          <p:cNvSpPr txBox="1">
            <a:spLocks noChangeArrowheads="1"/>
          </p:cNvSpPr>
          <p:nvPr/>
        </p:nvSpPr>
        <p:spPr bwMode="auto">
          <a:xfrm>
            <a:off x="2542692" y="2681223"/>
            <a:ext cx="3505200" cy="1196975"/>
          </a:xfrm>
          <a:prstGeom prst="rect">
            <a:avLst/>
          </a:prstGeom>
          <a:solidFill>
            <a:srgbClr val="000045"/>
          </a:solidFill>
          <a:ln w="9525">
            <a:solidFill>
              <a:schemeClr val="folHlink"/>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a:solidFill>
                  <a:srgbClr val="FFFFFF"/>
                </a:solidFill>
                <a:latin typeface="Arial" charset="0"/>
              </a:rPr>
              <a:t>Count days from weaning </a:t>
            </a:r>
            <a:r>
              <a:rPr lang="en-US" b="1" dirty="0" smtClean="0">
                <a:solidFill>
                  <a:srgbClr val="FFFFFF"/>
                </a:solidFill>
                <a:latin typeface="Arial" charset="0"/>
              </a:rPr>
              <a:t>until </a:t>
            </a:r>
            <a:r>
              <a:rPr lang="en-US" b="1" dirty="0">
                <a:solidFill>
                  <a:srgbClr val="FFFFFF"/>
                </a:solidFill>
                <a:latin typeface="Arial" charset="0"/>
              </a:rPr>
              <a:t>desired breeding date</a:t>
            </a:r>
          </a:p>
        </p:txBody>
      </p:sp>
      <p:sp>
        <p:nvSpPr>
          <p:cNvPr id="6" name="Text Box 40"/>
          <p:cNvSpPr txBox="1">
            <a:spLocks noChangeArrowheads="1"/>
          </p:cNvSpPr>
          <p:nvPr/>
        </p:nvSpPr>
        <p:spPr bwMode="auto">
          <a:xfrm>
            <a:off x="6198273" y="2762250"/>
            <a:ext cx="2895600" cy="831850"/>
          </a:xfrm>
          <a:prstGeom prst="rect">
            <a:avLst/>
          </a:prstGeom>
          <a:solidFill>
            <a:srgbClr val="FFFF00"/>
          </a:solidFill>
          <a:ln w="9525">
            <a:solidFill>
              <a:schemeClr val="tx2"/>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a:solidFill>
                  <a:srgbClr val="000045"/>
                </a:solidFill>
                <a:latin typeface="Arial" charset="0"/>
              </a:rPr>
              <a:t>Days until start of breeding</a:t>
            </a:r>
          </a:p>
        </p:txBody>
      </p:sp>
      <p:sp>
        <p:nvSpPr>
          <p:cNvPr id="7" name="Text Box 8"/>
          <p:cNvSpPr txBox="1">
            <a:spLocks noChangeArrowheads="1"/>
          </p:cNvSpPr>
          <p:nvPr/>
        </p:nvSpPr>
        <p:spPr bwMode="auto">
          <a:xfrm>
            <a:off x="6096000" y="3939450"/>
            <a:ext cx="3048000" cy="466725"/>
          </a:xfrm>
          <a:prstGeom prst="rect">
            <a:avLst/>
          </a:prstGeom>
          <a:solidFill>
            <a:srgbClr val="000045"/>
          </a:solidFill>
          <a:ln w="9525">
            <a:solidFill>
              <a:schemeClr val="tx2"/>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a:solidFill>
                  <a:srgbClr val="FFFFFF"/>
                </a:solidFill>
                <a:latin typeface="Arial" charset="0"/>
              </a:rPr>
              <a:t>Target weight</a:t>
            </a:r>
          </a:p>
        </p:txBody>
      </p:sp>
      <p:sp>
        <p:nvSpPr>
          <p:cNvPr id="8" name="Text Box 30"/>
          <p:cNvSpPr txBox="1">
            <a:spLocks noChangeArrowheads="1"/>
          </p:cNvSpPr>
          <p:nvPr/>
        </p:nvSpPr>
        <p:spPr bwMode="auto">
          <a:xfrm>
            <a:off x="0" y="3939450"/>
            <a:ext cx="3810000" cy="466725"/>
          </a:xfrm>
          <a:prstGeom prst="rect">
            <a:avLst/>
          </a:prstGeom>
          <a:solidFill>
            <a:srgbClr val="000045"/>
          </a:solidFill>
          <a:ln w="9525">
            <a:solidFill>
              <a:schemeClr val="folHlink"/>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a:solidFill>
                  <a:srgbClr val="FFFFFF"/>
                </a:solidFill>
                <a:latin typeface="Arial" charset="0"/>
              </a:rPr>
              <a:t>Expected mature weight</a:t>
            </a:r>
          </a:p>
        </p:txBody>
      </p:sp>
      <p:sp>
        <p:nvSpPr>
          <p:cNvPr id="9" name="Text Box 31"/>
          <p:cNvSpPr txBox="1">
            <a:spLocks noChangeArrowheads="1"/>
          </p:cNvSpPr>
          <p:nvPr/>
        </p:nvSpPr>
        <p:spPr bwMode="auto">
          <a:xfrm>
            <a:off x="3886200" y="3939450"/>
            <a:ext cx="609600" cy="466725"/>
          </a:xfrm>
          <a:prstGeom prst="rect">
            <a:avLst/>
          </a:prstGeom>
          <a:solidFill>
            <a:srgbClr val="000045"/>
          </a:solidFill>
          <a:ln w="9525">
            <a:solidFill>
              <a:schemeClr val="folHlink"/>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a:solidFill>
                  <a:srgbClr val="FFFFFF"/>
                </a:solidFill>
                <a:latin typeface="Arial" charset="0"/>
              </a:rPr>
              <a:t>x </a:t>
            </a:r>
          </a:p>
        </p:txBody>
      </p:sp>
      <p:sp>
        <p:nvSpPr>
          <p:cNvPr id="10" name="Text Box 32"/>
          <p:cNvSpPr txBox="1">
            <a:spLocks noChangeArrowheads="1"/>
          </p:cNvSpPr>
          <p:nvPr/>
        </p:nvSpPr>
        <p:spPr bwMode="auto">
          <a:xfrm>
            <a:off x="4572000" y="3939450"/>
            <a:ext cx="838200" cy="466725"/>
          </a:xfrm>
          <a:prstGeom prst="rect">
            <a:avLst/>
          </a:prstGeom>
          <a:solidFill>
            <a:srgbClr val="000045"/>
          </a:solidFill>
          <a:ln w="9525">
            <a:solidFill>
              <a:schemeClr val="folHlink"/>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a:solidFill>
                  <a:srgbClr val="FFFFFF"/>
                </a:solidFill>
                <a:latin typeface="Arial" charset="0"/>
              </a:rPr>
              <a:t>65%</a:t>
            </a:r>
          </a:p>
        </p:txBody>
      </p:sp>
      <p:sp>
        <p:nvSpPr>
          <p:cNvPr id="11" name="Text Box 33"/>
          <p:cNvSpPr txBox="1">
            <a:spLocks noChangeArrowheads="1"/>
          </p:cNvSpPr>
          <p:nvPr/>
        </p:nvSpPr>
        <p:spPr bwMode="auto">
          <a:xfrm>
            <a:off x="5486400" y="3939450"/>
            <a:ext cx="533400" cy="466725"/>
          </a:xfrm>
          <a:prstGeom prst="rect">
            <a:avLst/>
          </a:prstGeom>
          <a:solidFill>
            <a:srgbClr val="000045"/>
          </a:solidFill>
          <a:ln w="9525">
            <a:solidFill>
              <a:schemeClr val="folHlink"/>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a:solidFill>
                  <a:srgbClr val="FFFFFF"/>
                </a:solidFill>
                <a:latin typeface="Arial" charset="0"/>
              </a:rPr>
              <a:t>=</a:t>
            </a:r>
          </a:p>
        </p:txBody>
      </p:sp>
      <p:sp>
        <p:nvSpPr>
          <p:cNvPr id="13" name="Text Box 35"/>
          <p:cNvSpPr txBox="1">
            <a:spLocks noChangeArrowheads="1"/>
          </p:cNvSpPr>
          <p:nvPr/>
        </p:nvSpPr>
        <p:spPr bwMode="auto">
          <a:xfrm>
            <a:off x="0" y="4800600"/>
            <a:ext cx="2209800" cy="466725"/>
          </a:xfrm>
          <a:prstGeom prst="rect">
            <a:avLst/>
          </a:prstGeom>
          <a:solidFill>
            <a:srgbClr val="000045"/>
          </a:solidFill>
          <a:ln w="9525">
            <a:solidFill>
              <a:schemeClr val="folHlink"/>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a:solidFill>
                  <a:srgbClr val="FFFFFF"/>
                </a:solidFill>
                <a:latin typeface="Arial" charset="0"/>
              </a:rPr>
              <a:t>Target weight</a:t>
            </a:r>
          </a:p>
        </p:txBody>
      </p:sp>
      <p:sp>
        <p:nvSpPr>
          <p:cNvPr id="14" name="Text Box 36"/>
          <p:cNvSpPr txBox="1">
            <a:spLocks noChangeArrowheads="1"/>
          </p:cNvSpPr>
          <p:nvPr/>
        </p:nvSpPr>
        <p:spPr bwMode="auto">
          <a:xfrm>
            <a:off x="2286000" y="4800600"/>
            <a:ext cx="457200" cy="466725"/>
          </a:xfrm>
          <a:prstGeom prst="rect">
            <a:avLst/>
          </a:prstGeom>
          <a:solidFill>
            <a:srgbClr val="000045"/>
          </a:solidFill>
          <a:ln w="9525">
            <a:solidFill>
              <a:schemeClr val="folHlink"/>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rgbClr val="FFFFFF"/>
                </a:solidFill>
                <a:latin typeface="Arial" charset="0"/>
              </a:rPr>
              <a:t>-</a:t>
            </a:r>
          </a:p>
        </p:txBody>
      </p:sp>
      <p:sp>
        <p:nvSpPr>
          <p:cNvPr id="15" name="Text Box 37"/>
          <p:cNvSpPr txBox="1">
            <a:spLocks noChangeArrowheads="1"/>
          </p:cNvSpPr>
          <p:nvPr/>
        </p:nvSpPr>
        <p:spPr bwMode="auto">
          <a:xfrm>
            <a:off x="2819400" y="4800600"/>
            <a:ext cx="2438400" cy="466725"/>
          </a:xfrm>
          <a:prstGeom prst="rect">
            <a:avLst/>
          </a:prstGeom>
          <a:solidFill>
            <a:srgbClr val="000045"/>
          </a:solidFill>
          <a:ln w="9525">
            <a:solidFill>
              <a:schemeClr val="folHlink"/>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a:solidFill>
                  <a:srgbClr val="FFFFFF"/>
                </a:solidFill>
                <a:latin typeface="Arial" charset="0"/>
              </a:rPr>
              <a:t>Starting weight</a:t>
            </a:r>
          </a:p>
        </p:txBody>
      </p:sp>
      <p:sp>
        <p:nvSpPr>
          <p:cNvPr id="16" name="Text Box 38"/>
          <p:cNvSpPr txBox="1">
            <a:spLocks noChangeArrowheads="1"/>
          </p:cNvSpPr>
          <p:nvPr/>
        </p:nvSpPr>
        <p:spPr bwMode="auto">
          <a:xfrm>
            <a:off x="5410200" y="4800600"/>
            <a:ext cx="457200" cy="466725"/>
          </a:xfrm>
          <a:prstGeom prst="rect">
            <a:avLst/>
          </a:prstGeom>
          <a:solidFill>
            <a:srgbClr val="000045"/>
          </a:solidFill>
          <a:ln w="9525">
            <a:solidFill>
              <a:schemeClr val="folHlink"/>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rgbClr val="FFFFFF"/>
                </a:solidFill>
                <a:latin typeface="Arial" charset="0"/>
              </a:rPr>
              <a:t>=</a:t>
            </a:r>
          </a:p>
        </p:txBody>
      </p:sp>
      <p:sp>
        <p:nvSpPr>
          <p:cNvPr id="17" name="Text Box 41"/>
          <p:cNvSpPr txBox="1">
            <a:spLocks noChangeArrowheads="1"/>
          </p:cNvSpPr>
          <p:nvPr/>
        </p:nvSpPr>
        <p:spPr bwMode="auto">
          <a:xfrm>
            <a:off x="6019800" y="4800600"/>
            <a:ext cx="3124200" cy="466725"/>
          </a:xfrm>
          <a:prstGeom prst="rect">
            <a:avLst/>
          </a:prstGeom>
          <a:solidFill>
            <a:srgbClr val="FFFF00"/>
          </a:solidFill>
          <a:ln w="9525">
            <a:solidFill>
              <a:schemeClr val="tx2"/>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a:solidFill>
                  <a:srgbClr val="000045"/>
                </a:solidFill>
                <a:latin typeface="Arial" charset="0"/>
              </a:rPr>
              <a:t>Lbs. of gain needed</a:t>
            </a:r>
          </a:p>
        </p:txBody>
      </p:sp>
      <p:sp>
        <p:nvSpPr>
          <p:cNvPr id="18" name="Text Box 3"/>
          <p:cNvSpPr txBox="1">
            <a:spLocks noChangeArrowheads="1"/>
          </p:cNvSpPr>
          <p:nvPr/>
        </p:nvSpPr>
        <p:spPr bwMode="auto">
          <a:xfrm>
            <a:off x="6477000" y="6172200"/>
            <a:ext cx="2667000" cy="523220"/>
          </a:xfrm>
          <a:prstGeom prst="rect">
            <a:avLst/>
          </a:prstGeom>
          <a:solidFill>
            <a:srgbClr val="FF0000"/>
          </a:solidFill>
          <a:ln w="9525">
            <a:solidFill>
              <a:srgbClr val="FF0000"/>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800" b="1">
                <a:solidFill>
                  <a:srgbClr val="000045"/>
                </a:solidFill>
                <a:latin typeface="Arial" charset="0"/>
              </a:rPr>
              <a:t>Required ADG</a:t>
            </a:r>
          </a:p>
        </p:txBody>
      </p:sp>
      <p:sp>
        <p:nvSpPr>
          <p:cNvPr id="19" name="Text Box 16"/>
          <p:cNvSpPr txBox="1">
            <a:spLocks noChangeArrowheads="1"/>
          </p:cNvSpPr>
          <p:nvPr/>
        </p:nvSpPr>
        <p:spPr bwMode="auto">
          <a:xfrm>
            <a:off x="0" y="6010275"/>
            <a:ext cx="2286000" cy="831850"/>
          </a:xfrm>
          <a:prstGeom prst="rect">
            <a:avLst/>
          </a:prstGeom>
          <a:solidFill>
            <a:srgbClr val="FFFF00"/>
          </a:solidFill>
          <a:ln w="9525">
            <a:solidFill>
              <a:schemeClr val="tx2"/>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a:solidFill>
                  <a:srgbClr val="292929"/>
                </a:solidFill>
                <a:latin typeface="Arial" charset="0"/>
              </a:rPr>
              <a:t>Lbs. of gain needed</a:t>
            </a:r>
          </a:p>
        </p:txBody>
      </p:sp>
      <p:sp>
        <p:nvSpPr>
          <p:cNvPr id="20" name="Text Box 17"/>
          <p:cNvSpPr txBox="1">
            <a:spLocks noChangeArrowheads="1"/>
          </p:cNvSpPr>
          <p:nvPr/>
        </p:nvSpPr>
        <p:spPr bwMode="auto">
          <a:xfrm>
            <a:off x="2971800" y="6019800"/>
            <a:ext cx="2895600" cy="831850"/>
          </a:xfrm>
          <a:prstGeom prst="rect">
            <a:avLst/>
          </a:prstGeom>
          <a:solidFill>
            <a:srgbClr val="FFFF00"/>
          </a:solidFill>
          <a:ln w="9525">
            <a:solidFill>
              <a:schemeClr val="tx2"/>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b="1" dirty="0">
                <a:solidFill>
                  <a:srgbClr val="292929"/>
                </a:solidFill>
                <a:latin typeface="Arial" charset="0"/>
              </a:rPr>
              <a:t>Days until start of breeding</a:t>
            </a:r>
          </a:p>
        </p:txBody>
      </p:sp>
      <p:sp>
        <p:nvSpPr>
          <p:cNvPr id="21" name="Text Box 19"/>
          <p:cNvSpPr txBox="1">
            <a:spLocks noChangeArrowheads="1"/>
          </p:cNvSpPr>
          <p:nvPr/>
        </p:nvSpPr>
        <p:spPr bwMode="auto">
          <a:xfrm>
            <a:off x="2362200" y="6172200"/>
            <a:ext cx="533400" cy="466725"/>
          </a:xfrm>
          <a:prstGeom prst="rect">
            <a:avLst/>
          </a:prstGeom>
          <a:solidFill>
            <a:srgbClr val="000045"/>
          </a:solidFill>
          <a:ln w="9525">
            <a:solidFill>
              <a:schemeClr val="tx2"/>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dirty="0">
                <a:solidFill>
                  <a:schemeClr val="bg1">
                    <a:lumMod val="75000"/>
                  </a:schemeClr>
                </a:solidFill>
                <a:latin typeface="Arial" charset="0"/>
                <a:cs typeface="Arial" charset="0"/>
              </a:rPr>
              <a:t>÷</a:t>
            </a:r>
          </a:p>
        </p:txBody>
      </p:sp>
      <p:sp>
        <p:nvSpPr>
          <p:cNvPr id="22" name="Text Box 20"/>
          <p:cNvSpPr txBox="1">
            <a:spLocks noChangeArrowheads="1"/>
          </p:cNvSpPr>
          <p:nvPr/>
        </p:nvSpPr>
        <p:spPr bwMode="auto">
          <a:xfrm>
            <a:off x="5943600" y="6172200"/>
            <a:ext cx="457200" cy="466725"/>
          </a:xfrm>
          <a:prstGeom prst="rect">
            <a:avLst/>
          </a:prstGeom>
          <a:solidFill>
            <a:srgbClr val="000045"/>
          </a:solidFill>
          <a:ln w="9525">
            <a:solidFill>
              <a:schemeClr val="tx2"/>
            </a:solidFill>
            <a:miter lim="800000"/>
            <a:headEnd/>
            <a:tailEnd/>
          </a:ln>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BFBFBF"/>
                </a:solidFill>
                <a:latin typeface="Arial" charset="0"/>
              </a:rPr>
              <a:t>=</a:t>
            </a:r>
          </a:p>
        </p:txBody>
      </p:sp>
      <p:cxnSp>
        <p:nvCxnSpPr>
          <p:cNvPr id="24" name="Straight Arrow Connector 23"/>
          <p:cNvCxnSpPr/>
          <p:nvPr/>
        </p:nvCxnSpPr>
        <p:spPr>
          <a:xfrm flipH="1">
            <a:off x="5410200" y="3594100"/>
            <a:ext cx="1507327" cy="24161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2286000" y="5267325"/>
            <a:ext cx="5015834" cy="7524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896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502" name="Rectangle 6"/>
          <p:cNvSpPr>
            <a:spLocks noChangeArrowheads="1"/>
          </p:cNvSpPr>
          <p:nvPr/>
        </p:nvSpPr>
        <p:spPr bwMode="auto">
          <a:xfrm>
            <a:off x="609600" y="4648200"/>
            <a:ext cx="5334000" cy="1676400"/>
          </a:xfrm>
          <a:prstGeom prst="rect">
            <a:avLst/>
          </a:prstGeom>
          <a:noFill/>
          <a:ln w="9525">
            <a:noFill/>
            <a:miter lim="800000"/>
            <a:headEnd/>
            <a:tailEnd/>
          </a:ln>
          <a:effectLst/>
        </p:spPr>
        <p:txBody>
          <a:bodyPr/>
          <a:lstStyle/>
          <a:p>
            <a:pPr algn="l">
              <a:lnSpc>
                <a:spcPct val="120000"/>
              </a:lnSpc>
              <a:spcBef>
                <a:spcPct val="20000"/>
              </a:spcBef>
              <a:defRPr/>
            </a:pPr>
            <a:r>
              <a:rPr lang="en-US" sz="2400" b="1" dirty="0">
                <a:solidFill>
                  <a:srgbClr val="000000"/>
                </a:solidFill>
                <a:latin typeface="Times"/>
                <a:ea typeface="+mn-ea"/>
                <a:cs typeface="Times"/>
              </a:rPr>
              <a:t>65% of mature weight</a:t>
            </a:r>
          </a:p>
          <a:p>
            <a:pPr algn="l">
              <a:lnSpc>
                <a:spcPct val="120000"/>
              </a:lnSpc>
              <a:spcBef>
                <a:spcPct val="20000"/>
              </a:spcBef>
              <a:defRPr/>
            </a:pPr>
            <a:r>
              <a:rPr lang="en-US" sz="2400" b="1" dirty="0">
                <a:solidFill>
                  <a:srgbClr val="000000"/>
                </a:solidFill>
                <a:latin typeface="Times"/>
                <a:ea typeface="+mn-ea"/>
                <a:cs typeface="Times"/>
              </a:rPr>
              <a:t>Weight gain needed</a:t>
            </a:r>
          </a:p>
          <a:p>
            <a:pPr algn="l">
              <a:lnSpc>
                <a:spcPct val="120000"/>
              </a:lnSpc>
              <a:spcBef>
                <a:spcPct val="20000"/>
              </a:spcBef>
              <a:defRPr/>
            </a:pPr>
            <a:r>
              <a:rPr lang="en-US" sz="2400" b="1" dirty="0">
                <a:solidFill>
                  <a:srgbClr val="000000"/>
                </a:solidFill>
                <a:latin typeface="Times"/>
                <a:ea typeface="+mn-ea"/>
                <a:cs typeface="Times"/>
              </a:rPr>
              <a:t>Days from weaning to breeding</a:t>
            </a:r>
          </a:p>
          <a:p>
            <a:pPr algn="l">
              <a:lnSpc>
                <a:spcPct val="120000"/>
              </a:lnSpc>
              <a:spcBef>
                <a:spcPct val="20000"/>
              </a:spcBef>
              <a:defRPr/>
            </a:pPr>
            <a:r>
              <a:rPr lang="en-US" sz="2400" b="1" dirty="0">
                <a:solidFill>
                  <a:srgbClr val="000000"/>
                </a:solidFill>
                <a:latin typeface="Times"/>
                <a:ea typeface="+mn-ea"/>
                <a:cs typeface="Times"/>
              </a:rPr>
              <a:t>ADG</a:t>
            </a:r>
          </a:p>
        </p:txBody>
      </p:sp>
      <p:sp>
        <p:nvSpPr>
          <p:cNvPr id="234498" name="Rectangle 2"/>
          <p:cNvSpPr>
            <a:spLocks noGrp="1" noChangeArrowheads="1"/>
          </p:cNvSpPr>
          <p:nvPr>
            <p:ph type="title"/>
          </p:nvPr>
        </p:nvSpPr>
        <p:spPr>
          <a:xfrm>
            <a:off x="381000" y="304800"/>
            <a:ext cx="6508750" cy="1143000"/>
          </a:xfrm>
          <a:effectLst/>
        </p:spPr>
        <p:txBody>
          <a:bodyPr rtlCol="0">
            <a:noAutofit/>
          </a:bodyPr>
          <a:lstStyle/>
          <a:p>
            <a:pPr algn="l" eaLnBrk="1" fontAlgn="auto" hangingPunct="1">
              <a:spcAft>
                <a:spcPts val="0"/>
              </a:spcAft>
              <a:defRPr/>
            </a:pPr>
            <a:r>
              <a:rPr lang="en-US" sz="4800" b="0" dirty="0" smtClean="0">
                <a:solidFill>
                  <a:srgbClr val="390009"/>
                </a:solidFill>
                <a:latin typeface="Arial Black" pitchFamily="34" charset="0"/>
                <a:ea typeface="+mj-ea"/>
                <a:cs typeface="+mj-cs"/>
              </a:rPr>
              <a:t>Example</a:t>
            </a:r>
          </a:p>
        </p:txBody>
      </p:sp>
      <p:sp>
        <p:nvSpPr>
          <p:cNvPr id="234500" name="Rectangle 4"/>
          <p:cNvSpPr>
            <a:spLocks noChangeArrowheads="1"/>
          </p:cNvSpPr>
          <p:nvPr/>
        </p:nvSpPr>
        <p:spPr bwMode="auto">
          <a:xfrm>
            <a:off x="3428269" y="5241088"/>
            <a:ext cx="3352800" cy="457200"/>
          </a:xfrm>
          <a:prstGeom prst="rect">
            <a:avLst/>
          </a:prstGeom>
          <a:solidFill>
            <a:srgbClr val="FFFF00"/>
          </a:solidFill>
          <a:ln w="9525">
            <a:noFill/>
            <a:miter lim="800000"/>
            <a:headEnd/>
            <a:tailEnd/>
          </a:ln>
          <a:effectLst/>
        </p:spPr>
        <p:txBody>
          <a:bodyPr/>
          <a:lstStyle/>
          <a:p>
            <a:pPr marL="342900" indent="-342900" algn="l">
              <a:lnSpc>
                <a:spcPct val="90000"/>
              </a:lnSpc>
              <a:spcBef>
                <a:spcPct val="20000"/>
              </a:spcBef>
              <a:defRPr/>
            </a:pPr>
            <a:r>
              <a:rPr lang="en-US" sz="2000" b="1" dirty="0">
                <a:solidFill>
                  <a:srgbClr val="000000"/>
                </a:solidFill>
                <a:latin typeface="Times"/>
                <a:ea typeface="+mn-ea"/>
                <a:cs typeface="Times"/>
              </a:rPr>
              <a:t>= 780 – </a:t>
            </a:r>
            <a:r>
              <a:rPr lang="en-US" sz="2000" b="1" dirty="0" smtClean="0">
                <a:solidFill>
                  <a:srgbClr val="000000"/>
                </a:solidFill>
                <a:latin typeface="Times"/>
                <a:cs typeface="Times"/>
              </a:rPr>
              <a:t>450</a:t>
            </a:r>
            <a:r>
              <a:rPr lang="en-US" sz="2000" b="1" dirty="0" smtClean="0">
                <a:solidFill>
                  <a:srgbClr val="000000"/>
                </a:solidFill>
                <a:latin typeface="Times"/>
                <a:ea typeface="+mn-ea"/>
                <a:cs typeface="Times"/>
              </a:rPr>
              <a:t> </a:t>
            </a:r>
            <a:r>
              <a:rPr lang="en-US" sz="2000" b="1" dirty="0">
                <a:solidFill>
                  <a:srgbClr val="000000"/>
                </a:solidFill>
                <a:latin typeface="Times"/>
                <a:ea typeface="+mn-ea"/>
                <a:cs typeface="Times"/>
              </a:rPr>
              <a:t>= </a:t>
            </a:r>
            <a:r>
              <a:rPr lang="en-US" sz="2000" b="1" dirty="0" smtClean="0">
                <a:solidFill>
                  <a:srgbClr val="000000"/>
                </a:solidFill>
                <a:latin typeface="Times"/>
                <a:cs typeface="Times"/>
              </a:rPr>
              <a:t>330</a:t>
            </a:r>
            <a:r>
              <a:rPr lang="en-US" sz="2000" b="1" dirty="0" smtClean="0">
                <a:solidFill>
                  <a:srgbClr val="000000"/>
                </a:solidFill>
                <a:latin typeface="Times"/>
                <a:ea typeface="+mn-ea"/>
                <a:cs typeface="Times"/>
              </a:rPr>
              <a:t> </a:t>
            </a:r>
            <a:r>
              <a:rPr lang="en-US" sz="2000" b="1" dirty="0">
                <a:solidFill>
                  <a:srgbClr val="000000"/>
                </a:solidFill>
                <a:latin typeface="Times"/>
                <a:ea typeface="+mn-ea"/>
                <a:cs typeface="Times"/>
              </a:rPr>
              <a:t>lbs.</a:t>
            </a:r>
          </a:p>
        </p:txBody>
      </p:sp>
      <p:sp>
        <p:nvSpPr>
          <p:cNvPr id="57349" name="Line 5"/>
          <p:cNvSpPr>
            <a:spLocks noChangeShapeType="1"/>
          </p:cNvSpPr>
          <p:nvPr/>
        </p:nvSpPr>
        <p:spPr bwMode="auto">
          <a:xfrm>
            <a:off x="0" y="4495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503" name="Rectangle 7"/>
          <p:cNvSpPr>
            <a:spLocks noChangeArrowheads="1"/>
          </p:cNvSpPr>
          <p:nvPr/>
        </p:nvSpPr>
        <p:spPr bwMode="auto">
          <a:xfrm>
            <a:off x="3781995" y="4780920"/>
            <a:ext cx="3352800" cy="381000"/>
          </a:xfrm>
          <a:prstGeom prst="rect">
            <a:avLst/>
          </a:prstGeom>
          <a:solidFill>
            <a:srgbClr val="FFFF00"/>
          </a:solidFill>
          <a:ln w="9525">
            <a:noFill/>
            <a:miter lim="800000"/>
            <a:headEnd/>
            <a:tailEnd/>
          </a:ln>
          <a:effectLst/>
        </p:spPr>
        <p:txBody>
          <a:bodyPr/>
          <a:lstStyle/>
          <a:p>
            <a:pPr marL="342900" indent="-342900" algn="l">
              <a:lnSpc>
                <a:spcPct val="90000"/>
              </a:lnSpc>
              <a:spcBef>
                <a:spcPct val="20000"/>
              </a:spcBef>
              <a:defRPr/>
            </a:pPr>
            <a:r>
              <a:rPr lang="en-US" sz="2000" b="1" dirty="0">
                <a:solidFill>
                  <a:srgbClr val="000000"/>
                </a:solidFill>
                <a:latin typeface="Times"/>
                <a:ea typeface="+mn-ea"/>
                <a:cs typeface="Times"/>
              </a:rPr>
              <a:t>= .65 x 1200 = 780 lbs.</a:t>
            </a:r>
          </a:p>
        </p:txBody>
      </p:sp>
      <p:sp>
        <p:nvSpPr>
          <p:cNvPr id="234504" name="Rectangle 8"/>
          <p:cNvSpPr>
            <a:spLocks noChangeArrowheads="1"/>
          </p:cNvSpPr>
          <p:nvPr/>
        </p:nvSpPr>
        <p:spPr bwMode="auto">
          <a:xfrm>
            <a:off x="4885433" y="5813958"/>
            <a:ext cx="1828800" cy="381000"/>
          </a:xfrm>
          <a:prstGeom prst="rect">
            <a:avLst/>
          </a:prstGeom>
          <a:solidFill>
            <a:srgbClr val="FFFF00"/>
          </a:solidFill>
          <a:ln w="9525">
            <a:noFill/>
            <a:miter lim="800000"/>
            <a:headEnd/>
            <a:tailEnd/>
          </a:ln>
          <a:effectLst/>
        </p:spPr>
        <p:txBody>
          <a:bodyPr/>
          <a:lstStyle/>
          <a:p>
            <a:pPr marL="342900" indent="-342900" algn="l">
              <a:lnSpc>
                <a:spcPct val="90000"/>
              </a:lnSpc>
              <a:spcBef>
                <a:spcPct val="20000"/>
              </a:spcBef>
              <a:defRPr/>
            </a:pPr>
            <a:r>
              <a:rPr lang="en-US" sz="2000" b="1" dirty="0">
                <a:solidFill>
                  <a:srgbClr val="000000"/>
                </a:solidFill>
                <a:latin typeface="Times"/>
                <a:ea typeface="+mn-ea"/>
                <a:cs typeface="Times"/>
              </a:rPr>
              <a:t>= 240 days</a:t>
            </a:r>
          </a:p>
        </p:txBody>
      </p:sp>
      <p:sp>
        <p:nvSpPr>
          <p:cNvPr id="234505" name="Rectangle 9"/>
          <p:cNvSpPr>
            <a:spLocks noChangeArrowheads="1"/>
          </p:cNvSpPr>
          <p:nvPr/>
        </p:nvSpPr>
        <p:spPr bwMode="auto">
          <a:xfrm>
            <a:off x="1505359" y="6307888"/>
            <a:ext cx="3886200" cy="376730"/>
          </a:xfrm>
          <a:prstGeom prst="rect">
            <a:avLst/>
          </a:prstGeom>
          <a:solidFill>
            <a:srgbClr val="FFFF00"/>
          </a:solidFill>
          <a:ln w="9525">
            <a:noFill/>
            <a:miter lim="800000"/>
            <a:headEnd/>
            <a:tailEnd/>
          </a:ln>
          <a:effectLst/>
        </p:spPr>
        <p:txBody>
          <a:bodyPr/>
          <a:lstStyle/>
          <a:p>
            <a:pPr marL="342900" indent="-342900" algn="l">
              <a:lnSpc>
                <a:spcPct val="90000"/>
              </a:lnSpc>
              <a:spcBef>
                <a:spcPct val="20000"/>
              </a:spcBef>
              <a:defRPr/>
            </a:pPr>
            <a:r>
              <a:rPr lang="en-US" sz="2000" b="1" dirty="0">
                <a:solidFill>
                  <a:srgbClr val="000000"/>
                </a:solidFill>
                <a:latin typeface="Times"/>
                <a:ea typeface="+mn-ea"/>
                <a:cs typeface="Times"/>
              </a:rPr>
              <a:t>= </a:t>
            </a:r>
            <a:r>
              <a:rPr lang="en-US" sz="2000" b="1" dirty="0" smtClean="0">
                <a:solidFill>
                  <a:srgbClr val="000000"/>
                </a:solidFill>
                <a:latin typeface="Times"/>
                <a:cs typeface="Times"/>
              </a:rPr>
              <a:t>330</a:t>
            </a:r>
            <a:r>
              <a:rPr lang="en-US" sz="2000" b="1" dirty="0" smtClean="0">
                <a:solidFill>
                  <a:srgbClr val="000000"/>
                </a:solidFill>
                <a:latin typeface="Times"/>
                <a:ea typeface="+mn-ea"/>
                <a:cs typeface="Times"/>
              </a:rPr>
              <a:t> </a:t>
            </a:r>
            <a:r>
              <a:rPr lang="en-US" sz="2000" b="1" dirty="0">
                <a:solidFill>
                  <a:srgbClr val="000000"/>
                </a:solidFill>
                <a:latin typeface="Times"/>
                <a:ea typeface="+mn-ea"/>
                <a:cs typeface="Times"/>
              </a:rPr>
              <a:t>/ 240 = </a:t>
            </a:r>
            <a:r>
              <a:rPr lang="en-US" sz="2000" b="1" dirty="0" smtClean="0">
                <a:solidFill>
                  <a:srgbClr val="000000"/>
                </a:solidFill>
                <a:latin typeface="Times"/>
                <a:ea typeface="+mn-ea"/>
                <a:cs typeface="Times"/>
              </a:rPr>
              <a:t>1.38 </a:t>
            </a:r>
            <a:r>
              <a:rPr lang="en-US" sz="2000" b="1" dirty="0">
                <a:solidFill>
                  <a:srgbClr val="000000"/>
                </a:solidFill>
                <a:latin typeface="Times"/>
                <a:ea typeface="+mn-ea"/>
                <a:cs typeface="Times"/>
              </a:rPr>
              <a:t>lbs/day</a:t>
            </a:r>
          </a:p>
        </p:txBody>
      </p:sp>
      <p:sp>
        <p:nvSpPr>
          <p:cNvPr id="234499" name="Rectangle 3"/>
          <p:cNvSpPr>
            <a:spLocks noGrp="1" noChangeArrowheads="1"/>
          </p:cNvSpPr>
          <p:nvPr>
            <p:ph idx="1"/>
          </p:nvPr>
        </p:nvSpPr>
        <p:spPr>
          <a:xfrm>
            <a:off x="609600" y="1897640"/>
            <a:ext cx="8305800" cy="2438400"/>
          </a:xfrm>
          <a:effectLst/>
        </p:spPr>
        <p:txBody>
          <a:bodyPr>
            <a:normAutofit/>
          </a:bodyPr>
          <a:lstStyle/>
          <a:p>
            <a:pPr marL="45720" indent="0" eaLnBrk="1" hangingPunct="1">
              <a:lnSpc>
                <a:spcPct val="120000"/>
              </a:lnSpc>
              <a:buNone/>
              <a:defRPr/>
            </a:pPr>
            <a:r>
              <a:rPr lang="en-US" sz="2200" b="1" dirty="0"/>
              <a:t>Heifer birthdate:		February 1, </a:t>
            </a:r>
            <a:r>
              <a:rPr lang="en-US" sz="2200" b="1" dirty="0" smtClean="0"/>
              <a:t>2016</a:t>
            </a:r>
            <a:endParaRPr lang="en-US" sz="2200" b="1" dirty="0"/>
          </a:p>
          <a:p>
            <a:pPr marL="45720" indent="0" eaLnBrk="1" hangingPunct="1">
              <a:lnSpc>
                <a:spcPct val="120000"/>
              </a:lnSpc>
              <a:buNone/>
              <a:defRPr/>
            </a:pPr>
            <a:r>
              <a:rPr lang="en-US" sz="2200" b="1" dirty="0"/>
              <a:t>Weaning date:		August 25, </a:t>
            </a:r>
            <a:r>
              <a:rPr lang="en-US" sz="2200" b="1" dirty="0" smtClean="0"/>
              <a:t>2016</a:t>
            </a:r>
            <a:endParaRPr lang="en-US" sz="2200" b="1" dirty="0"/>
          </a:p>
          <a:p>
            <a:pPr marL="45720" indent="0" eaLnBrk="1" hangingPunct="1">
              <a:lnSpc>
                <a:spcPct val="120000"/>
              </a:lnSpc>
              <a:buNone/>
              <a:defRPr/>
            </a:pPr>
            <a:r>
              <a:rPr lang="en-US" sz="2200" b="1" dirty="0"/>
              <a:t>Weaning weight:		</a:t>
            </a:r>
            <a:r>
              <a:rPr lang="en-US" sz="2200" b="1" dirty="0" smtClean="0"/>
              <a:t>450 </a:t>
            </a:r>
            <a:r>
              <a:rPr lang="en-US" sz="2200" b="1" dirty="0"/>
              <a:t>lbs.</a:t>
            </a:r>
          </a:p>
          <a:p>
            <a:pPr marL="45720" indent="0" eaLnBrk="1" hangingPunct="1">
              <a:lnSpc>
                <a:spcPct val="120000"/>
              </a:lnSpc>
              <a:buNone/>
              <a:defRPr/>
            </a:pPr>
            <a:r>
              <a:rPr lang="en-US" sz="2200" b="1" dirty="0"/>
              <a:t>Expected mature weight:	1200 lbs.</a:t>
            </a:r>
          </a:p>
          <a:p>
            <a:pPr marL="45720" indent="0" eaLnBrk="1" hangingPunct="1">
              <a:lnSpc>
                <a:spcPct val="120000"/>
              </a:lnSpc>
              <a:buNone/>
              <a:defRPr/>
            </a:pPr>
            <a:r>
              <a:rPr lang="en-US" sz="2200" b="1" dirty="0"/>
              <a:t>Desired breeding date:	April 22, </a:t>
            </a:r>
            <a:r>
              <a:rPr lang="en-US" sz="2200" b="1" dirty="0" smtClean="0"/>
              <a:t>2017</a:t>
            </a:r>
            <a:endParaRPr lang="en-US" sz="2200" b="1" dirty="0"/>
          </a:p>
        </p:txBody>
      </p:sp>
    </p:spTree>
    <p:extLst>
      <p:ext uri="{BB962C8B-B14F-4D97-AF65-F5344CB8AC3E}">
        <p14:creationId xmlns:p14="http://schemas.microsoft.com/office/powerpoint/2010/main" val="1153366147"/>
      </p:ext>
    </p:extLst>
  </p:cSld>
  <p:clrMapOvr>
    <a:masterClrMapping/>
  </p:clrMapOvr>
  <p:transition xmlns:p14="http://schemas.microsoft.com/office/powerpoint/2010/main">
    <p:zo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4502"/>
                                        </p:tgtEl>
                                        <p:attrNameLst>
                                          <p:attrName>style.visibility</p:attrName>
                                        </p:attrNameLst>
                                      </p:cBhvr>
                                      <p:to>
                                        <p:strVal val="visible"/>
                                      </p:to>
                                    </p:set>
                                    <p:animEffect transition="in" filter="dissolve">
                                      <p:cBhvr>
                                        <p:cTn id="7" dur="500"/>
                                        <p:tgtEl>
                                          <p:spTgt spid="234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34503"/>
                                        </p:tgtEl>
                                        <p:attrNameLst>
                                          <p:attrName>style.visibility</p:attrName>
                                        </p:attrNameLst>
                                      </p:cBhvr>
                                      <p:to>
                                        <p:strVal val="visible"/>
                                      </p:to>
                                    </p:set>
                                    <p:anim calcmode="lin" valueType="num">
                                      <p:cBhvr additive="base">
                                        <p:cTn id="12" dur="500" fill="hold"/>
                                        <p:tgtEl>
                                          <p:spTgt spid="234503"/>
                                        </p:tgtEl>
                                        <p:attrNameLst>
                                          <p:attrName>ppt_x</p:attrName>
                                        </p:attrNameLst>
                                      </p:cBhvr>
                                      <p:tavLst>
                                        <p:tav tm="0">
                                          <p:val>
                                            <p:strVal val="1+#ppt_w/2"/>
                                          </p:val>
                                        </p:tav>
                                        <p:tav tm="100000">
                                          <p:val>
                                            <p:strVal val="#ppt_x"/>
                                          </p:val>
                                        </p:tav>
                                      </p:tavLst>
                                    </p:anim>
                                    <p:anim calcmode="lin" valueType="num">
                                      <p:cBhvr additive="base">
                                        <p:cTn id="13" dur="500" fill="hold"/>
                                        <p:tgtEl>
                                          <p:spTgt spid="23450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4500"/>
                                        </p:tgtEl>
                                        <p:attrNameLst>
                                          <p:attrName>style.visibility</p:attrName>
                                        </p:attrNameLst>
                                      </p:cBhvr>
                                      <p:to>
                                        <p:strVal val="visible"/>
                                      </p:to>
                                    </p:set>
                                    <p:anim calcmode="lin" valueType="num">
                                      <p:cBhvr additive="base">
                                        <p:cTn id="18" dur="500" fill="hold"/>
                                        <p:tgtEl>
                                          <p:spTgt spid="234500"/>
                                        </p:tgtEl>
                                        <p:attrNameLst>
                                          <p:attrName>ppt_x</p:attrName>
                                        </p:attrNameLst>
                                      </p:cBhvr>
                                      <p:tavLst>
                                        <p:tav tm="0">
                                          <p:val>
                                            <p:strVal val="1+#ppt_w/2"/>
                                          </p:val>
                                        </p:tav>
                                        <p:tav tm="100000">
                                          <p:val>
                                            <p:strVal val="#ppt_x"/>
                                          </p:val>
                                        </p:tav>
                                      </p:tavLst>
                                    </p:anim>
                                    <p:anim calcmode="lin" valueType="num">
                                      <p:cBhvr additive="base">
                                        <p:cTn id="19" dur="500" fill="hold"/>
                                        <p:tgtEl>
                                          <p:spTgt spid="23450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34504"/>
                                        </p:tgtEl>
                                        <p:attrNameLst>
                                          <p:attrName>style.visibility</p:attrName>
                                        </p:attrNameLst>
                                      </p:cBhvr>
                                      <p:to>
                                        <p:strVal val="visible"/>
                                      </p:to>
                                    </p:set>
                                    <p:anim calcmode="lin" valueType="num">
                                      <p:cBhvr additive="base">
                                        <p:cTn id="24" dur="500" fill="hold"/>
                                        <p:tgtEl>
                                          <p:spTgt spid="234504"/>
                                        </p:tgtEl>
                                        <p:attrNameLst>
                                          <p:attrName>ppt_x</p:attrName>
                                        </p:attrNameLst>
                                      </p:cBhvr>
                                      <p:tavLst>
                                        <p:tav tm="0">
                                          <p:val>
                                            <p:strVal val="1+#ppt_w/2"/>
                                          </p:val>
                                        </p:tav>
                                        <p:tav tm="100000">
                                          <p:val>
                                            <p:strVal val="#ppt_x"/>
                                          </p:val>
                                        </p:tav>
                                      </p:tavLst>
                                    </p:anim>
                                    <p:anim calcmode="lin" valueType="num">
                                      <p:cBhvr additive="base">
                                        <p:cTn id="25" dur="500" fill="hold"/>
                                        <p:tgtEl>
                                          <p:spTgt spid="23450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34505"/>
                                        </p:tgtEl>
                                        <p:attrNameLst>
                                          <p:attrName>style.visibility</p:attrName>
                                        </p:attrNameLst>
                                      </p:cBhvr>
                                      <p:to>
                                        <p:strVal val="visible"/>
                                      </p:to>
                                    </p:set>
                                    <p:anim calcmode="lin" valueType="num">
                                      <p:cBhvr additive="base">
                                        <p:cTn id="30" dur="500" fill="hold"/>
                                        <p:tgtEl>
                                          <p:spTgt spid="234505"/>
                                        </p:tgtEl>
                                        <p:attrNameLst>
                                          <p:attrName>ppt_x</p:attrName>
                                        </p:attrNameLst>
                                      </p:cBhvr>
                                      <p:tavLst>
                                        <p:tav tm="0">
                                          <p:val>
                                            <p:strVal val="1+#ppt_w/2"/>
                                          </p:val>
                                        </p:tav>
                                        <p:tav tm="100000">
                                          <p:val>
                                            <p:strVal val="#ppt_x"/>
                                          </p:val>
                                        </p:tav>
                                      </p:tavLst>
                                    </p:anim>
                                    <p:anim calcmode="lin" valueType="num">
                                      <p:cBhvr additive="base">
                                        <p:cTn id="31" dur="500" fill="hold"/>
                                        <p:tgtEl>
                                          <p:spTgt spid="2345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2" grpId="0" autoUpdateAnimBg="0"/>
      <p:bldP spid="234500" grpId="0" animBg="1" autoUpdateAnimBg="0"/>
      <p:bldP spid="234503" grpId="0" animBg="1" autoUpdateAnimBg="0"/>
      <p:bldP spid="234504" grpId="0" animBg="1" autoUpdateAnimBg="0"/>
      <p:bldP spid="234505"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ifer NRC.png"/>
          <p:cNvPicPr>
            <a:picLocks noGrp="1" noChangeAspect="1"/>
          </p:cNvPicPr>
          <p:nvPr>
            <p:ph idx="1"/>
          </p:nvPr>
        </p:nvPicPr>
        <p:blipFill>
          <a:blip r:embed="rId3">
            <a:extLst>
              <a:ext uri="{28A0092B-C50C-407E-A947-70E740481C1C}">
                <a14:useLocalDpi xmlns:a14="http://schemas.microsoft.com/office/drawing/2010/main" val="0"/>
              </a:ext>
            </a:extLst>
          </a:blip>
          <a:srcRect t="-98204" b="-98204"/>
          <a:stretch>
            <a:fillRect/>
          </a:stretch>
        </p:blipFill>
        <p:spPr>
          <a:xfrm>
            <a:off x="285949" y="701258"/>
            <a:ext cx="8633285" cy="4747974"/>
          </a:xfrm>
        </p:spPr>
      </p:pic>
      <p:sp>
        <p:nvSpPr>
          <p:cNvPr id="2" name="Title 1"/>
          <p:cNvSpPr>
            <a:spLocks noGrp="1"/>
          </p:cNvSpPr>
          <p:nvPr>
            <p:ph type="title"/>
          </p:nvPr>
        </p:nvSpPr>
        <p:spPr/>
        <p:txBody>
          <a:bodyPr/>
          <a:lstStyle/>
          <a:p>
            <a:r>
              <a:rPr lang="en-US" dirty="0" smtClean="0">
                <a:solidFill>
                  <a:srgbClr val="390009"/>
                </a:solidFill>
              </a:rPr>
              <a:t>Weaning to breeding</a:t>
            </a:r>
            <a:endParaRPr lang="en-US" dirty="0">
              <a:solidFill>
                <a:srgbClr val="390009"/>
              </a:solidFill>
            </a:endParaRPr>
          </a:p>
        </p:txBody>
      </p:sp>
      <p:pic>
        <p:nvPicPr>
          <p:cNvPr id="5" name="Picture 4" descr="heiferNRC2.png"/>
          <p:cNvPicPr>
            <a:picLocks noChangeAspect="1"/>
          </p:cNvPicPr>
          <p:nvPr/>
        </p:nvPicPr>
        <p:blipFill rotWithShape="1">
          <a:blip r:embed="rId4">
            <a:extLst>
              <a:ext uri="{28A0092B-C50C-407E-A947-70E740481C1C}">
                <a14:useLocalDpi xmlns:a14="http://schemas.microsoft.com/office/drawing/2010/main" val="0"/>
              </a:ext>
            </a:extLst>
          </a:blip>
          <a:srcRect b="4910"/>
          <a:stretch/>
        </p:blipFill>
        <p:spPr>
          <a:xfrm>
            <a:off x="427588" y="3870233"/>
            <a:ext cx="8259212" cy="1762869"/>
          </a:xfrm>
          <a:prstGeom prst="rect">
            <a:avLst/>
          </a:prstGeom>
        </p:spPr>
      </p:pic>
      <p:sp>
        <p:nvSpPr>
          <p:cNvPr id="6" name="TextBox 5"/>
          <p:cNvSpPr txBox="1"/>
          <p:nvPr/>
        </p:nvSpPr>
        <p:spPr>
          <a:xfrm>
            <a:off x="427588" y="6463821"/>
            <a:ext cx="6528487" cy="307777"/>
          </a:xfrm>
          <a:prstGeom prst="rect">
            <a:avLst/>
          </a:prstGeom>
          <a:noFill/>
        </p:spPr>
        <p:txBody>
          <a:bodyPr wrap="none" rtlCol="0">
            <a:spAutoFit/>
          </a:bodyPr>
          <a:lstStyle/>
          <a:p>
            <a:r>
              <a:rPr lang="en-US" sz="1400" dirty="0" smtClean="0"/>
              <a:t>Beef Cattle </a:t>
            </a:r>
            <a:r>
              <a:rPr lang="en-US" sz="1400" dirty="0"/>
              <a:t>Nutrient Requirements, http://</a:t>
            </a:r>
            <a:r>
              <a:rPr lang="en-US" sz="1400" dirty="0" err="1"/>
              <a:t>msucares.com</a:t>
            </a:r>
            <a:r>
              <a:rPr lang="en-US" sz="1400" dirty="0"/>
              <a:t>/pubs/publications/p2528.pdf </a:t>
            </a:r>
          </a:p>
        </p:txBody>
      </p:sp>
      <p:sp>
        <p:nvSpPr>
          <p:cNvPr id="9" name="Rectangle 8"/>
          <p:cNvSpPr/>
          <p:nvPr/>
        </p:nvSpPr>
        <p:spPr>
          <a:xfrm>
            <a:off x="1255828" y="3025011"/>
            <a:ext cx="528019" cy="2424221"/>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69576" y="3025011"/>
            <a:ext cx="941872" cy="2424221"/>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163930" y="3025011"/>
            <a:ext cx="528019" cy="2424221"/>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670185" y="3025011"/>
            <a:ext cx="528019" cy="2424221"/>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37323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999" y="4052373"/>
            <a:ext cx="4267199" cy="1348358"/>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34" name="Rectangle 2"/>
          <p:cNvSpPr>
            <a:spLocks noChangeArrowheads="1"/>
          </p:cNvSpPr>
          <p:nvPr/>
        </p:nvSpPr>
        <p:spPr bwMode="auto">
          <a:xfrm>
            <a:off x="65532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b="1" dirty="0">
                <a:solidFill>
                  <a:srgbClr val="390009"/>
                </a:solidFill>
                <a:latin typeface="Arial Black" pitchFamily="34" charset="0"/>
              </a:rPr>
              <a:t>Growth Scenario</a:t>
            </a:r>
            <a:r>
              <a:rPr lang="en-US" sz="3600" b="1" dirty="0">
                <a:solidFill>
                  <a:srgbClr val="390009"/>
                </a:solidFill>
                <a:latin typeface="Arial Black" pitchFamily="34" charset="0"/>
              </a:rPr>
              <a:t> </a:t>
            </a:r>
          </a:p>
        </p:txBody>
      </p:sp>
      <p:sp>
        <p:nvSpPr>
          <p:cNvPr id="146435" name="Text Box 3"/>
          <p:cNvSpPr txBox="1">
            <a:spLocks noChangeArrowheads="1"/>
          </p:cNvSpPr>
          <p:nvPr/>
        </p:nvSpPr>
        <p:spPr bwMode="auto">
          <a:xfrm>
            <a:off x="381000" y="1861301"/>
            <a:ext cx="426719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smtClean="0">
                <a:latin typeface="Arial" pitchFamily="34" charset="0"/>
                <a:cs typeface="Arial" pitchFamily="34" charset="0"/>
              </a:rPr>
              <a:t>Heifer Status:</a:t>
            </a:r>
          </a:p>
          <a:p>
            <a:pPr lvl="1">
              <a:buFontTx/>
              <a:buChar char="•"/>
            </a:pPr>
            <a:r>
              <a:rPr lang="en-US" sz="2800" dirty="0" smtClean="0">
                <a:latin typeface="Arial" pitchFamily="34" charset="0"/>
                <a:cs typeface="Arial" pitchFamily="34" charset="0"/>
              </a:rPr>
              <a:t> </a:t>
            </a:r>
            <a:r>
              <a:rPr lang="en-US" sz="2800" dirty="0">
                <a:latin typeface="Arial" pitchFamily="34" charset="0"/>
                <a:cs typeface="Arial" pitchFamily="34" charset="0"/>
              </a:rPr>
              <a:t>6 months</a:t>
            </a:r>
          </a:p>
          <a:p>
            <a:pPr lvl="1">
              <a:buFontTx/>
              <a:buChar char="•"/>
            </a:pPr>
            <a:r>
              <a:rPr lang="en-US" sz="2800" dirty="0">
                <a:latin typeface="Arial" pitchFamily="34" charset="0"/>
                <a:cs typeface="Arial" pitchFamily="34" charset="0"/>
              </a:rPr>
              <a:t> </a:t>
            </a:r>
            <a:r>
              <a:rPr lang="en-US" sz="2800" dirty="0" smtClean="0">
                <a:latin typeface="Arial" pitchFamily="34" charset="0"/>
                <a:cs typeface="Arial" pitchFamily="34" charset="0"/>
              </a:rPr>
              <a:t>450 </a:t>
            </a:r>
            <a:r>
              <a:rPr lang="en-US" sz="2800" dirty="0" err="1" smtClean="0">
                <a:latin typeface="Arial" pitchFamily="34" charset="0"/>
                <a:cs typeface="Arial" pitchFamily="34" charset="0"/>
              </a:rPr>
              <a:t>lbs</a:t>
            </a:r>
            <a:endParaRPr lang="en-US" sz="2800" dirty="0">
              <a:latin typeface="Arial" pitchFamily="34" charset="0"/>
              <a:cs typeface="Arial" pitchFamily="34" charset="0"/>
            </a:endParaRPr>
          </a:p>
          <a:p>
            <a:pPr lvl="1">
              <a:buFontTx/>
              <a:buChar char="•"/>
            </a:pPr>
            <a:r>
              <a:rPr lang="en-US" sz="2800" dirty="0">
                <a:latin typeface="Arial" pitchFamily="34" charset="0"/>
                <a:cs typeface="Arial" pitchFamily="34" charset="0"/>
              </a:rPr>
              <a:t> 1.5 ADG</a:t>
            </a:r>
          </a:p>
          <a:p>
            <a:pPr>
              <a:buFontTx/>
              <a:buChar char="•"/>
            </a:pPr>
            <a:endParaRPr lang="en-US" sz="2800" dirty="0">
              <a:latin typeface="Arial" pitchFamily="34" charset="0"/>
              <a:cs typeface="Arial" pitchFamily="34" charset="0"/>
            </a:endParaRPr>
          </a:p>
          <a:p>
            <a:r>
              <a:rPr lang="en-US" sz="2800" b="1" dirty="0">
                <a:latin typeface="Arial" pitchFamily="34" charset="0"/>
                <a:cs typeface="Arial" pitchFamily="34" charset="0"/>
              </a:rPr>
              <a:t>Requirements:</a:t>
            </a:r>
          </a:p>
          <a:p>
            <a:pPr lvl="1">
              <a:buFontTx/>
              <a:buChar char="•"/>
            </a:pPr>
            <a:r>
              <a:rPr lang="en-US" sz="2800" dirty="0">
                <a:latin typeface="Arial" pitchFamily="34" charset="0"/>
                <a:cs typeface="Arial" pitchFamily="34" charset="0"/>
              </a:rPr>
              <a:t>  </a:t>
            </a:r>
            <a:r>
              <a:rPr lang="en-US" sz="2800" dirty="0" smtClean="0">
                <a:solidFill>
                  <a:srgbClr val="0000FF"/>
                </a:solidFill>
                <a:latin typeface="Arial" pitchFamily="34" charset="0"/>
                <a:cs typeface="Arial" pitchFamily="34" charset="0"/>
              </a:rPr>
              <a:t>1.4 </a:t>
            </a:r>
            <a:r>
              <a:rPr lang="en-US" sz="2800" dirty="0" err="1" smtClean="0">
                <a:solidFill>
                  <a:srgbClr val="0000FF"/>
                </a:solidFill>
                <a:latin typeface="Arial" pitchFamily="34" charset="0"/>
                <a:cs typeface="Arial" pitchFamily="34" charset="0"/>
              </a:rPr>
              <a:t>lbs</a:t>
            </a:r>
            <a:r>
              <a:rPr lang="en-US" sz="2800" dirty="0" smtClean="0">
                <a:solidFill>
                  <a:srgbClr val="0000FF"/>
                </a:solidFill>
                <a:latin typeface="Arial" pitchFamily="34" charset="0"/>
                <a:cs typeface="Arial" pitchFamily="34" charset="0"/>
              </a:rPr>
              <a:t> </a:t>
            </a:r>
            <a:r>
              <a:rPr lang="en-US" sz="2800" dirty="0">
                <a:solidFill>
                  <a:srgbClr val="0000FF"/>
                </a:solidFill>
                <a:latin typeface="Arial" pitchFamily="34" charset="0"/>
                <a:cs typeface="Arial" pitchFamily="34" charset="0"/>
              </a:rPr>
              <a:t>c</a:t>
            </a:r>
            <a:r>
              <a:rPr lang="en-US" sz="2800" dirty="0" smtClean="0">
                <a:solidFill>
                  <a:srgbClr val="0000FF"/>
                </a:solidFill>
                <a:latin typeface="Arial" pitchFamily="34" charset="0"/>
                <a:cs typeface="Arial" pitchFamily="34" charset="0"/>
              </a:rPr>
              <a:t>rude </a:t>
            </a:r>
            <a:r>
              <a:rPr lang="en-US" sz="2800" dirty="0">
                <a:solidFill>
                  <a:srgbClr val="0000FF"/>
                </a:solidFill>
                <a:latin typeface="Arial" pitchFamily="34" charset="0"/>
                <a:cs typeface="Arial" pitchFamily="34" charset="0"/>
              </a:rPr>
              <a:t>p</a:t>
            </a:r>
            <a:r>
              <a:rPr lang="en-US" sz="2800" dirty="0" smtClean="0">
                <a:solidFill>
                  <a:srgbClr val="0000FF"/>
                </a:solidFill>
                <a:latin typeface="Arial" pitchFamily="34" charset="0"/>
                <a:cs typeface="Arial" pitchFamily="34" charset="0"/>
              </a:rPr>
              <a:t>rotein </a:t>
            </a:r>
          </a:p>
          <a:p>
            <a:pPr lvl="1">
              <a:buClr>
                <a:schemeClr val="tx1"/>
              </a:buClr>
              <a:buFontTx/>
              <a:buChar char="•"/>
            </a:pPr>
            <a:r>
              <a:rPr lang="en-US" sz="2800" dirty="0" smtClean="0">
                <a:solidFill>
                  <a:srgbClr val="0000FF"/>
                </a:solidFill>
                <a:latin typeface="Arial" pitchFamily="34" charset="0"/>
                <a:cs typeface="Arial" pitchFamily="34" charset="0"/>
              </a:rPr>
              <a:t>  7.9 </a:t>
            </a:r>
            <a:r>
              <a:rPr lang="en-US" sz="2800" dirty="0" err="1" smtClean="0">
                <a:solidFill>
                  <a:srgbClr val="0000FF"/>
                </a:solidFill>
                <a:latin typeface="Arial" pitchFamily="34" charset="0"/>
                <a:cs typeface="Arial" pitchFamily="34" charset="0"/>
              </a:rPr>
              <a:t>lbs</a:t>
            </a:r>
            <a:r>
              <a:rPr lang="en-US" sz="2800" dirty="0" smtClean="0">
                <a:solidFill>
                  <a:srgbClr val="0000FF"/>
                </a:solidFill>
                <a:latin typeface="Arial" pitchFamily="34" charset="0"/>
                <a:cs typeface="Arial" pitchFamily="34" charset="0"/>
              </a:rPr>
              <a:t> TDN</a:t>
            </a:r>
            <a:endParaRPr lang="en-US" sz="2800" dirty="0">
              <a:solidFill>
                <a:srgbClr val="0000FF"/>
              </a:solidFill>
              <a:latin typeface="Arial" pitchFamily="34" charset="0"/>
              <a:cs typeface="Arial" pitchFamily="34" charset="0"/>
            </a:endParaRPr>
          </a:p>
        </p:txBody>
      </p:sp>
      <p:sp>
        <p:nvSpPr>
          <p:cNvPr id="146437" name="Text Box 5"/>
          <p:cNvSpPr txBox="1">
            <a:spLocks noChangeArrowheads="1"/>
          </p:cNvSpPr>
          <p:nvPr/>
        </p:nvSpPr>
        <p:spPr bwMode="auto">
          <a:xfrm>
            <a:off x="381000" y="5715000"/>
            <a:ext cx="3765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Daily requirements of growing heifers, NRC 1996</a:t>
            </a:r>
          </a:p>
        </p:txBody>
      </p:sp>
      <p:sp>
        <p:nvSpPr>
          <p:cNvPr id="6" name="Text Box 3"/>
          <p:cNvSpPr txBox="1">
            <a:spLocks noChangeArrowheads="1"/>
          </p:cNvSpPr>
          <p:nvPr/>
        </p:nvSpPr>
        <p:spPr bwMode="auto">
          <a:xfrm>
            <a:off x="4541520" y="1861301"/>
            <a:ext cx="446595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smtClean="0">
                <a:latin typeface="Arial" pitchFamily="34" charset="0"/>
                <a:cs typeface="Arial" pitchFamily="34" charset="0"/>
              </a:rPr>
              <a:t>Forage Status:</a:t>
            </a:r>
          </a:p>
          <a:p>
            <a:pPr marL="914400" lvl="1" indent="-457200">
              <a:buFont typeface="Arial" pitchFamily="34" charset="0"/>
              <a:buChar char="•"/>
            </a:pPr>
            <a:r>
              <a:rPr lang="en-US" sz="2800" dirty="0" smtClean="0">
                <a:latin typeface="Arial" pitchFamily="34" charset="0"/>
                <a:cs typeface="Arial" pitchFamily="34" charset="0"/>
              </a:rPr>
              <a:t>Mature/Processed forage </a:t>
            </a:r>
          </a:p>
          <a:p>
            <a:pPr marL="914400" lvl="1" indent="-457200">
              <a:buFont typeface="Arial" pitchFamily="34" charset="0"/>
              <a:buChar char="•"/>
            </a:pPr>
            <a:r>
              <a:rPr lang="en-US" sz="2800" dirty="0" smtClean="0">
                <a:latin typeface="Arial" pitchFamily="34" charset="0"/>
                <a:cs typeface="Arial" pitchFamily="34" charset="0"/>
              </a:rPr>
              <a:t> CP 8%</a:t>
            </a:r>
          </a:p>
          <a:p>
            <a:pPr marL="914400" lvl="1" indent="-457200">
              <a:buFont typeface="Arial" pitchFamily="34" charset="0"/>
              <a:buChar char="•"/>
            </a:pPr>
            <a:r>
              <a:rPr lang="en-US" sz="2800" dirty="0" smtClean="0">
                <a:latin typeface="Arial" pitchFamily="34" charset="0"/>
                <a:cs typeface="Arial" pitchFamily="34" charset="0"/>
              </a:rPr>
              <a:t> 58%TDN</a:t>
            </a:r>
          </a:p>
          <a:p>
            <a:pPr marL="914400" lvl="1" indent="-457200">
              <a:buFont typeface="Arial" pitchFamily="34" charset="0"/>
              <a:buChar char="•"/>
            </a:pPr>
            <a:r>
              <a:rPr lang="en-US" sz="2800" dirty="0" smtClean="0">
                <a:latin typeface="Arial" pitchFamily="34" charset="0"/>
                <a:cs typeface="Arial" pitchFamily="34" charset="0"/>
              </a:rPr>
              <a:t> DMI (%BW) 2.5 %</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73974160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228600" y="152400"/>
            <a:ext cx="8229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b="1" dirty="0" smtClean="0">
                <a:solidFill>
                  <a:srgbClr val="390009"/>
                </a:solidFill>
                <a:latin typeface="Arial Black" pitchFamily="34" charset="0"/>
              </a:rPr>
              <a:t>Growth Scenario:</a:t>
            </a:r>
          </a:p>
          <a:p>
            <a:pPr algn="ctr"/>
            <a:r>
              <a:rPr lang="en-US" sz="4000" b="1" dirty="0" smtClean="0">
                <a:solidFill>
                  <a:srgbClr val="390009"/>
                </a:solidFill>
                <a:latin typeface="Arial Black" pitchFamily="34" charset="0"/>
              </a:rPr>
              <a:t>What does she get from the forage?</a:t>
            </a:r>
            <a:r>
              <a:rPr lang="en-US" sz="3600" b="1" dirty="0" smtClean="0">
                <a:solidFill>
                  <a:srgbClr val="390009"/>
                </a:solidFill>
                <a:latin typeface="Arial Black" pitchFamily="34" charset="0"/>
              </a:rPr>
              <a:t> </a:t>
            </a:r>
            <a:endParaRPr lang="en-US" sz="3600" b="1" dirty="0">
              <a:solidFill>
                <a:srgbClr val="390009"/>
              </a:solidFill>
              <a:latin typeface="Arial Black" pitchFamily="34" charset="0"/>
            </a:endParaRPr>
          </a:p>
        </p:txBody>
      </p:sp>
      <p:sp>
        <p:nvSpPr>
          <p:cNvPr id="150531" name="Text Box 3"/>
          <p:cNvSpPr txBox="1">
            <a:spLocks noChangeArrowheads="1"/>
          </p:cNvSpPr>
          <p:nvPr/>
        </p:nvSpPr>
        <p:spPr bwMode="auto">
          <a:xfrm>
            <a:off x="1394460" y="2362200"/>
            <a:ext cx="6324600"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latin typeface="Arial" pitchFamily="34" charset="0"/>
                <a:cs typeface="Arial" pitchFamily="34" charset="0"/>
              </a:rPr>
              <a:t>Total DM Intake:</a:t>
            </a:r>
          </a:p>
          <a:p>
            <a:pPr lvl="1">
              <a:buFontTx/>
              <a:buChar char="•"/>
            </a:pPr>
            <a:r>
              <a:rPr lang="en-US" sz="2800" dirty="0">
                <a:latin typeface="Arial" pitchFamily="34" charset="0"/>
                <a:cs typeface="Arial" pitchFamily="34" charset="0"/>
              </a:rPr>
              <a:t> 450 </a:t>
            </a:r>
            <a:r>
              <a:rPr lang="en-US" sz="2800" dirty="0" err="1">
                <a:latin typeface="Arial" pitchFamily="34" charset="0"/>
                <a:cs typeface="Arial" pitchFamily="34" charset="0"/>
              </a:rPr>
              <a:t>lbs</a:t>
            </a:r>
            <a:r>
              <a:rPr lang="en-US" sz="2800" dirty="0">
                <a:latin typeface="Arial" pitchFamily="34" charset="0"/>
                <a:cs typeface="Arial" pitchFamily="34" charset="0"/>
              </a:rPr>
              <a:t> </a:t>
            </a:r>
            <a:r>
              <a:rPr lang="en-US" sz="2800" dirty="0" smtClean="0">
                <a:latin typeface="Arial" pitchFamily="34" charset="0"/>
                <a:cs typeface="Arial" pitchFamily="34" charset="0"/>
              </a:rPr>
              <a:t>x </a:t>
            </a:r>
            <a:r>
              <a:rPr lang="en-US" sz="2800" dirty="0">
                <a:latin typeface="Arial" pitchFamily="34" charset="0"/>
                <a:cs typeface="Arial" pitchFamily="34" charset="0"/>
              </a:rPr>
              <a:t>2.5% = 11.25 </a:t>
            </a:r>
            <a:r>
              <a:rPr lang="en-US" sz="2800" dirty="0" err="1">
                <a:latin typeface="Arial" pitchFamily="34" charset="0"/>
                <a:cs typeface="Arial" pitchFamily="34" charset="0"/>
              </a:rPr>
              <a:t>lbs</a:t>
            </a:r>
            <a:endParaRPr lang="en-US" sz="2800" dirty="0">
              <a:latin typeface="Arial" pitchFamily="34" charset="0"/>
              <a:cs typeface="Arial" pitchFamily="34" charset="0"/>
            </a:endParaRPr>
          </a:p>
          <a:p>
            <a:pPr lvl="1"/>
            <a:endParaRPr lang="en-US" sz="2800" dirty="0">
              <a:latin typeface="Arial" pitchFamily="34" charset="0"/>
              <a:cs typeface="Arial" pitchFamily="34" charset="0"/>
            </a:endParaRPr>
          </a:p>
          <a:p>
            <a:r>
              <a:rPr lang="en-US" sz="2800" dirty="0">
                <a:latin typeface="Arial" pitchFamily="34" charset="0"/>
                <a:cs typeface="Arial" pitchFamily="34" charset="0"/>
              </a:rPr>
              <a:t>Total Protein Intake:</a:t>
            </a:r>
          </a:p>
          <a:p>
            <a:pPr lvl="1">
              <a:buFontTx/>
              <a:buChar char="•"/>
            </a:pPr>
            <a:r>
              <a:rPr lang="en-US" sz="2800" dirty="0">
                <a:latin typeface="Arial" pitchFamily="34" charset="0"/>
                <a:cs typeface="Arial" pitchFamily="34" charset="0"/>
              </a:rPr>
              <a:t> 11.25 </a:t>
            </a:r>
            <a:r>
              <a:rPr lang="en-US" sz="2800" dirty="0" err="1">
                <a:latin typeface="Arial" pitchFamily="34" charset="0"/>
                <a:cs typeface="Arial" pitchFamily="34" charset="0"/>
              </a:rPr>
              <a:t>lbs</a:t>
            </a:r>
            <a:r>
              <a:rPr lang="en-US" sz="2800" dirty="0">
                <a:latin typeface="Arial" pitchFamily="34" charset="0"/>
                <a:cs typeface="Arial" pitchFamily="34" charset="0"/>
              </a:rPr>
              <a:t> </a:t>
            </a:r>
            <a:r>
              <a:rPr lang="en-US" sz="2800" dirty="0" smtClean="0">
                <a:latin typeface="Arial" pitchFamily="34" charset="0"/>
                <a:cs typeface="Arial" pitchFamily="34" charset="0"/>
              </a:rPr>
              <a:t>x </a:t>
            </a:r>
            <a:r>
              <a:rPr lang="en-US" sz="2800" dirty="0">
                <a:latin typeface="Arial" pitchFamily="34" charset="0"/>
                <a:cs typeface="Arial" pitchFamily="34" charset="0"/>
              </a:rPr>
              <a:t>8% = .90 </a:t>
            </a:r>
            <a:r>
              <a:rPr lang="en-US" sz="2800" dirty="0" err="1">
                <a:latin typeface="Arial" pitchFamily="34" charset="0"/>
                <a:cs typeface="Arial" pitchFamily="34" charset="0"/>
              </a:rPr>
              <a:t>lbs</a:t>
            </a:r>
            <a:endParaRPr lang="en-US" sz="2800" dirty="0">
              <a:latin typeface="Arial" pitchFamily="34" charset="0"/>
              <a:cs typeface="Arial" pitchFamily="34" charset="0"/>
            </a:endParaRPr>
          </a:p>
          <a:p>
            <a:endParaRPr lang="en-US" sz="2800" dirty="0">
              <a:latin typeface="Arial" pitchFamily="34" charset="0"/>
              <a:cs typeface="Arial" pitchFamily="34" charset="0"/>
            </a:endParaRPr>
          </a:p>
          <a:p>
            <a:r>
              <a:rPr lang="en-US" sz="2800" dirty="0">
                <a:latin typeface="Arial" pitchFamily="34" charset="0"/>
                <a:cs typeface="Arial" pitchFamily="34" charset="0"/>
              </a:rPr>
              <a:t>Total Energy Intake:</a:t>
            </a:r>
          </a:p>
          <a:p>
            <a:pPr lvl="1">
              <a:buFontTx/>
              <a:buChar char="•"/>
            </a:pPr>
            <a:r>
              <a:rPr lang="en-US" sz="2800" dirty="0">
                <a:latin typeface="Arial" pitchFamily="34" charset="0"/>
                <a:cs typeface="Arial" pitchFamily="34" charset="0"/>
              </a:rPr>
              <a:t> 11.25 </a:t>
            </a:r>
            <a:r>
              <a:rPr lang="en-US" sz="2800" dirty="0" err="1">
                <a:latin typeface="Arial" pitchFamily="34" charset="0"/>
                <a:cs typeface="Arial" pitchFamily="34" charset="0"/>
              </a:rPr>
              <a:t>lbs</a:t>
            </a:r>
            <a:r>
              <a:rPr lang="en-US" sz="2800" dirty="0">
                <a:latin typeface="Arial" pitchFamily="34" charset="0"/>
                <a:cs typeface="Arial" pitchFamily="34" charset="0"/>
              </a:rPr>
              <a:t> </a:t>
            </a:r>
            <a:r>
              <a:rPr lang="en-US" sz="2800" dirty="0" smtClean="0">
                <a:latin typeface="Arial" pitchFamily="34" charset="0"/>
                <a:cs typeface="Arial" pitchFamily="34" charset="0"/>
              </a:rPr>
              <a:t>x 58%= </a:t>
            </a:r>
            <a:r>
              <a:rPr lang="en-US" sz="2800" dirty="0">
                <a:latin typeface="Arial" pitchFamily="34" charset="0"/>
                <a:cs typeface="Arial" pitchFamily="34" charset="0"/>
              </a:rPr>
              <a:t>6.53 </a:t>
            </a:r>
            <a:r>
              <a:rPr lang="en-US" sz="2800" dirty="0" err="1" smtClean="0">
                <a:latin typeface="Arial" pitchFamily="34" charset="0"/>
                <a:cs typeface="Arial" pitchFamily="34" charset="0"/>
              </a:rPr>
              <a:t>lbs</a:t>
            </a:r>
            <a:r>
              <a:rPr lang="en-US" sz="2800" dirty="0" smtClean="0">
                <a:latin typeface="Arial" pitchFamily="34" charset="0"/>
                <a:cs typeface="Arial" pitchFamily="34" charset="0"/>
              </a:rPr>
              <a:t> TDN</a:t>
            </a:r>
            <a:endParaRPr lang="en-US" sz="2800" dirty="0">
              <a:latin typeface="Arial" pitchFamily="34" charset="0"/>
              <a:cs typeface="Arial" pitchFamily="34" charset="0"/>
            </a:endParaRPr>
          </a:p>
          <a:p>
            <a:endParaRPr lang="en-US" sz="2800" dirty="0"/>
          </a:p>
        </p:txBody>
      </p:sp>
    </p:spTree>
    <p:extLst>
      <p:ext uri="{BB962C8B-B14F-4D97-AF65-F5344CB8AC3E}">
        <p14:creationId xmlns:p14="http://schemas.microsoft.com/office/powerpoint/2010/main" val="169259362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381000" y="3048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000" b="1" dirty="0" smtClean="0">
                <a:solidFill>
                  <a:srgbClr val="390009"/>
                </a:solidFill>
                <a:latin typeface="Arial Black" pitchFamily="34" charset="0"/>
              </a:rPr>
              <a:t>Does the forage alone meet her needs for growth?</a:t>
            </a:r>
            <a:endParaRPr lang="en-US" sz="3600" b="1" dirty="0">
              <a:solidFill>
                <a:srgbClr val="390009"/>
              </a:solidFill>
              <a:latin typeface="Arial Black" pitchFamily="34" charset="0"/>
            </a:endParaRPr>
          </a:p>
        </p:txBody>
      </p:sp>
      <p:sp>
        <p:nvSpPr>
          <p:cNvPr id="154627" name="Text Box 3"/>
          <p:cNvSpPr txBox="1">
            <a:spLocks noChangeArrowheads="1"/>
          </p:cNvSpPr>
          <p:nvPr/>
        </p:nvSpPr>
        <p:spPr bwMode="auto">
          <a:xfrm>
            <a:off x="1279525" y="2022475"/>
            <a:ext cx="6492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54653" name="Group 29"/>
          <p:cNvGraphicFramePr>
            <a:graphicFrameLocks noGrp="1"/>
          </p:cNvGraphicFramePr>
          <p:nvPr>
            <p:extLst>
              <p:ext uri="{D42A27DB-BD31-4B8C-83A1-F6EECF244321}">
                <p14:modId xmlns:p14="http://schemas.microsoft.com/office/powerpoint/2010/main" val="3348590915"/>
              </p:ext>
            </p:extLst>
          </p:nvPr>
        </p:nvGraphicFramePr>
        <p:xfrm>
          <a:off x="830262" y="1752600"/>
          <a:ext cx="7642542" cy="2150745"/>
        </p:xfrm>
        <a:graphic>
          <a:graphicData uri="http://schemas.openxmlformats.org/drawingml/2006/table">
            <a:tbl>
              <a:tblPr/>
              <a:tblGrid>
                <a:gridCol w="1825625"/>
                <a:gridCol w="2167255"/>
                <a:gridCol w="1916112"/>
                <a:gridCol w="1733550"/>
              </a:tblGrid>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Requirements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Forage Supply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Deficient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Crude Protein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Arial" pitchFamily="34" charset="0"/>
                          <a:cs typeface="Arial" pitchFamily="34" charset="0"/>
                        </a:rPr>
                        <a:t>1.4 </a:t>
                      </a:r>
                      <a:r>
                        <a:rPr kumimoji="0" lang="en-US" sz="2400" b="0" i="0" u="none" strike="noStrike" cap="none" normalizeH="0" baseline="0" dirty="0" err="1" smtClean="0">
                          <a:ln>
                            <a:noFill/>
                          </a:ln>
                          <a:solidFill>
                            <a:srgbClr val="0000FF"/>
                          </a:solidFill>
                          <a:effectLst/>
                          <a:latin typeface="Arial" pitchFamily="34" charset="0"/>
                          <a:cs typeface="Arial" pitchFamily="34" charset="0"/>
                        </a:rPr>
                        <a:t>lbs</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0.90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lbs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cs typeface="Arial" pitchFamily="34" charset="0"/>
                        </a:rPr>
                        <a:t>(0.50 </a:t>
                      </a:r>
                      <a:r>
                        <a:rPr kumimoji="0" lang="en-US" sz="2400" b="0" i="0" u="none" strike="noStrike" cap="none" normalizeH="0" baseline="0" dirty="0" err="1" smtClean="0">
                          <a:ln>
                            <a:noFill/>
                          </a:ln>
                          <a:solidFill>
                            <a:srgbClr val="FF0000"/>
                          </a:solidFill>
                          <a:effectLst/>
                          <a:latin typeface="Arial" pitchFamily="34" charset="0"/>
                          <a:cs typeface="Arial" pitchFamily="34" charset="0"/>
                        </a:rPr>
                        <a:t>lbs</a:t>
                      </a:r>
                      <a:r>
                        <a:rPr kumimoji="0" lang="en-US" sz="2400" b="0" i="0" u="none" strike="noStrike" cap="none" normalizeH="0" baseline="0" dirty="0" smtClean="0">
                          <a:ln>
                            <a:noFill/>
                          </a:ln>
                          <a:solidFill>
                            <a:srgbClr val="FF00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ME (Mcal)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Arial" pitchFamily="34" charset="0"/>
                          <a:cs typeface="Arial" pitchFamily="34" charset="0"/>
                        </a:rPr>
                        <a:t>7.9 </a:t>
                      </a:r>
                      <a:r>
                        <a:rPr kumimoji="0" lang="en-US" sz="2400" b="0" i="0" u="none" strike="noStrike" cap="none" normalizeH="0" baseline="0" dirty="0" err="1" smtClean="0">
                          <a:ln>
                            <a:noFill/>
                          </a:ln>
                          <a:solidFill>
                            <a:srgbClr val="0000FF"/>
                          </a:solidFill>
                          <a:effectLst/>
                          <a:latin typeface="Arial" pitchFamily="34" charset="0"/>
                          <a:cs typeface="Arial" pitchFamily="34" charset="0"/>
                        </a:rPr>
                        <a:t>lbs</a:t>
                      </a:r>
                      <a:endParaRPr kumimoji="0" lang="en-US" sz="2400" b="0" i="0" u="none" strike="noStrike" cap="none" normalizeH="0" baseline="0" dirty="0" smtClean="0">
                        <a:ln>
                          <a:noFill/>
                        </a:ln>
                        <a:solidFill>
                          <a:srgbClr val="0000FF"/>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6.53 </a:t>
                      </a:r>
                      <a:r>
                        <a:rPr kumimoji="0" lang="en-US" sz="2400" b="0" i="0" u="none" strike="noStrike" cap="none" normalizeH="0" baseline="0" dirty="0" err="1" smtClean="0">
                          <a:ln>
                            <a:noFill/>
                          </a:ln>
                          <a:solidFill>
                            <a:schemeClr val="tx1"/>
                          </a:solidFill>
                          <a:effectLst/>
                          <a:latin typeface="Arial" pitchFamily="34" charset="0"/>
                          <a:cs typeface="Arial" pitchFamily="34" charset="0"/>
                        </a:rPr>
                        <a:t>lbs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FF0000"/>
                          </a:solidFill>
                          <a:effectLst/>
                          <a:latin typeface="Arial" pitchFamily="34" charset="0"/>
                          <a:cs typeface="Arial" pitchFamily="34" charset="0"/>
                        </a:rPr>
                        <a:t>(1.36 </a:t>
                      </a:r>
                      <a:r>
                        <a:rPr kumimoji="0" lang="en-US" sz="2400" b="0" i="0" u="none" strike="noStrike" cap="none" normalizeH="0" baseline="0" dirty="0" err="1" smtClean="0">
                          <a:ln>
                            <a:noFill/>
                          </a:ln>
                          <a:solidFill>
                            <a:srgbClr val="FF0000"/>
                          </a:solidFill>
                          <a:effectLst/>
                          <a:latin typeface="Arial" pitchFamily="34" charset="0"/>
                          <a:cs typeface="Arial" pitchFamily="34" charset="0"/>
                        </a:rPr>
                        <a:t>lbs</a:t>
                      </a:r>
                      <a:r>
                        <a:rPr kumimoji="0" lang="en-US" sz="2400" b="0" i="0" u="none" strike="noStrike" cap="none" normalizeH="0" baseline="0" dirty="0" smtClean="0">
                          <a:ln>
                            <a:noFill/>
                          </a:ln>
                          <a:solidFill>
                            <a:srgbClr val="FF0000"/>
                          </a:solidFill>
                          <a:effectLst/>
                          <a:latin typeface="Arial" pitchFamily="34" charset="0"/>
                          <a:cs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652" name="Text Box 28"/>
          <p:cNvSpPr txBox="1">
            <a:spLocks noChangeArrowheads="1"/>
          </p:cNvSpPr>
          <p:nvPr/>
        </p:nvSpPr>
        <p:spPr bwMode="auto">
          <a:xfrm>
            <a:off x="3586" y="6553200"/>
            <a:ext cx="3128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t>Daily requirements of heifers, NRC 1996</a:t>
            </a:r>
          </a:p>
        </p:txBody>
      </p:sp>
      <p:sp>
        <p:nvSpPr>
          <p:cNvPr id="3" name="Content Placeholder 2"/>
          <p:cNvSpPr>
            <a:spLocks noGrp="1"/>
          </p:cNvSpPr>
          <p:nvPr>
            <p:ph idx="1"/>
          </p:nvPr>
        </p:nvSpPr>
        <p:spPr>
          <a:xfrm>
            <a:off x="152400" y="4329953"/>
            <a:ext cx="7162800" cy="2514600"/>
          </a:xfrm>
        </p:spPr>
        <p:txBody>
          <a:bodyPr>
            <a:normAutofit/>
          </a:bodyPr>
          <a:lstStyle/>
          <a:p>
            <a:r>
              <a:rPr lang="en-US" dirty="0" smtClean="0"/>
              <a:t>Need to provide a supplement to meet her remaining needs.</a:t>
            </a:r>
          </a:p>
          <a:p>
            <a:endParaRPr lang="en-US" dirty="0" smtClean="0"/>
          </a:p>
          <a:p>
            <a:endParaRPr lang="en-US" dirty="0"/>
          </a:p>
        </p:txBody>
      </p:sp>
    </p:spTree>
    <p:extLst>
      <p:ext uri="{BB962C8B-B14F-4D97-AF65-F5344CB8AC3E}">
        <p14:creationId xmlns:p14="http://schemas.microsoft.com/office/powerpoint/2010/main" val="3896489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2438400"/>
            <a:ext cx="4419600" cy="914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0" y="4191000"/>
            <a:ext cx="4419600" cy="914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txBox="1">
            <a:spLocks noGrp="1"/>
          </p:cNvSpPr>
          <p:nvPr>
            <p:ph idx="1"/>
          </p:nvPr>
        </p:nvSpPr>
        <p:spPr>
          <a:xfrm>
            <a:off x="304800" y="1143000"/>
            <a:ext cx="8229600" cy="5134731"/>
          </a:xfrm>
          <a:prstGeom prst="rect">
            <a:avLst/>
          </a:prstGeom>
          <a:noFill/>
        </p:spPr>
        <p:txBody>
          <a:bodyPr wrap="square" rtlCol="0">
            <a:normAutofit fontScale="85000" lnSpcReduction="20000"/>
          </a:bodyPr>
          <a:lstStyle/>
          <a:p>
            <a:pPr marL="0" indent="0">
              <a:buNone/>
            </a:pPr>
            <a:r>
              <a:rPr lang="en-US" dirty="0" smtClean="0"/>
              <a:t>If we feed </a:t>
            </a:r>
            <a:r>
              <a:rPr lang="en-US" dirty="0" err="1" smtClean="0"/>
              <a:t>Soyhull</a:t>
            </a:r>
            <a:r>
              <a:rPr lang="en-US" dirty="0" smtClean="0"/>
              <a:t> pellets, the heifers would need:</a:t>
            </a:r>
          </a:p>
          <a:p>
            <a:pPr marL="285750" indent="-285750">
              <a:buFont typeface="Arial"/>
              <a:buChar char="•"/>
            </a:pPr>
            <a:r>
              <a:rPr lang="en-US" dirty="0" smtClean="0"/>
              <a:t>0.50 </a:t>
            </a:r>
            <a:r>
              <a:rPr lang="en-US" dirty="0" err="1" smtClean="0"/>
              <a:t>lbs</a:t>
            </a:r>
            <a:r>
              <a:rPr lang="en-US" dirty="0" smtClean="0"/>
              <a:t> of CP </a:t>
            </a:r>
          </a:p>
          <a:p>
            <a:pPr marL="285750" indent="-285750">
              <a:buFont typeface="Arial"/>
              <a:buChar char="•"/>
            </a:pPr>
            <a:r>
              <a:rPr lang="en-US" dirty="0" smtClean="0"/>
              <a:t>SHP have 12% CP so…</a:t>
            </a:r>
          </a:p>
          <a:p>
            <a:pPr marL="285750" indent="-285750">
              <a:buFont typeface="Arial"/>
              <a:buChar char="•"/>
            </a:pPr>
            <a:endParaRPr lang="en-US" sz="600" dirty="0" smtClean="0"/>
          </a:p>
          <a:p>
            <a:pPr marL="0" indent="0" algn="ctr">
              <a:buNone/>
            </a:pPr>
            <a:r>
              <a:rPr lang="en-US" dirty="0" smtClean="0"/>
              <a:t>0.50/.12 = 4.16 </a:t>
            </a:r>
            <a:r>
              <a:rPr lang="en-US" dirty="0" err="1" smtClean="0"/>
              <a:t>lbs</a:t>
            </a:r>
            <a:r>
              <a:rPr lang="en-US" dirty="0" smtClean="0"/>
              <a:t> of SHP</a:t>
            </a:r>
          </a:p>
          <a:p>
            <a:pPr marL="0" indent="0" algn="ctr">
              <a:buNone/>
            </a:pPr>
            <a:r>
              <a:rPr lang="en-US" dirty="0" smtClean="0"/>
              <a:t>to meet her protein needs</a:t>
            </a:r>
          </a:p>
          <a:p>
            <a:pPr marL="0" indent="0" algn="ctr">
              <a:buNone/>
            </a:pPr>
            <a:endParaRPr lang="en-US" sz="600" dirty="0" smtClean="0"/>
          </a:p>
          <a:p>
            <a:r>
              <a:rPr lang="en-US" dirty="0" smtClean="0"/>
              <a:t>1.36 </a:t>
            </a:r>
            <a:r>
              <a:rPr lang="en-US" dirty="0" err="1" smtClean="0"/>
              <a:t>lbs</a:t>
            </a:r>
            <a:r>
              <a:rPr lang="en-US" dirty="0" smtClean="0"/>
              <a:t> of TDN</a:t>
            </a:r>
          </a:p>
          <a:p>
            <a:r>
              <a:rPr lang="en-US" dirty="0" smtClean="0"/>
              <a:t>SHP have 57% TDN so…</a:t>
            </a:r>
          </a:p>
          <a:p>
            <a:endParaRPr lang="en-US" sz="700" dirty="0" smtClean="0"/>
          </a:p>
          <a:p>
            <a:pPr marL="0" indent="0" algn="ctr">
              <a:buNone/>
            </a:pPr>
            <a:r>
              <a:rPr lang="en-US" smtClean="0"/>
              <a:t>1.36/0.57= 2.39 </a:t>
            </a:r>
            <a:r>
              <a:rPr lang="en-US" dirty="0" err="1" smtClean="0"/>
              <a:t>lbs</a:t>
            </a:r>
            <a:r>
              <a:rPr lang="en-US" dirty="0" smtClean="0"/>
              <a:t> of SHP </a:t>
            </a:r>
          </a:p>
          <a:p>
            <a:pPr marL="0" indent="0" algn="ctr">
              <a:buNone/>
            </a:pPr>
            <a:r>
              <a:rPr lang="en-US" dirty="0" smtClean="0"/>
              <a:t>to meet her energy needs</a:t>
            </a:r>
          </a:p>
          <a:p>
            <a:pPr marL="0" indent="0" algn="ctr">
              <a:buNone/>
            </a:pPr>
            <a:endParaRPr lang="en-US" sz="600" dirty="0" smtClean="0"/>
          </a:p>
          <a:p>
            <a:pPr marL="0" indent="0" algn="ctr">
              <a:buNone/>
            </a:pPr>
            <a:endParaRPr lang="en-US" sz="600" dirty="0" smtClean="0"/>
          </a:p>
          <a:p>
            <a:pPr marL="0" indent="0">
              <a:buNone/>
            </a:pPr>
            <a:r>
              <a:rPr lang="en-US" sz="2800" i="1" dirty="0" smtClean="0"/>
              <a:t>Supplement heifers with 4.16 </a:t>
            </a:r>
            <a:r>
              <a:rPr lang="en-US" sz="2800" i="1" dirty="0" err="1" smtClean="0"/>
              <a:t>lbs</a:t>
            </a:r>
            <a:r>
              <a:rPr lang="en-US" sz="2800" i="1" dirty="0" smtClean="0"/>
              <a:t> SHP per head per day to meet their needs to gain 1.5 </a:t>
            </a:r>
            <a:r>
              <a:rPr lang="en-US" sz="2800" i="1" dirty="0" err="1" smtClean="0"/>
              <a:t>lbs</a:t>
            </a:r>
            <a:r>
              <a:rPr lang="en-US" sz="2800" i="1" dirty="0" smtClean="0"/>
              <a:t>/day during the growth phase</a:t>
            </a:r>
          </a:p>
          <a:p>
            <a:endParaRPr lang="en-US" i="1" dirty="0"/>
          </a:p>
        </p:txBody>
      </p:sp>
      <p:sp>
        <p:nvSpPr>
          <p:cNvPr id="2" name="Title 1"/>
          <p:cNvSpPr>
            <a:spLocks noGrp="1"/>
          </p:cNvSpPr>
          <p:nvPr>
            <p:ph type="title"/>
          </p:nvPr>
        </p:nvSpPr>
        <p:spPr>
          <a:xfrm>
            <a:off x="457200" y="274638"/>
            <a:ext cx="8229600" cy="944562"/>
          </a:xfrm>
        </p:spPr>
        <p:txBody>
          <a:bodyPr/>
          <a:lstStyle/>
          <a:p>
            <a:r>
              <a:rPr lang="en-US" dirty="0" smtClean="0">
                <a:solidFill>
                  <a:srgbClr val="390009"/>
                </a:solidFill>
              </a:rPr>
              <a:t>Growth</a:t>
            </a:r>
            <a:endParaRPr lang="en-US" dirty="0">
              <a:solidFill>
                <a:srgbClr val="390009"/>
              </a:solidFill>
            </a:endParaRPr>
          </a:p>
        </p:txBody>
      </p:sp>
    </p:spTree>
    <p:extLst>
      <p:ext uri="{BB962C8B-B14F-4D97-AF65-F5344CB8AC3E}">
        <p14:creationId xmlns:p14="http://schemas.microsoft.com/office/powerpoint/2010/main" val="219861213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eaLnBrk="1" hangingPunct="1">
              <a:defRPr/>
            </a:pPr>
            <a:r>
              <a:rPr lang="en-US" dirty="0" smtClean="0">
                <a:solidFill>
                  <a:srgbClr val="390009"/>
                </a:solidFill>
              </a:rPr>
              <a:t>Conclusions</a:t>
            </a:r>
            <a:endParaRPr lang="en-US" dirty="0">
              <a:solidFill>
                <a:srgbClr val="390009"/>
              </a:solidFill>
            </a:endParaRPr>
          </a:p>
        </p:txBody>
      </p:sp>
      <p:sp>
        <p:nvSpPr>
          <p:cNvPr id="292867" name="Rectangle 3"/>
          <p:cNvSpPr>
            <a:spLocks noGrp="1" noChangeArrowheads="1"/>
          </p:cNvSpPr>
          <p:nvPr>
            <p:ph type="body" idx="1"/>
          </p:nvPr>
        </p:nvSpPr>
        <p:spPr>
          <a:xfrm>
            <a:off x="400050" y="1600200"/>
            <a:ext cx="7448550" cy="4343400"/>
          </a:xfrm>
        </p:spPr>
        <p:txBody>
          <a:bodyPr>
            <a:normAutofit fontScale="92500" lnSpcReduction="10000"/>
          </a:bodyPr>
          <a:lstStyle/>
          <a:p>
            <a:pPr eaLnBrk="1" hangingPunct="1">
              <a:lnSpc>
                <a:spcPct val="170000"/>
              </a:lnSpc>
              <a:defRPr/>
            </a:pPr>
            <a:r>
              <a:rPr lang="en-US" dirty="0">
                <a:solidFill>
                  <a:schemeClr val="tx1"/>
                </a:solidFill>
              </a:rPr>
              <a:t>Feeding </a:t>
            </a:r>
            <a:r>
              <a:rPr lang="en-US" dirty="0" smtClean="0">
                <a:solidFill>
                  <a:schemeClr val="tx1"/>
                </a:solidFill>
              </a:rPr>
              <a:t>cattle </a:t>
            </a:r>
            <a:r>
              <a:rPr lang="en-US" dirty="0">
                <a:solidFill>
                  <a:schemeClr val="tx1"/>
                </a:solidFill>
              </a:rPr>
              <a:t>is dynamic</a:t>
            </a:r>
          </a:p>
          <a:p>
            <a:pPr eaLnBrk="1" hangingPunct="1">
              <a:defRPr/>
            </a:pPr>
            <a:r>
              <a:rPr lang="en-US" dirty="0" smtClean="0">
                <a:solidFill>
                  <a:schemeClr val="tx1"/>
                </a:solidFill>
              </a:rPr>
              <a:t>Feed hay and supplements as efficiently as possible</a:t>
            </a:r>
          </a:p>
          <a:p>
            <a:pPr eaLnBrk="1" hangingPunct="1">
              <a:lnSpc>
                <a:spcPct val="170000"/>
              </a:lnSpc>
              <a:defRPr/>
            </a:pPr>
            <a:r>
              <a:rPr lang="en-US" dirty="0" smtClean="0">
                <a:solidFill>
                  <a:schemeClr val="tx1"/>
                </a:solidFill>
              </a:rPr>
              <a:t>Test </a:t>
            </a:r>
            <a:r>
              <a:rPr lang="en-US" dirty="0">
                <a:solidFill>
                  <a:schemeClr val="tx1"/>
                </a:solidFill>
              </a:rPr>
              <a:t>feeds whenever possible</a:t>
            </a:r>
          </a:p>
          <a:p>
            <a:pPr eaLnBrk="1" hangingPunct="1">
              <a:lnSpc>
                <a:spcPct val="170000"/>
              </a:lnSpc>
              <a:defRPr/>
            </a:pPr>
            <a:r>
              <a:rPr lang="en-US" dirty="0">
                <a:solidFill>
                  <a:schemeClr val="tx1"/>
                </a:solidFill>
              </a:rPr>
              <a:t>Value feeds based on nutrient of </a:t>
            </a:r>
            <a:r>
              <a:rPr lang="en-US" dirty="0" smtClean="0">
                <a:solidFill>
                  <a:schemeClr val="tx1"/>
                </a:solidFill>
              </a:rPr>
              <a:t>interest</a:t>
            </a:r>
          </a:p>
          <a:p>
            <a:pPr eaLnBrk="1" hangingPunct="1">
              <a:lnSpc>
                <a:spcPct val="170000"/>
              </a:lnSpc>
              <a:defRPr/>
            </a:pPr>
            <a:r>
              <a:rPr lang="en-US" dirty="0" smtClean="0"/>
              <a:t>Don’t forget about minerals!</a:t>
            </a:r>
            <a:endParaRPr lang="en-US" dirty="0">
              <a:solidFill>
                <a:schemeClr val="tx1"/>
              </a:solidFill>
            </a:endParaRPr>
          </a:p>
          <a:p>
            <a:pPr eaLnBrk="1" hangingPunct="1">
              <a:lnSpc>
                <a:spcPct val="170000"/>
              </a:lnSpc>
              <a:defRPr/>
            </a:pPr>
            <a:endParaRPr lang="en-US" dirty="0">
              <a:solidFill>
                <a:schemeClr val="tx1"/>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200582292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457200" y="228600"/>
            <a:ext cx="8229600" cy="1143000"/>
          </a:xfrm>
        </p:spPr>
        <p:txBody>
          <a:bodyPr/>
          <a:lstStyle/>
          <a:p>
            <a:pPr eaLnBrk="1" hangingPunct="1">
              <a:defRPr/>
            </a:pPr>
            <a:r>
              <a:rPr lang="en-US" dirty="0" smtClean="0">
                <a:solidFill>
                  <a:srgbClr val="390009"/>
                </a:solidFill>
              </a:rPr>
              <a:t>Questions?</a:t>
            </a:r>
            <a:endParaRPr lang="en-US" dirty="0">
              <a:solidFill>
                <a:srgbClr val="390009"/>
              </a:solidFill>
            </a:endParaRPr>
          </a:p>
        </p:txBody>
      </p:sp>
      <p:sp>
        <p:nvSpPr>
          <p:cNvPr id="292867" name="Rectangle 3"/>
          <p:cNvSpPr>
            <a:spLocks noGrp="1" noChangeArrowheads="1"/>
          </p:cNvSpPr>
          <p:nvPr>
            <p:ph type="body" idx="1"/>
          </p:nvPr>
        </p:nvSpPr>
        <p:spPr>
          <a:xfrm>
            <a:off x="400050" y="1600200"/>
            <a:ext cx="7448550" cy="4343400"/>
          </a:xfrm>
        </p:spPr>
        <p:txBody>
          <a:bodyPr>
            <a:normAutofit/>
          </a:bodyPr>
          <a:lstStyle/>
          <a:p>
            <a:pPr marL="0" indent="0" eaLnBrk="1" hangingPunct="1">
              <a:spcBef>
                <a:spcPts val="0"/>
              </a:spcBef>
              <a:buNone/>
              <a:defRPr/>
            </a:pPr>
            <a:r>
              <a:rPr lang="en-US" dirty="0" smtClean="0">
                <a:solidFill>
                  <a:schemeClr val="tx1"/>
                </a:solidFill>
              </a:rPr>
              <a:t>Dr. Brandi B. </a:t>
            </a:r>
            <a:r>
              <a:rPr lang="en-US" dirty="0" err="1" smtClean="0">
                <a:solidFill>
                  <a:schemeClr val="tx1"/>
                </a:solidFill>
              </a:rPr>
              <a:t>Karisch</a:t>
            </a:r>
            <a:endParaRPr lang="en-US" dirty="0" smtClean="0">
              <a:solidFill>
                <a:schemeClr val="tx1"/>
              </a:solidFill>
            </a:endParaRPr>
          </a:p>
          <a:p>
            <a:pPr marL="0" indent="0" eaLnBrk="1" hangingPunct="1">
              <a:spcBef>
                <a:spcPts val="0"/>
              </a:spcBef>
              <a:buNone/>
              <a:defRPr/>
            </a:pPr>
            <a:r>
              <a:rPr lang="en-US" i="1" dirty="0" smtClean="0"/>
              <a:t>Beef Cattle Specialist</a:t>
            </a:r>
          </a:p>
          <a:p>
            <a:pPr marL="0" indent="0" eaLnBrk="1" hangingPunct="1">
              <a:spcBef>
                <a:spcPts val="0"/>
              </a:spcBef>
              <a:buNone/>
              <a:defRPr/>
            </a:pPr>
            <a:r>
              <a:rPr lang="en-US" dirty="0" smtClean="0">
                <a:solidFill>
                  <a:schemeClr val="tx1"/>
                </a:solidFill>
              </a:rPr>
              <a:t>Animal and Dairy Sciences</a:t>
            </a:r>
          </a:p>
          <a:p>
            <a:pPr marL="0" indent="0" eaLnBrk="1" hangingPunct="1">
              <a:spcBef>
                <a:spcPts val="0"/>
              </a:spcBef>
              <a:buNone/>
              <a:defRPr/>
            </a:pPr>
            <a:r>
              <a:rPr lang="en-US" dirty="0" smtClean="0"/>
              <a:t>Office: 662-325-7465</a:t>
            </a:r>
          </a:p>
          <a:p>
            <a:pPr marL="0" indent="0" eaLnBrk="1" hangingPunct="1">
              <a:spcBef>
                <a:spcPts val="0"/>
              </a:spcBef>
              <a:buNone/>
              <a:defRPr/>
            </a:pPr>
            <a:r>
              <a:rPr lang="en-US" dirty="0" smtClean="0">
                <a:solidFill>
                  <a:schemeClr val="tx1"/>
                </a:solidFill>
              </a:rPr>
              <a:t>Fax: 662-325-8873</a:t>
            </a:r>
          </a:p>
          <a:p>
            <a:pPr marL="0" indent="0" eaLnBrk="1" hangingPunct="1">
              <a:spcBef>
                <a:spcPts val="0"/>
              </a:spcBef>
              <a:buNone/>
              <a:defRPr/>
            </a:pPr>
            <a:r>
              <a:rPr lang="en-US" dirty="0" smtClean="0"/>
              <a:t>Email: </a:t>
            </a:r>
            <a:r>
              <a:rPr lang="en-US" dirty="0" smtClean="0">
                <a:hlinkClick r:id="rId3"/>
              </a:rPr>
              <a:t>brandi.karisch@msstate.edu</a:t>
            </a:r>
            <a:endParaRPr lang="en-US" dirty="0" smtClean="0"/>
          </a:p>
          <a:p>
            <a:pPr marL="0" indent="0" eaLnBrk="1" hangingPunct="1">
              <a:spcBef>
                <a:spcPts val="0"/>
              </a:spcBef>
              <a:buNone/>
              <a:defRPr/>
            </a:pPr>
            <a:endParaRPr lang="en-US" dirty="0" smtClean="0">
              <a:solidFill>
                <a:schemeClr val="tx1"/>
              </a:solidFill>
            </a:endParaRPr>
          </a:p>
          <a:p>
            <a:pPr eaLnBrk="1" hangingPunct="1">
              <a:lnSpc>
                <a:spcPct val="170000"/>
              </a:lnSpc>
              <a:defRPr/>
            </a:pPr>
            <a:endParaRPr lang="en-US"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1334386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52400" y="256548"/>
            <a:ext cx="8763000" cy="6418132"/>
            <a:chOff x="152400" y="268418"/>
            <a:chExt cx="8763000" cy="6418132"/>
          </a:xfrm>
        </p:grpSpPr>
        <p:sp>
          <p:nvSpPr>
            <p:cNvPr id="174108" name="Line 28"/>
            <p:cNvSpPr>
              <a:spLocks noChangeShapeType="1"/>
            </p:cNvSpPr>
            <p:nvPr/>
          </p:nvSpPr>
          <p:spPr bwMode="auto">
            <a:xfrm>
              <a:off x="1152525" y="2943225"/>
              <a:ext cx="8255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74109" name="Line 29"/>
            <p:cNvSpPr>
              <a:spLocks noChangeShapeType="1"/>
            </p:cNvSpPr>
            <p:nvPr/>
          </p:nvSpPr>
          <p:spPr bwMode="auto">
            <a:xfrm>
              <a:off x="1152525" y="2085975"/>
              <a:ext cx="8255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74110" name="Line 30"/>
            <p:cNvSpPr>
              <a:spLocks noChangeShapeType="1"/>
            </p:cNvSpPr>
            <p:nvPr/>
          </p:nvSpPr>
          <p:spPr bwMode="auto">
            <a:xfrm>
              <a:off x="1144588" y="1346200"/>
              <a:ext cx="80962"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74111" name="Line 31"/>
            <p:cNvSpPr>
              <a:spLocks noChangeShapeType="1"/>
            </p:cNvSpPr>
            <p:nvPr/>
          </p:nvSpPr>
          <p:spPr bwMode="auto">
            <a:xfrm>
              <a:off x="1152525" y="3400425"/>
              <a:ext cx="8255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74112" name="Line 32"/>
            <p:cNvSpPr>
              <a:spLocks noChangeShapeType="1"/>
            </p:cNvSpPr>
            <p:nvPr/>
          </p:nvSpPr>
          <p:spPr bwMode="auto">
            <a:xfrm>
              <a:off x="1152525" y="2543175"/>
              <a:ext cx="8255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74113" name="Line 33"/>
            <p:cNvSpPr>
              <a:spLocks noChangeShapeType="1"/>
            </p:cNvSpPr>
            <p:nvPr/>
          </p:nvSpPr>
          <p:spPr bwMode="auto">
            <a:xfrm>
              <a:off x="1152525" y="1695450"/>
              <a:ext cx="8255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grpSp>
          <p:nvGrpSpPr>
            <p:cNvPr id="44" name="Group 43"/>
            <p:cNvGrpSpPr/>
            <p:nvPr/>
          </p:nvGrpSpPr>
          <p:grpSpPr>
            <a:xfrm>
              <a:off x="152400" y="268418"/>
              <a:ext cx="8763000" cy="6418132"/>
              <a:chOff x="152400" y="268418"/>
              <a:chExt cx="8763000" cy="6418132"/>
            </a:xfrm>
          </p:grpSpPr>
          <p:sp>
            <p:nvSpPr>
              <p:cNvPr id="174094" name="Line 14"/>
              <p:cNvSpPr>
                <a:spLocks noChangeShapeType="1"/>
              </p:cNvSpPr>
              <p:nvPr/>
            </p:nvSpPr>
            <p:spPr bwMode="auto">
              <a:xfrm>
                <a:off x="1254125" y="4606925"/>
                <a:ext cx="0" cy="300038"/>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74095" name="Line 15"/>
              <p:cNvSpPr>
                <a:spLocks noChangeShapeType="1"/>
              </p:cNvSpPr>
              <p:nvPr/>
            </p:nvSpPr>
            <p:spPr bwMode="auto">
              <a:xfrm flipH="1">
                <a:off x="1138238" y="4541838"/>
                <a:ext cx="247650" cy="115887"/>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74096" name="Line 16"/>
              <p:cNvSpPr>
                <a:spLocks noChangeShapeType="1"/>
              </p:cNvSpPr>
              <p:nvPr/>
            </p:nvSpPr>
            <p:spPr bwMode="auto">
              <a:xfrm flipH="1">
                <a:off x="1116013" y="4446588"/>
                <a:ext cx="252412" cy="122237"/>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74104" name="Text Box 24"/>
              <p:cNvSpPr txBox="1">
                <a:spLocks noChangeArrowheads="1"/>
              </p:cNvSpPr>
              <p:nvPr/>
            </p:nvSpPr>
            <p:spPr bwMode="auto">
              <a:xfrm>
                <a:off x="733425" y="3654425"/>
                <a:ext cx="536575" cy="366713"/>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effectLst>
                      <a:outerShdw blurRad="38100" dist="38100" dir="2700000" algn="tl">
                        <a:srgbClr val="FFFFFF"/>
                      </a:outerShdw>
                    </a:effectLst>
                  </a:rPr>
                  <a:t>50</a:t>
                </a:r>
              </a:p>
            </p:txBody>
          </p:sp>
          <p:grpSp>
            <p:nvGrpSpPr>
              <p:cNvPr id="43" name="Group 42"/>
              <p:cNvGrpSpPr/>
              <p:nvPr/>
            </p:nvGrpSpPr>
            <p:grpSpPr>
              <a:xfrm>
                <a:off x="152400" y="268418"/>
                <a:ext cx="8763000" cy="6418132"/>
                <a:chOff x="152400" y="268418"/>
                <a:chExt cx="8763000" cy="6418132"/>
              </a:xfrm>
            </p:grpSpPr>
            <p:sp>
              <p:nvSpPr>
                <p:cNvPr id="174082" name="Text Box 2"/>
                <p:cNvSpPr txBox="1">
                  <a:spLocks noChangeArrowheads="1"/>
                </p:cNvSpPr>
                <p:nvPr/>
              </p:nvSpPr>
              <p:spPr bwMode="auto">
                <a:xfrm>
                  <a:off x="772379" y="268418"/>
                  <a:ext cx="7614503" cy="830997"/>
                </a:xfrm>
                <a:prstGeom prst="rect">
                  <a:avLst/>
                </a:prstGeom>
                <a:noFill/>
                <a:ln w="9525">
                  <a:noFill/>
                  <a:miter lim="800000"/>
                  <a:headEnd/>
                  <a:tailEnd/>
                </a:ln>
                <a:effectLst/>
              </p:spPr>
              <p:txBody>
                <a:bodyPr wrap="square">
                  <a:prstTxWarp prst="textNoShape">
                    <a:avLst/>
                  </a:prstTxWarp>
                  <a:spAutoFit/>
                </a:bodyPr>
                <a:lstStyle/>
                <a:p>
                  <a:pPr algn="ctr" eaLnBrk="0" hangingPunct="0">
                    <a:spcBef>
                      <a:spcPct val="50000"/>
                    </a:spcBef>
                  </a:pPr>
                  <a:r>
                    <a:rPr lang="en-US" sz="2400" b="1" dirty="0">
                      <a:solidFill>
                        <a:srgbClr val="390009"/>
                      </a:solidFill>
                      <a:latin typeface="Arial Black" panose="020B0A04020102020204" pitchFamily="34" charset="0"/>
                    </a:rPr>
                    <a:t>Forage digestibility ranges and their suitability for different classes of </a:t>
                  </a:r>
                  <a:r>
                    <a:rPr lang="en-US" sz="2400" b="1" dirty="0" smtClean="0">
                      <a:solidFill>
                        <a:srgbClr val="390009"/>
                      </a:solidFill>
                      <a:latin typeface="Arial Black" panose="020B0A04020102020204" pitchFamily="34" charset="0"/>
                    </a:rPr>
                    <a:t>livestock </a:t>
                  </a:r>
                  <a:endParaRPr lang="en-US" sz="2400" b="1" dirty="0">
                    <a:solidFill>
                      <a:srgbClr val="390009"/>
                    </a:solidFill>
                    <a:latin typeface="Arial Black" panose="020B0A04020102020204" pitchFamily="34" charset="0"/>
                  </a:endParaRPr>
                </a:p>
              </p:txBody>
            </p:sp>
            <p:sp>
              <p:nvSpPr>
                <p:cNvPr id="174084" name="Line 4"/>
                <p:cNvSpPr>
                  <a:spLocks noChangeShapeType="1"/>
                </p:cNvSpPr>
                <p:nvPr/>
              </p:nvSpPr>
              <p:spPr bwMode="auto">
                <a:xfrm flipV="1">
                  <a:off x="1252538" y="3632200"/>
                  <a:ext cx="5891212" cy="12700"/>
                </a:xfrm>
                <a:prstGeom prst="line">
                  <a:avLst/>
                </a:prstGeom>
                <a:noFill/>
                <a:ln w="38100">
                  <a:solidFill>
                    <a:schemeClr val="tx1"/>
                  </a:solidFill>
                  <a:prstDash val="sysDot"/>
                  <a:round/>
                  <a:headEnd/>
                  <a:tailEnd/>
                </a:ln>
                <a:effectLst/>
              </p:spPr>
              <p:txBody>
                <a:bodyPr wrap="none" anchor="ctr">
                  <a:prstTxWarp prst="textNoShape">
                    <a:avLst/>
                  </a:prstTxWarp>
                </a:bodyPr>
                <a:lstStyle/>
                <a:p>
                  <a:endParaRPr lang="en-US"/>
                </a:p>
              </p:txBody>
            </p:sp>
            <p:sp>
              <p:nvSpPr>
                <p:cNvPr id="174085" name="Line 5"/>
                <p:cNvSpPr>
                  <a:spLocks noChangeShapeType="1"/>
                </p:cNvSpPr>
                <p:nvPr/>
              </p:nvSpPr>
              <p:spPr bwMode="auto">
                <a:xfrm flipV="1">
                  <a:off x="1252538" y="3149600"/>
                  <a:ext cx="5891212" cy="12700"/>
                </a:xfrm>
                <a:prstGeom prst="line">
                  <a:avLst/>
                </a:prstGeom>
                <a:noFill/>
                <a:ln w="38100">
                  <a:solidFill>
                    <a:schemeClr val="tx1"/>
                  </a:solidFill>
                  <a:prstDash val="sysDot"/>
                  <a:round/>
                  <a:headEnd/>
                  <a:tailEnd/>
                </a:ln>
                <a:effectLst/>
              </p:spPr>
              <p:txBody>
                <a:bodyPr wrap="none" anchor="ctr">
                  <a:prstTxWarp prst="textNoShape">
                    <a:avLst/>
                  </a:prstTxWarp>
                </a:bodyPr>
                <a:lstStyle/>
                <a:p>
                  <a:endParaRPr lang="en-US"/>
                </a:p>
              </p:txBody>
            </p:sp>
            <p:sp>
              <p:nvSpPr>
                <p:cNvPr id="174086" name="Line 6"/>
                <p:cNvSpPr>
                  <a:spLocks noChangeShapeType="1"/>
                </p:cNvSpPr>
                <p:nvPr/>
              </p:nvSpPr>
              <p:spPr bwMode="auto">
                <a:xfrm flipV="1">
                  <a:off x="1252538" y="2540000"/>
                  <a:ext cx="5891212" cy="12700"/>
                </a:xfrm>
                <a:prstGeom prst="line">
                  <a:avLst/>
                </a:prstGeom>
                <a:noFill/>
                <a:ln w="38100">
                  <a:solidFill>
                    <a:schemeClr val="tx1"/>
                  </a:solidFill>
                  <a:prstDash val="sysDot"/>
                  <a:round/>
                  <a:headEnd/>
                  <a:tailEnd/>
                </a:ln>
                <a:effectLst/>
              </p:spPr>
              <p:txBody>
                <a:bodyPr wrap="none" anchor="ctr">
                  <a:prstTxWarp prst="textNoShape">
                    <a:avLst/>
                  </a:prstTxWarp>
                </a:bodyPr>
                <a:lstStyle/>
                <a:p>
                  <a:endParaRPr lang="en-US"/>
                </a:p>
              </p:txBody>
            </p:sp>
            <p:sp>
              <p:nvSpPr>
                <p:cNvPr id="174087" name="Line 7"/>
                <p:cNvSpPr>
                  <a:spLocks noChangeShapeType="1"/>
                </p:cNvSpPr>
                <p:nvPr/>
              </p:nvSpPr>
              <p:spPr bwMode="auto">
                <a:xfrm>
                  <a:off x="1252538" y="2184400"/>
                  <a:ext cx="5891212" cy="6350"/>
                </a:xfrm>
                <a:prstGeom prst="line">
                  <a:avLst/>
                </a:prstGeom>
                <a:noFill/>
                <a:ln w="38100">
                  <a:solidFill>
                    <a:schemeClr val="tx1"/>
                  </a:solidFill>
                  <a:prstDash val="sysDot"/>
                  <a:round/>
                  <a:headEnd/>
                  <a:tailEnd/>
                </a:ln>
                <a:effectLst/>
              </p:spPr>
              <p:txBody>
                <a:bodyPr wrap="none" anchor="ctr">
                  <a:prstTxWarp prst="textNoShape">
                    <a:avLst/>
                  </a:prstTxWarp>
                </a:bodyPr>
                <a:lstStyle/>
                <a:p>
                  <a:endParaRPr lang="en-US"/>
                </a:p>
              </p:txBody>
            </p:sp>
            <p:sp>
              <p:nvSpPr>
                <p:cNvPr id="174088" name="Line 8"/>
                <p:cNvSpPr>
                  <a:spLocks noChangeShapeType="1"/>
                </p:cNvSpPr>
                <p:nvPr/>
              </p:nvSpPr>
              <p:spPr bwMode="auto">
                <a:xfrm>
                  <a:off x="1265238" y="1574800"/>
                  <a:ext cx="5895975" cy="6350"/>
                </a:xfrm>
                <a:prstGeom prst="line">
                  <a:avLst/>
                </a:prstGeom>
                <a:noFill/>
                <a:ln w="38100">
                  <a:solidFill>
                    <a:schemeClr val="tx1"/>
                  </a:solidFill>
                  <a:prstDash val="sysDot"/>
                  <a:round/>
                  <a:headEnd/>
                  <a:tailEnd/>
                </a:ln>
                <a:effectLst/>
              </p:spPr>
              <p:txBody>
                <a:bodyPr wrap="none" anchor="ctr">
                  <a:prstTxWarp prst="textNoShape">
                    <a:avLst/>
                  </a:prstTxWarp>
                </a:bodyPr>
                <a:lstStyle/>
                <a:p>
                  <a:endParaRPr lang="en-US"/>
                </a:p>
              </p:txBody>
            </p:sp>
            <p:sp>
              <p:nvSpPr>
                <p:cNvPr id="174097" name="Line 17"/>
                <p:cNvSpPr>
                  <a:spLocks noChangeShapeType="1"/>
                </p:cNvSpPr>
                <p:nvPr/>
              </p:nvSpPr>
              <p:spPr bwMode="auto">
                <a:xfrm>
                  <a:off x="1244600" y="1308100"/>
                  <a:ext cx="0" cy="3195638"/>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grpSp>
              <p:nvGrpSpPr>
                <p:cNvPr id="42" name="Group 41"/>
                <p:cNvGrpSpPr/>
                <p:nvPr/>
              </p:nvGrpSpPr>
              <p:grpSpPr>
                <a:xfrm>
                  <a:off x="152400" y="1165225"/>
                  <a:ext cx="8763000" cy="5521325"/>
                  <a:chOff x="152400" y="1165225"/>
                  <a:chExt cx="8763000" cy="5521325"/>
                </a:xfrm>
              </p:grpSpPr>
              <p:sp>
                <p:nvSpPr>
                  <p:cNvPr id="174089" name="Rectangle 9"/>
                  <p:cNvSpPr>
                    <a:spLocks noChangeArrowheads="1"/>
                  </p:cNvSpPr>
                  <p:nvPr/>
                </p:nvSpPr>
                <p:spPr bwMode="auto">
                  <a:xfrm>
                    <a:off x="3703638" y="1905000"/>
                    <a:ext cx="868362" cy="1863725"/>
                  </a:xfrm>
                  <a:prstGeom prst="rect">
                    <a:avLst/>
                  </a:prstGeom>
                  <a:solidFill>
                    <a:schemeClr val="accent1"/>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74090" name="Rectangle 10"/>
                  <p:cNvSpPr>
                    <a:spLocks noChangeArrowheads="1"/>
                  </p:cNvSpPr>
                  <p:nvPr/>
                </p:nvSpPr>
                <p:spPr bwMode="auto">
                  <a:xfrm>
                    <a:off x="1376363" y="2720975"/>
                    <a:ext cx="833437" cy="1577975"/>
                  </a:xfrm>
                  <a:prstGeom prst="rect">
                    <a:avLst/>
                  </a:prstGeom>
                  <a:solidFill>
                    <a:srgbClr val="FFFF00"/>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74091" name="Rectangle 11"/>
                  <p:cNvSpPr>
                    <a:spLocks noChangeArrowheads="1"/>
                  </p:cNvSpPr>
                  <p:nvPr/>
                </p:nvSpPr>
                <p:spPr bwMode="auto">
                  <a:xfrm>
                    <a:off x="4884738" y="1676400"/>
                    <a:ext cx="868362" cy="1733550"/>
                  </a:xfrm>
                  <a:prstGeom prst="rect">
                    <a:avLst/>
                  </a:prstGeom>
                  <a:solidFill>
                    <a:srgbClr val="660066"/>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74092" name="Rectangle 12"/>
                  <p:cNvSpPr>
                    <a:spLocks noChangeArrowheads="1"/>
                  </p:cNvSpPr>
                  <p:nvPr/>
                </p:nvSpPr>
                <p:spPr bwMode="auto">
                  <a:xfrm>
                    <a:off x="6057900" y="1420813"/>
                    <a:ext cx="876300" cy="1936750"/>
                  </a:xfrm>
                  <a:prstGeom prst="rect">
                    <a:avLst/>
                  </a:prstGeom>
                  <a:solidFill>
                    <a:srgbClr val="0000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74093" name="Line 13"/>
                  <p:cNvSpPr>
                    <a:spLocks noChangeShapeType="1"/>
                  </p:cNvSpPr>
                  <p:nvPr/>
                </p:nvSpPr>
                <p:spPr bwMode="auto">
                  <a:xfrm>
                    <a:off x="1247775" y="4889500"/>
                    <a:ext cx="7446963"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74103" name="Text Box 23"/>
                  <p:cNvSpPr txBox="1">
                    <a:spLocks noChangeArrowheads="1"/>
                  </p:cNvSpPr>
                  <p:nvPr/>
                </p:nvSpPr>
                <p:spPr bwMode="auto">
                  <a:xfrm>
                    <a:off x="733425" y="2765425"/>
                    <a:ext cx="536575" cy="366713"/>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effectLst>
                          <a:outerShdw blurRad="38100" dist="38100" dir="2700000" algn="tl">
                            <a:srgbClr val="FFFFFF"/>
                          </a:outerShdw>
                        </a:effectLst>
                      </a:rPr>
                      <a:t>60</a:t>
                    </a:r>
                  </a:p>
                </p:txBody>
              </p:sp>
              <p:sp>
                <p:nvSpPr>
                  <p:cNvPr id="174105" name="Text Box 25"/>
                  <p:cNvSpPr txBox="1">
                    <a:spLocks noChangeArrowheads="1"/>
                  </p:cNvSpPr>
                  <p:nvPr/>
                </p:nvSpPr>
                <p:spPr bwMode="auto">
                  <a:xfrm>
                    <a:off x="739775" y="1920875"/>
                    <a:ext cx="536575" cy="366713"/>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a:effectLst>
                          <a:outerShdw blurRad="38100" dist="38100" dir="2700000" algn="tl">
                            <a:srgbClr val="FFFFFF"/>
                          </a:outerShdw>
                        </a:effectLst>
                      </a:rPr>
                      <a:t>70</a:t>
                    </a:r>
                  </a:p>
                </p:txBody>
              </p:sp>
              <p:sp>
                <p:nvSpPr>
                  <p:cNvPr id="174106" name="Text Box 26"/>
                  <p:cNvSpPr txBox="1">
                    <a:spLocks noChangeArrowheads="1"/>
                  </p:cNvSpPr>
                  <p:nvPr/>
                </p:nvSpPr>
                <p:spPr bwMode="auto">
                  <a:xfrm>
                    <a:off x="723900" y="1165225"/>
                    <a:ext cx="538163" cy="366713"/>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dirty="0">
                        <a:effectLst>
                          <a:outerShdw blurRad="38100" dist="38100" dir="2700000" algn="tl">
                            <a:srgbClr val="FFFFFF"/>
                          </a:outerShdw>
                        </a:effectLst>
                      </a:rPr>
                      <a:t>80</a:t>
                    </a:r>
                  </a:p>
                </p:txBody>
              </p:sp>
              <p:sp>
                <p:nvSpPr>
                  <p:cNvPr id="174107" name="Line 27"/>
                  <p:cNvSpPr>
                    <a:spLocks noChangeShapeType="1"/>
                  </p:cNvSpPr>
                  <p:nvPr/>
                </p:nvSpPr>
                <p:spPr bwMode="auto">
                  <a:xfrm>
                    <a:off x="1152525" y="3838575"/>
                    <a:ext cx="8255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74114" name="Text Box 34"/>
                  <p:cNvSpPr txBox="1">
                    <a:spLocks noChangeArrowheads="1"/>
                  </p:cNvSpPr>
                  <p:nvPr/>
                </p:nvSpPr>
                <p:spPr bwMode="auto">
                  <a:xfrm rot="-5372825">
                    <a:off x="-1154906" y="2878931"/>
                    <a:ext cx="3430588" cy="3968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2000"/>
                      <a:t>Percent digestible dry matter</a:t>
                    </a:r>
                    <a:endParaRPr lang="en-US" sz="1600" b="1"/>
                  </a:p>
                </p:txBody>
              </p:sp>
              <p:sp>
                <p:nvSpPr>
                  <p:cNvPr id="174119" name="Rectangle 39"/>
                  <p:cNvSpPr>
                    <a:spLocks noChangeArrowheads="1"/>
                  </p:cNvSpPr>
                  <p:nvPr/>
                </p:nvSpPr>
                <p:spPr bwMode="auto">
                  <a:xfrm>
                    <a:off x="2514600" y="2190750"/>
                    <a:ext cx="868363" cy="1863725"/>
                  </a:xfrm>
                  <a:prstGeom prst="rect">
                    <a:avLst/>
                  </a:prstGeom>
                  <a:solidFill>
                    <a:srgbClr val="008000"/>
                  </a:solidFill>
                  <a:ln w="9525">
                    <a:solidFill>
                      <a:srgbClr val="000000"/>
                    </a:solidFill>
                    <a:miter lim="800000"/>
                    <a:headEnd/>
                    <a:tailEnd/>
                  </a:ln>
                  <a:effectLst/>
                </p:spPr>
                <p:txBody>
                  <a:bodyPr wrap="none" anchor="ctr">
                    <a:prstTxWarp prst="textNoShape">
                      <a:avLst/>
                    </a:prstTxWarp>
                  </a:bodyPr>
                  <a:lstStyle/>
                  <a:p>
                    <a:endParaRPr lang="en-US"/>
                  </a:p>
                </p:txBody>
              </p:sp>
              <p:grpSp>
                <p:nvGrpSpPr>
                  <p:cNvPr id="41" name="Group 40"/>
                  <p:cNvGrpSpPr/>
                  <p:nvPr/>
                </p:nvGrpSpPr>
                <p:grpSpPr>
                  <a:xfrm>
                    <a:off x="152400" y="1308100"/>
                    <a:ext cx="8763000" cy="5378450"/>
                    <a:chOff x="152400" y="1308100"/>
                    <a:chExt cx="8763000" cy="5378450"/>
                  </a:xfrm>
                </p:grpSpPr>
                <p:sp>
                  <p:nvSpPr>
                    <p:cNvPr id="174083" name="Text Box 3"/>
                    <p:cNvSpPr txBox="1">
                      <a:spLocks noChangeArrowheads="1"/>
                    </p:cNvSpPr>
                    <p:nvPr/>
                  </p:nvSpPr>
                  <p:spPr bwMode="auto">
                    <a:xfrm>
                      <a:off x="152400" y="6229350"/>
                      <a:ext cx="4705350" cy="457200"/>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200" b="1" dirty="0">
                          <a:solidFill>
                            <a:schemeClr val="tx2"/>
                          </a:solidFill>
                        </a:rPr>
                        <a:t>Adapted from:  H. </a:t>
                      </a:r>
                      <a:r>
                        <a:rPr lang="en-US" sz="1200" b="1" dirty="0" err="1">
                          <a:solidFill>
                            <a:schemeClr val="tx2"/>
                          </a:solidFill>
                        </a:rPr>
                        <a:t>Lippke</a:t>
                      </a:r>
                      <a:r>
                        <a:rPr lang="en-US" sz="1200" b="1" dirty="0">
                          <a:solidFill>
                            <a:schemeClr val="tx2"/>
                          </a:solidFill>
                        </a:rPr>
                        <a:t> and M.E. </a:t>
                      </a:r>
                      <a:r>
                        <a:rPr lang="en-US" sz="1200" b="1" dirty="0" err="1">
                          <a:solidFill>
                            <a:schemeClr val="tx2"/>
                          </a:solidFill>
                        </a:rPr>
                        <a:t>Riewe</a:t>
                      </a:r>
                      <a:r>
                        <a:rPr lang="en-US" sz="1200" b="1" dirty="0">
                          <a:solidFill>
                            <a:schemeClr val="tx2"/>
                          </a:solidFill>
                        </a:rPr>
                        <a:t>.  1976.  Texas Agric. Exp. </a:t>
                      </a:r>
                      <a:r>
                        <a:rPr lang="en-US" sz="1200" b="1" dirty="0" err="1">
                          <a:solidFill>
                            <a:schemeClr val="tx2"/>
                          </a:solidFill>
                        </a:rPr>
                        <a:t>Stn</a:t>
                      </a:r>
                      <a:r>
                        <a:rPr lang="en-US" sz="1200" b="1" dirty="0">
                          <a:solidFill>
                            <a:schemeClr val="tx2"/>
                          </a:solidFill>
                        </a:rPr>
                        <a:t>. Res. Monograph RMGC:169-206.</a:t>
                      </a:r>
                    </a:p>
                  </p:txBody>
                </p:sp>
                <p:sp>
                  <p:nvSpPr>
                    <p:cNvPr id="174098" name="Text Box 18"/>
                    <p:cNvSpPr txBox="1">
                      <a:spLocks noChangeArrowheads="1"/>
                    </p:cNvSpPr>
                    <p:nvPr/>
                  </p:nvSpPr>
                  <p:spPr bwMode="auto">
                    <a:xfrm>
                      <a:off x="7173913" y="1308100"/>
                      <a:ext cx="1531937" cy="51752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400" b="1" dirty="0"/>
                        <a:t>Dairy cow, </a:t>
                      </a:r>
                      <a:br>
                        <a:rPr lang="en-US" sz="1400" b="1" dirty="0"/>
                      </a:br>
                      <a:r>
                        <a:rPr lang="en-US" sz="1400" b="1" dirty="0"/>
                        <a:t>50 lbs milk/day</a:t>
                      </a:r>
                      <a:endParaRPr lang="en-US" sz="1400" dirty="0"/>
                    </a:p>
                  </p:txBody>
                </p:sp>
                <p:sp>
                  <p:nvSpPr>
                    <p:cNvPr id="174099" name="Text Box 19"/>
                    <p:cNvSpPr txBox="1">
                      <a:spLocks noChangeArrowheads="1"/>
                    </p:cNvSpPr>
                    <p:nvPr/>
                  </p:nvSpPr>
                  <p:spPr bwMode="auto">
                    <a:xfrm>
                      <a:off x="7173913" y="1873250"/>
                      <a:ext cx="1300162" cy="51752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400" b="1"/>
                        <a:t>450-lb steer, </a:t>
                      </a:r>
                      <a:br>
                        <a:rPr lang="en-US" sz="1400" b="1"/>
                      </a:br>
                      <a:r>
                        <a:rPr lang="en-US" sz="1400" b="1"/>
                        <a:t>1.5 lb ADG</a:t>
                      </a:r>
                      <a:endParaRPr lang="en-US" sz="1400"/>
                    </a:p>
                  </p:txBody>
                </p:sp>
                <p:sp>
                  <p:nvSpPr>
                    <p:cNvPr id="174100" name="Text Box 20"/>
                    <p:cNvSpPr txBox="1">
                      <a:spLocks noChangeArrowheads="1"/>
                    </p:cNvSpPr>
                    <p:nvPr/>
                  </p:nvSpPr>
                  <p:spPr bwMode="auto">
                    <a:xfrm>
                      <a:off x="7059613" y="2387600"/>
                      <a:ext cx="1646237" cy="304800"/>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1400" b="1"/>
                        <a:t>First calf heifer</a:t>
                      </a:r>
                      <a:endParaRPr lang="en-US" sz="1400"/>
                    </a:p>
                  </p:txBody>
                </p:sp>
                <p:sp>
                  <p:nvSpPr>
                    <p:cNvPr id="174101" name="Text Box 21"/>
                    <p:cNvSpPr txBox="1">
                      <a:spLocks noChangeArrowheads="1"/>
                    </p:cNvSpPr>
                    <p:nvPr/>
                  </p:nvSpPr>
                  <p:spPr bwMode="auto">
                    <a:xfrm>
                      <a:off x="6945313" y="2882900"/>
                      <a:ext cx="1931987" cy="517525"/>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1400" b="1"/>
                        <a:t>Beef cow/calf to</a:t>
                      </a:r>
                      <a:br>
                        <a:rPr lang="en-US" sz="1400" b="1"/>
                      </a:br>
                      <a:r>
                        <a:rPr lang="en-US" sz="1400" b="1"/>
                        <a:t>wean 500-lb calf</a:t>
                      </a:r>
                      <a:r>
                        <a:rPr lang="en-US" sz="1200" b="1"/>
                        <a:t> </a:t>
                      </a:r>
                      <a:endParaRPr lang="en-US" sz="1200"/>
                    </a:p>
                  </p:txBody>
                </p:sp>
                <p:sp>
                  <p:nvSpPr>
                    <p:cNvPr id="174102" name="Text Box 22"/>
                    <p:cNvSpPr txBox="1">
                      <a:spLocks noChangeArrowheads="1"/>
                    </p:cNvSpPr>
                    <p:nvPr/>
                  </p:nvSpPr>
                  <p:spPr bwMode="auto">
                    <a:xfrm>
                      <a:off x="7097713" y="3486150"/>
                      <a:ext cx="1817687" cy="517525"/>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pPr>
                      <a:r>
                        <a:rPr lang="en-US" sz="1400" b="1"/>
                        <a:t>Dry, pregnant cow,</a:t>
                      </a:r>
                      <a:br>
                        <a:rPr lang="en-US" sz="1400" b="1"/>
                      </a:br>
                      <a:r>
                        <a:rPr lang="en-US" sz="1400" b="1"/>
                        <a:t>gaining condition</a:t>
                      </a:r>
                      <a:r>
                        <a:rPr lang="en-US" sz="1200" b="1"/>
                        <a:t> </a:t>
                      </a:r>
                      <a:endParaRPr lang="en-US" sz="1200"/>
                    </a:p>
                  </p:txBody>
                </p:sp>
                <p:sp>
                  <p:nvSpPr>
                    <p:cNvPr id="174115" name="Text Box 35"/>
                    <p:cNvSpPr txBox="1">
                      <a:spLocks noChangeArrowheads="1"/>
                    </p:cNvSpPr>
                    <p:nvPr/>
                  </p:nvSpPr>
                  <p:spPr bwMode="auto">
                    <a:xfrm>
                      <a:off x="1314450" y="4972050"/>
                      <a:ext cx="1143000" cy="10699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b="1"/>
                        <a:t>Warm-</a:t>
                      </a:r>
                      <a:br>
                        <a:rPr lang="en-US" sz="1600" b="1"/>
                      </a:br>
                      <a:r>
                        <a:rPr lang="en-US" sz="1600" b="1"/>
                        <a:t>season</a:t>
                      </a:r>
                      <a:br>
                        <a:rPr lang="en-US" sz="1600" b="1"/>
                      </a:br>
                      <a:r>
                        <a:rPr lang="en-US" sz="1600" b="1"/>
                        <a:t>perennial</a:t>
                      </a:r>
                      <a:br>
                        <a:rPr lang="en-US" sz="1600" b="1"/>
                      </a:br>
                      <a:r>
                        <a:rPr lang="en-US" sz="1600" b="1"/>
                        <a:t>grasses</a:t>
                      </a:r>
                      <a:endParaRPr lang="en-US" sz="1400"/>
                    </a:p>
                  </p:txBody>
                </p:sp>
                <p:sp>
                  <p:nvSpPr>
                    <p:cNvPr id="174116" name="Text Box 36"/>
                    <p:cNvSpPr txBox="1">
                      <a:spLocks noChangeArrowheads="1"/>
                    </p:cNvSpPr>
                    <p:nvPr/>
                  </p:nvSpPr>
                  <p:spPr bwMode="auto">
                    <a:xfrm>
                      <a:off x="3714750" y="4972050"/>
                      <a:ext cx="1162050" cy="10699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b="1"/>
                        <a:t>Cool-</a:t>
                      </a:r>
                      <a:br>
                        <a:rPr lang="en-US" sz="1600" b="1"/>
                      </a:br>
                      <a:r>
                        <a:rPr lang="en-US" sz="1600" b="1"/>
                        <a:t>season</a:t>
                      </a:r>
                      <a:br>
                        <a:rPr lang="en-US" sz="1600" b="1"/>
                      </a:br>
                      <a:r>
                        <a:rPr lang="en-US" sz="1600" b="1"/>
                        <a:t>perennial</a:t>
                      </a:r>
                      <a:br>
                        <a:rPr lang="en-US" sz="1600" b="1"/>
                      </a:br>
                      <a:r>
                        <a:rPr lang="en-US" sz="1600" b="1"/>
                        <a:t>grasses</a:t>
                      </a:r>
                      <a:endParaRPr lang="en-US" sz="1400"/>
                    </a:p>
                  </p:txBody>
                </p:sp>
                <p:sp>
                  <p:nvSpPr>
                    <p:cNvPr id="174117" name="Text Box 37"/>
                    <p:cNvSpPr txBox="1">
                      <a:spLocks noChangeArrowheads="1"/>
                    </p:cNvSpPr>
                    <p:nvPr/>
                  </p:nvSpPr>
                  <p:spPr bwMode="auto">
                    <a:xfrm>
                      <a:off x="4914900" y="4972050"/>
                      <a:ext cx="952500" cy="10699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b="1"/>
                        <a:t>Cool-</a:t>
                      </a:r>
                      <a:br>
                        <a:rPr lang="en-US" sz="1600" b="1"/>
                      </a:br>
                      <a:r>
                        <a:rPr lang="en-US" sz="1600" b="1"/>
                        <a:t>season</a:t>
                      </a:r>
                      <a:br>
                        <a:rPr lang="en-US" sz="1600" b="1"/>
                      </a:br>
                      <a:r>
                        <a:rPr lang="en-US" sz="1600" b="1"/>
                        <a:t>annual</a:t>
                      </a:r>
                      <a:br>
                        <a:rPr lang="en-US" sz="1600" b="1"/>
                      </a:br>
                      <a:r>
                        <a:rPr lang="en-US" sz="1600" b="1"/>
                        <a:t>grasses</a:t>
                      </a:r>
                      <a:endParaRPr lang="en-US" sz="1400"/>
                    </a:p>
                  </p:txBody>
                </p:sp>
                <p:sp>
                  <p:nvSpPr>
                    <p:cNvPr id="174118" name="Text Box 38"/>
                    <p:cNvSpPr txBox="1">
                      <a:spLocks noChangeArrowheads="1"/>
                    </p:cNvSpPr>
                    <p:nvPr/>
                  </p:nvSpPr>
                  <p:spPr bwMode="auto">
                    <a:xfrm>
                      <a:off x="6057900" y="4972050"/>
                      <a:ext cx="1104900" cy="336550"/>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b="1" dirty="0"/>
                        <a:t>Legumes</a:t>
                      </a:r>
                      <a:endParaRPr lang="en-US" sz="1400" dirty="0"/>
                    </a:p>
                  </p:txBody>
                </p:sp>
                <p:sp>
                  <p:nvSpPr>
                    <p:cNvPr id="174120" name="Text Box 40"/>
                    <p:cNvSpPr txBox="1">
                      <a:spLocks noChangeArrowheads="1"/>
                    </p:cNvSpPr>
                    <p:nvPr/>
                  </p:nvSpPr>
                  <p:spPr bwMode="auto">
                    <a:xfrm>
                      <a:off x="2514600" y="4972050"/>
                      <a:ext cx="1143000" cy="1069975"/>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pPr>
                      <a:r>
                        <a:rPr lang="en-US" sz="1600" b="1"/>
                        <a:t>Warm-</a:t>
                      </a:r>
                      <a:br>
                        <a:rPr lang="en-US" sz="1600" b="1"/>
                      </a:br>
                      <a:r>
                        <a:rPr lang="en-US" sz="1600" b="1"/>
                        <a:t>season</a:t>
                      </a:r>
                      <a:br>
                        <a:rPr lang="en-US" sz="1600" b="1"/>
                      </a:br>
                      <a:r>
                        <a:rPr lang="en-US" sz="1600" b="1"/>
                        <a:t>annual</a:t>
                      </a:r>
                      <a:br>
                        <a:rPr lang="en-US" sz="1600" b="1"/>
                      </a:br>
                      <a:r>
                        <a:rPr lang="en-US" sz="1600" b="1"/>
                        <a:t>grasses</a:t>
                      </a:r>
                      <a:endParaRPr lang="en-US" sz="1400"/>
                    </a:p>
                  </p:txBody>
                </p:sp>
              </p:grpSp>
            </p:grpSp>
          </p:grpSp>
        </p:grpSp>
      </p:grpSp>
    </p:spTree>
    <p:extLst>
      <p:ext uri="{BB962C8B-B14F-4D97-AF65-F5344CB8AC3E}">
        <p14:creationId xmlns:p14="http://schemas.microsoft.com/office/powerpoint/2010/main" val="37179325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009"/>
                </a:solidFill>
              </a:rPr>
              <a:t>Forage Quality Standards</a:t>
            </a:r>
            <a:endParaRPr lang="en-US" dirty="0">
              <a:solidFill>
                <a:srgbClr val="390009"/>
              </a:solidFill>
            </a:endParaRPr>
          </a:p>
        </p:txBody>
      </p:sp>
      <p:graphicFrame>
        <p:nvGraphicFramePr>
          <p:cNvPr id="5" name="Content Placeholder 4"/>
          <p:cNvGraphicFramePr>
            <a:graphicFrameLocks noGrp="1"/>
          </p:cNvGraphicFramePr>
          <p:nvPr>
            <p:ph idx="1"/>
            <p:extLst/>
          </p:nvPr>
        </p:nvGraphicFramePr>
        <p:xfrm>
          <a:off x="457200" y="1600200"/>
          <a:ext cx="8188959" cy="4632959"/>
        </p:xfrm>
        <a:graphic>
          <a:graphicData uri="http://schemas.openxmlformats.org/drawingml/2006/table">
            <a:tbl>
              <a:tblPr firstRow="1" firstCol="1" bandRow="1">
                <a:tableStyleId>{793D81CF-94F2-401A-BA57-92F5A7B2D0C5}</a:tableStyleId>
              </a:tblPr>
              <a:tblGrid>
                <a:gridCol w="1033717"/>
                <a:gridCol w="742950"/>
                <a:gridCol w="2109533"/>
                <a:gridCol w="1219200"/>
                <a:gridCol w="990600"/>
                <a:gridCol w="2092959"/>
              </a:tblGrid>
              <a:tr h="0">
                <a:tc>
                  <a:txBody>
                    <a:bodyPr/>
                    <a:lstStyle/>
                    <a:p>
                      <a:r>
                        <a:rPr lang="en-US" sz="1400" dirty="0">
                          <a:effectLst/>
                        </a:rPr>
                        <a:t>Forage Type</a:t>
                      </a:r>
                      <a:endParaRPr lang="en-US" sz="2000" dirty="0">
                        <a:effectLst/>
                        <a:latin typeface="Calibri"/>
                      </a:endParaRPr>
                    </a:p>
                  </a:txBody>
                  <a:tcPr marL="18415" marR="18415" marT="0" marB="0" anchor="ctr"/>
                </a:tc>
                <a:tc>
                  <a:txBody>
                    <a:bodyPr/>
                    <a:lstStyle/>
                    <a:p>
                      <a:pPr algn="ctr"/>
                      <a:r>
                        <a:rPr lang="en-US" sz="1400" dirty="0">
                          <a:effectLst/>
                        </a:rPr>
                        <a:t>Standard</a:t>
                      </a:r>
                      <a:endParaRPr lang="en-US" sz="2000" dirty="0">
                        <a:effectLst/>
                        <a:latin typeface="Calibri"/>
                      </a:endParaRPr>
                    </a:p>
                  </a:txBody>
                  <a:tcPr marL="18415" marR="18415" marT="0" marB="0" anchor="ctr"/>
                </a:tc>
                <a:tc>
                  <a:txBody>
                    <a:bodyPr/>
                    <a:lstStyle/>
                    <a:p>
                      <a:pPr algn="ctr"/>
                      <a:r>
                        <a:rPr lang="en-US" sz="1400" dirty="0">
                          <a:effectLst/>
                        </a:rPr>
                        <a:t>Total Digestible Nutrients</a:t>
                      </a:r>
                      <a:r>
                        <a:rPr lang="en-US" sz="1400" baseline="30000" dirty="0">
                          <a:effectLst/>
                        </a:rPr>
                        <a:t>1</a:t>
                      </a:r>
                      <a:endParaRPr lang="en-US" sz="2000" dirty="0">
                        <a:effectLst/>
                        <a:latin typeface="Calibri"/>
                      </a:endParaRPr>
                    </a:p>
                  </a:txBody>
                  <a:tcPr marL="18415" marR="18415" marT="0" marB="0" anchor="ctr"/>
                </a:tc>
                <a:tc>
                  <a:txBody>
                    <a:bodyPr/>
                    <a:lstStyle/>
                    <a:p>
                      <a:pPr algn="ctr"/>
                      <a:r>
                        <a:rPr lang="en-US" sz="1400" dirty="0">
                          <a:effectLst/>
                        </a:rPr>
                        <a:t>Crude Protein</a:t>
                      </a:r>
                      <a:r>
                        <a:rPr lang="en-US" sz="1400" baseline="30000" dirty="0">
                          <a:effectLst/>
                        </a:rPr>
                        <a:t>1</a:t>
                      </a:r>
                      <a:endParaRPr lang="en-US" sz="2000" dirty="0">
                        <a:effectLst/>
                        <a:latin typeface="Calibri"/>
                      </a:endParaRPr>
                    </a:p>
                  </a:txBody>
                  <a:tcPr marL="18415" marR="18415" marT="0" marB="0" anchor="ctr"/>
                </a:tc>
                <a:tc>
                  <a:txBody>
                    <a:bodyPr/>
                    <a:lstStyle/>
                    <a:p>
                      <a:pPr algn="ctr"/>
                      <a:r>
                        <a:rPr lang="en-US" sz="1400" dirty="0">
                          <a:effectLst/>
                        </a:rPr>
                        <a:t>Moisture</a:t>
                      </a:r>
                      <a:endParaRPr lang="en-US" sz="2000" dirty="0">
                        <a:effectLst/>
                        <a:latin typeface="Calibri"/>
                      </a:endParaRPr>
                    </a:p>
                  </a:txBody>
                  <a:tcPr marL="18415" marR="18415" marT="0" marB="0" anchor="ctr"/>
                </a:tc>
                <a:tc>
                  <a:txBody>
                    <a:bodyPr/>
                    <a:lstStyle/>
                    <a:p>
                      <a:pPr algn="ctr"/>
                      <a:r>
                        <a:rPr lang="en-US" sz="1400">
                          <a:effectLst/>
                        </a:rPr>
                        <a:t>pH</a:t>
                      </a:r>
                      <a:endParaRPr lang="en-US" sz="2000">
                        <a:effectLst/>
                        <a:latin typeface="Calibri"/>
                      </a:endParaRPr>
                    </a:p>
                  </a:txBody>
                  <a:tcPr marL="18415" marR="18415" marT="0" marB="0" anchor="ctr"/>
                </a:tc>
              </a:tr>
              <a:tr h="0">
                <a:tc rowSpan="4">
                  <a:txBody>
                    <a:bodyPr/>
                    <a:lstStyle/>
                    <a:p>
                      <a:r>
                        <a:rPr lang="en-US" sz="1400">
                          <a:effectLst/>
                        </a:rPr>
                        <a:t>Silage</a:t>
                      </a:r>
                      <a:r>
                        <a:rPr lang="en-US" sz="1400" baseline="30000">
                          <a:effectLst/>
                        </a:rPr>
                        <a:t>2</a:t>
                      </a:r>
                      <a:endParaRPr lang="en-US" sz="2000">
                        <a:effectLst/>
                        <a:latin typeface="Calibri"/>
                      </a:endParaRPr>
                    </a:p>
                  </a:txBody>
                  <a:tcPr marL="18415" marR="18415" marT="0" marB="0" anchor="ctr"/>
                </a:tc>
                <a:tc>
                  <a:txBody>
                    <a:bodyPr/>
                    <a:lstStyle/>
                    <a:p>
                      <a:r>
                        <a:rPr lang="en-US" sz="1400" dirty="0">
                          <a:effectLst/>
                        </a:rPr>
                        <a:t>Excellent</a:t>
                      </a:r>
                      <a:endParaRPr lang="en-US" sz="2000" dirty="0">
                        <a:effectLst/>
                        <a:latin typeface="Calibri"/>
                      </a:endParaRPr>
                    </a:p>
                  </a:txBody>
                  <a:tcPr marL="18415" marR="18415" marT="0" marB="0"/>
                </a:tc>
                <a:tc>
                  <a:txBody>
                    <a:bodyPr/>
                    <a:lstStyle/>
                    <a:p>
                      <a:pPr algn="ctr"/>
                      <a:r>
                        <a:rPr lang="en-US" sz="1400" dirty="0">
                          <a:effectLst/>
                        </a:rPr>
                        <a:t>65% or above</a:t>
                      </a:r>
                      <a:endParaRPr lang="en-US" sz="2000" dirty="0">
                        <a:effectLst/>
                        <a:latin typeface="Calibri"/>
                      </a:endParaRPr>
                    </a:p>
                  </a:txBody>
                  <a:tcPr marL="18415" marR="18415" marT="0" marB="0"/>
                </a:tc>
                <a:tc>
                  <a:txBody>
                    <a:bodyPr/>
                    <a:lstStyle/>
                    <a:p>
                      <a:pPr algn="ctr"/>
                      <a:r>
                        <a:rPr lang="en-US" sz="1400" dirty="0">
                          <a:effectLst/>
                        </a:rPr>
                        <a:t>8% or above</a:t>
                      </a:r>
                      <a:endParaRPr lang="en-US" sz="2000" dirty="0">
                        <a:effectLst/>
                        <a:latin typeface="Calibri"/>
                      </a:endParaRPr>
                    </a:p>
                  </a:txBody>
                  <a:tcPr marL="18415" marR="18415" marT="0" marB="0"/>
                </a:tc>
                <a:tc>
                  <a:txBody>
                    <a:bodyPr/>
                    <a:lstStyle/>
                    <a:p>
                      <a:pPr algn="ctr"/>
                      <a:r>
                        <a:rPr lang="en-US" sz="1400" dirty="0">
                          <a:effectLst/>
                        </a:rPr>
                        <a:t>70% or below</a:t>
                      </a:r>
                      <a:endParaRPr lang="en-US" sz="2000" dirty="0">
                        <a:effectLst/>
                        <a:latin typeface="Calibri"/>
                      </a:endParaRPr>
                    </a:p>
                  </a:txBody>
                  <a:tcPr marL="18415" marR="18415" marT="0" marB="0"/>
                </a:tc>
                <a:tc>
                  <a:txBody>
                    <a:bodyPr/>
                    <a:lstStyle/>
                    <a:p>
                      <a:pPr algn="ctr"/>
                      <a:r>
                        <a:rPr lang="en-US" sz="1400" dirty="0">
                          <a:effectLst/>
                        </a:rPr>
                        <a:t>4.2 or below</a:t>
                      </a:r>
                      <a:endParaRPr lang="en-US" sz="2000" dirty="0">
                        <a:effectLst/>
                        <a:latin typeface="Calibri"/>
                      </a:endParaRPr>
                    </a:p>
                  </a:txBody>
                  <a:tcPr marL="18415" marR="18415" marT="0" marB="0"/>
                </a:tc>
              </a:tr>
              <a:tr h="0">
                <a:tc vMerge="1">
                  <a:txBody>
                    <a:bodyPr/>
                    <a:lstStyle/>
                    <a:p>
                      <a:endParaRPr lang="en-US"/>
                    </a:p>
                  </a:txBody>
                  <a:tcPr/>
                </a:tc>
                <a:tc>
                  <a:txBody>
                    <a:bodyPr/>
                    <a:lstStyle/>
                    <a:p>
                      <a:r>
                        <a:rPr lang="en-US" sz="1400" dirty="0">
                          <a:effectLst/>
                        </a:rPr>
                        <a:t>Good</a:t>
                      </a:r>
                      <a:endParaRPr lang="en-US" sz="2000" dirty="0">
                        <a:effectLst/>
                        <a:latin typeface="Calibri"/>
                      </a:endParaRPr>
                    </a:p>
                  </a:txBody>
                  <a:tcPr marL="18415" marR="18415" marT="0" marB="0"/>
                </a:tc>
                <a:tc>
                  <a:txBody>
                    <a:bodyPr/>
                    <a:lstStyle/>
                    <a:p>
                      <a:pPr algn="ctr"/>
                      <a:r>
                        <a:rPr lang="en-US" sz="1400" dirty="0">
                          <a:effectLst/>
                        </a:rPr>
                        <a:t>60 to 64%</a:t>
                      </a:r>
                      <a:endParaRPr lang="en-US" sz="2000" dirty="0">
                        <a:effectLst/>
                        <a:latin typeface="Calibri"/>
                      </a:endParaRPr>
                    </a:p>
                  </a:txBody>
                  <a:tcPr marL="18415" marR="18415" marT="0" marB="0"/>
                </a:tc>
                <a:tc>
                  <a:txBody>
                    <a:bodyPr/>
                    <a:lstStyle/>
                    <a:p>
                      <a:pPr algn="ctr"/>
                      <a:r>
                        <a:rPr lang="en-US" sz="1400" dirty="0">
                          <a:effectLst/>
                        </a:rPr>
                        <a:t>7 to 8%</a:t>
                      </a:r>
                      <a:endParaRPr lang="en-US" sz="2000" dirty="0">
                        <a:effectLst/>
                        <a:latin typeface="Calibri"/>
                      </a:endParaRPr>
                    </a:p>
                  </a:txBody>
                  <a:tcPr marL="18415" marR="18415" marT="0" marB="0"/>
                </a:tc>
                <a:tc>
                  <a:txBody>
                    <a:bodyPr/>
                    <a:lstStyle/>
                    <a:p>
                      <a:pPr algn="ctr"/>
                      <a:r>
                        <a:rPr lang="en-US" sz="1400" dirty="0">
                          <a:effectLst/>
                        </a:rPr>
                        <a:t>71 to 74%</a:t>
                      </a:r>
                      <a:endParaRPr lang="en-US" sz="2000" dirty="0">
                        <a:effectLst/>
                        <a:latin typeface="Calibri"/>
                      </a:endParaRPr>
                    </a:p>
                  </a:txBody>
                  <a:tcPr marL="18415" marR="18415" marT="0" marB="0"/>
                </a:tc>
                <a:tc>
                  <a:txBody>
                    <a:bodyPr/>
                    <a:lstStyle/>
                    <a:p>
                      <a:pPr algn="ctr"/>
                      <a:r>
                        <a:rPr lang="en-US" sz="1400" dirty="0">
                          <a:effectLst/>
                        </a:rPr>
                        <a:t>4.3 to 4.7</a:t>
                      </a:r>
                      <a:endParaRPr lang="en-US" sz="2000" dirty="0">
                        <a:effectLst/>
                        <a:latin typeface="Calibri"/>
                      </a:endParaRPr>
                    </a:p>
                  </a:txBody>
                  <a:tcPr marL="18415" marR="18415" marT="0" marB="0"/>
                </a:tc>
              </a:tr>
              <a:tr h="0">
                <a:tc vMerge="1">
                  <a:txBody>
                    <a:bodyPr/>
                    <a:lstStyle/>
                    <a:p>
                      <a:endParaRPr lang="en-US"/>
                    </a:p>
                  </a:txBody>
                  <a:tcPr/>
                </a:tc>
                <a:tc>
                  <a:txBody>
                    <a:bodyPr/>
                    <a:lstStyle/>
                    <a:p>
                      <a:r>
                        <a:rPr lang="en-US" sz="1400">
                          <a:effectLst/>
                        </a:rPr>
                        <a:t>Fair</a:t>
                      </a:r>
                      <a:endParaRPr lang="en-US" sz="2000">
                        <a:effectLst/>
                        <a:latin typeface="Calibri"/>
                      </a:endParaRPr>
                    </a:p>
                  </a:txBody>
                  <a:tcPr marL="18415" marR="18415" marT="0" marB="0"/>
                </a:tc>
                <a:tc>
                  <a:txBody>
                    <a:bodyPr/>
                    <a:lstStyle/>
                    <a:p>
                      <a:pPr algn="ctr"/>
                      <a:r>
                        <a:rPr lang="en-US" sz="1400">
                          <a:effectLst/>
                        </a:rPr>
                        <a:t>55 to 59%</a:t>
                      </a:r>
                      <a:endParaRPr lang="en-US" sz="2000">
                        <a:effectLst/>
                        <a:latin typeface="Calibri"/>
                      </a:endParaRPr>
                    </a:p>
                  </a:txBody>
                  <a:tcPr marL="18415" marR="18415" marT="0" marB="0"/>
                </a:tc>
                <a:tc>
                  <a:txBody>
                    <a:bodyPr/>
                    <a:lstStyle/>
                    <a:p>
                      <a:pPr algn="ctr"/>
                      <a:r>
                        <a:rPr lang="en-US" sz="1400" dirty="0">
                          <a:effectLst/>
                        </a:rPr>
                        <a:t>6 to 7%</a:t>
                      </a:r>
                      <a:endParaRPr lang="en-US" sz="2000" dirty="0">
                        <a:effectLst/>
                        <a:latin typeface="Calibri"/>
                      </a:endParaRPr>
                    </a:p>
                  </a:txBody>
                  <a:tcPr marL="18415" marR="18415" marT="0" marB="0"/>
                </a:tc>
                <a:tc>
                  <a:txBody>
                    <a:bodyPr/>
                    <a:lstStyle/>
                    <a:p>
                      <a:pPr algn="ctr"/>
                      <a:r>
                        <a:rPr lang="en-US" sz="1400" dirty="0">
                          <a:effectLst/>
                        </a:rPr>
                        <a:t>75% and above</a:t>
                      </a:r>
                      <a:endParaRPr lang="en-US" sz="2000" dirty="0">
                        <a:effectLst/>
                        <a:latin typeface="Calibri"/>
                      </a:endParaRPr>
                    </a:p>
                  </a:txBody>
                  <a:tcPr marL="18415" marR="18415" marT="0" marB="0"/>
                </a:tc>
                <a:tc>
                  <a:txBody>
                    <a:bodyPr/>
                    <a:lstStyle/>
                    <a:p>
                      <a:pPr algn="ctr"/>
                      <a:r>
                        <a:rPr lang="en-US" sz="1400" dirty="0">
                          <a:effectLst/>
                        </a:rPr>
                        <a:t>4.8 to 5.1</a:t>
                      </a:r>
                      <a:endParaRPr lang="en-US" sz="2000" dirty="0">
                        <a:effectLst/>
                        <a:latin typeface="Calibri"/>
                      </a:endParaRPr>
                    </a:p>
                  </a:txBody>
                  <a:tcPr marL="18415" marR="18415" marT="0" marB="0"/>
                </a:tc>
              </a:tr>
              <a:tr h="0">
                <a:tc vMerge="1">
                  <a:txBody>
                    <a:bodyPr/>
                    <a:lstStyle/>
                    <a:p>
                      <a:endParaRPr lang="en-US"/>
                    </a:p>
                  </a:txBody>
                  <a:tcPr/>
                </a:tc>
                <a:tc>
                  <a:txBody>
                    <a:bodyPr/>
                    <a:lstStyle/>
                    <a:p>
                      <a:r>
                        <a:rPr lang="en-US" sz="1400">
                          <a:effectLst/>
                        </a:rPr>
                        <a:t>Poor</a:t>
                      </a:r>
                      <a:endParaRPr lang="en-US" sz="2000">
                        <a:effectLst/>
                        <a:latin typeface="Calibri"/>
                      </a:endParaRPr>
                    </a:p>
                  </a:txBody>
                  <a:tcPr marL="18415" marR="18415" marT="0" marB="0"/>
                </a:tc>
                <a:tc>
                  <a:txBody>
                    <a:bodyPr/>
                    <a:lstStyle/>
                    <a:p>
                      <a:pPr algn="ctr"/>
                      <a:r>
                        <a:rPr lang="en-US" sz="1400">
                          <a:effectLst/>
                        </a:rPr>
                        <a:t>Below 55%</a:t>
                      </a:r>
                      <a:endParaRPr lang="en-US" sz="2000">
                        <a:effectLst/>
                        <a:latin typeface="Calibri"/>
                      </a:endParaRPr>
                    </a:p>
                  </a:txBody>
                  <a:tcPr marL="18415" marR="18415" marT="0" marB="0"/>
                </a:tc>
                <a:tc>
                  <a:txBody>
                    <a:bodyPr/>
                    <a:lstStyle/>
                    <a:p>
                      <a:pPr algn="ctr"/>
                      <a:r>
                        <a:rPr lang="en-US" sz="1400" dirty="0">
                          <a:effectLst/>
                        </a:rPr>
                        <a:t>Below 6%</a:t>
                      </a:r>
                      <a:endParaRPr lang="en-US" sz="2000" dirty="0">
                        <a:effectLst/>
                        <a:latin typeface="Calibri"/>
                      </a:endParaRPr>
                    </a:p>
                  </a:txBody>
                  <a:tcPr marL="18415" marR="18415" marT="0" marB="0"/>
                </a:tc>
                <a:tc>
                  <a:txBody>
                    <a:bodyPr/>
                    <a:lstStyle/>
                    <a:p>
                      <a:pPr algn="ctr"/>
                      <a:r>
                        <a:rPr lang="en-US" sz="1400" dirty="0">
                          <a:effectLst/>
                        </a:rPr>
                        <a:t>75% and above</a:t>
                      </a:r>
                      <a:endParaRPr lang="en-US" sz="2000" dirty="0">
                        <a:effectLst/>
                        <a:latin typeface="Calibri"/>
                      </a:endParaRPr>
                    </a:p>
                  </a:txBody>
                  <a:tcPr marL="18415" marR="18415" marT="0" marB="0"/>
                </a:tc>
                <a:tc>
                  <a:txBody>
                    <a:bodyPr/>
                    <a:lstStyle/>
                    <a:p>
                      <a:pPr algn="ctr"/>
                      <a:r>
                        <a:rPr lang="en-US" sz="1400" dirty="0">
                          <a:effectLst/>
                        </a:rPr>
                        <a:t>5.2 or above</a:t>
                      </a:r>
                      <a:endParaRPr lang="en-US" sz="2000" dirty="0">
                        <a:effectLst/>
                        <a:latin typeface="Calibri"/>
                      </a:endParaRPr>
                    </a:p>
                  </a:txBody>
                  <a:tcPr marL="18415" marR="18415" marT="0" marB="0"/>
                </a:tc>
              </a:tr>
              <a:tr h="0">
                <a:tc rowSpan="4">
                  <a:txBody>
                    <a:bodyPr/>
                    <a:lstStyle/>
                    <a:p>
                      <a:r>
                        <a:rPr lang="en-US" sz="1400">
                          <a:effectLst/>
                        </a:rPr>
                        <a:t>Grass Hay</a:t>
                      </a:r>
                      <a:r>
                        <a:rPr lang="en-US" sz="1400" baseline="30000">
                          <a:effectLst/>
                        </a:rPr>
                        <a:t>3</a:t>
                      </a:r>
                      <a:endParaRPr lang="en-US" sz="2000">
                        <a:effectLst/>
                        <a:latin typeface="Calibri"/>
                      </a:endParaRPr>
                    </a:p>
                  </a:txBody>
                  <a:tcPr marL="18415" marR="18415" marT="0" marB="0" anchor="ctr"/>
                </a:tc>
                <a:tc>
                  <a:txBody>
                    <a:bodyPr/>
                    <a:lstStyle/>
                    <a:p>
                      <a:r>
                        <a:rPr lang="en-US" sz="1400">
                          <a:effectLst/>
                        </a:rPr>
                        <a:t>Excellent</a:t>
                      </a:r>
                      <a:endParaRPr lang="en-US" sz="2000">
                        <a:effectLst/>
                        <a:latin typeface="Calibri"/>
                      </a:endParaRPr>
                    </a:p>
                  </a:txBody>
                  <a:tcPr marL="18415" marR="18415" marT="0" marB="0"/>
                </a:tc>
                <a:tc>
                  <a:txBody>
                    <a:bodyPr/>
                    <a:lstStyle/>
                    <a:p>
                      <a:pPr algn="ctr"/>
                      <a:r>
                        <a:rPr lang="en-US" sz="1400">
                          <a:effectLst/>
                        </a:rPr>
                        <a:t>58% or above</a:t>
                      </a:r>
                      <a:endParaRPr lang="en-US" sz="2000">
                        <a:effectLst/>
                        <a:latin typeface="Calibri"/>
                      </a:endParaRPr>
                    </a:p>
                  </a:txBody>
                  <a:tcPr marL="18415" marR="18415" marT="0" marB="0"/>
                </a:tc>
                <a:tc>
                  <a:txBody>
                    <a:bodyPr/>
                    <a:lstStyle/>
                    <a:p>
                      <a:pPr algn="ctr"/>
                      <a:r>
                        <a:rPr lang="en-US" sz="1400" dirty="0">
                          <a:effectLst/>
                        </a:rPr>
                        <a:t>12% or above</a:t>
                      </a:r>
                      <a:endParaRPr lang="en-US" sz="2000" dirty="0">
                        <a:effectLst/>
                        <a:latin typeface="Calibri"/>
                      </a:endParaRPr>
                    </a:p>
                  </a:txBody>
                  <a:tcPr marL="18415" marR="18415" marT="0" marB="0"/>
                </a:tc>
                <a:tc rowSpan="8" gridSpan="2">
                  <a:txBody>
                    <a:bodyPr/>
                    <a:lstStyle/>
                    <a:p>
                      <a:pPr marL="0" marR="0">
                        <a:spcBef>
                          <a:spcPts val="0"/>
                        </a:spcBef>
                        <a:spcAft>
                          <a:spcPts val="0"/>
                        </a:spcAft>
                      </a:pPr>
                      <a:endParaRPr lang="en-US" sz="2000" dirty="0">
                        <a:effectLst/>
                        <a:latin typeface="Calibri"/>
                      </a:endParaRPr>
                    </a:p>
                  </a:txBody>
                  <a:tcPr marL="18415" marR="18415" marT="0" marB="0">
                    <a:solidFill>
                      <a:schemeClr val="bg1"/>
                    </a:solidFill>
                  </a:tcPr>
                </a:tc>
                <a:tc rowSpan="8" hMerge="1">
                  <a:txBody>
                    <a:bodyPr/>
                    <a:lstStyle/>
                    <a:p>
                      <a:endParaRPr lang="en-US"/>
                    </a:p>
                  </a:txBody>
                  <a:tcPr/>
                </a:tc>
              </a:tr>
              <a:tr h="0">
                <a:tc vMerge="1">
                  <a:txBody>
                    <a:bodyPr/>
                    <a:lstStyle/>
                    <a:p>
                      <a:endParaRPr lang="en-US"/>
                    </a:p>
                  </a:txBody>
                  <a:tcPr/>
                </a:tc>
                <a:tc>
                  <a:txBody>
                    <a:bodyPr/>
                    <a:lstStyle/>
                    <a:p>
                      <a:r>
                        <a:rPr lang="en-US" sz="1400">
                          <a:effectLst/>
                        </a:rPr>
                        <a:t>Good</a:t>
                      </a:r>
                      <a:endParaRPr lang="en-US" sz="2000">
                        <a:effectLst/>
                        <a:latin typeface="Calibri"/>
                      </a:endParaRPr>
                    </a:p>
                  </a:txBody>
                  <a:tcPr marL="18415" marR="18415" marT="0" marB="0"/>
                </a:tc>
                <a:tc>
                  <a:txBody>
                    <a:bodyPr/>
                    <a:lstStyle/>
                    <a:p>
                      <a:pPr algn="ctr"/>
                      <a:r>
                        <a:rPr lang="en-US" sz="1400">
                          <a:effectLst/>
                        </a:rPr>
                        <a:t>55 to 57%</a:t>
                      </a:r>
                      <a:endParaRPr lang="en-US" sz="2000">
                        <a:effectLst/>
                        <a:latin typeface="Calibri"/>
                      </a:endParaRPr>
                    </a:p>
                  </a:txBody>
                  <a:tcPr marL="18415" marR="18415" marT="0" marB="0"/>
                </a:tc>
                <a:tc>
                  <a:txBody>
                    <a:bodyPr/>
                    <a:lstStyle/>
                    <a:p>
                      <a:pPr algn="ctr"/>
                      <a:r>
                        <a:rPr lang="en-US" sz="1400" dirty="0">
                          <a:effectLst/>
                        </a:rPr>
                        <a:t>10 to 11%</a:t>
                      </a:r>
                      <a:endParaRPr lang="en-US" sz="2000" dirty="0">
                        <a:effectLst/>
                        <a:latin typeface="Calibri"/>
                      </a:endParaRPr>
                    </a:p>
                  </a:txBody>
                  <a:tcPr marL="18415" marR="18415" marT="0" marB="0"/>
                </a:tc>
                <a:tc gridSpan="2" vMerge="1">
                  <a:txBody>
                    <a:bodyPr/>
                    <a:lstStyle/>
                    <a:p>
                      <a:endParaRPr lang="en-US"/>
                    </a:p>
                  </a:txBody>
                  <a:tcPr/>
                </a:tc>
                <a:tc hMerge="1" vMerge="1">
                  <a:txBody>
                    <a:bodyPr/>
                    <a:lstStyle/>
                    <a:p>
                      <a:endParaRPr lang="en-US"/>
                    </a:p>
                  </a:txBody>
                  <a:tcPr/>
                </a:tc>
              </a:tr>
              <a:tr h="0">
                <a:tc vMerge="1">
                  <a:txBody>
                    <a:bodyPr/>
                    <a:lstStyle/>
                    <a:p>
                      <a:endParaRPr lang="en-US"/>
                    </a:p>
                  </a:txBody>
                  <a:tcPr/>
                </a:tc>
                <a:tc>
                  <a:txBody>
                    <a:bodyPr/>
                    <a:lstStyle/>
                    <a:p>
                      <a:r>
                        <a:rPr lang="en-US" sz="1400">
                          <a:effectLst/>
                        </a:rPr>
                        <a:t>Fair</a:t>
                      </a:r>
                      <a:endParaRPr lang="en-US" sz="2000">
                        <a:effectLst/>
                        <a:latin typeface="Calibri"/>
                      </a:endParaRPr>
                    </a:p>
                  </a:txBody>
                  <a:tcPr marL="18415" marR="18415" marT="0" marB="0"/>
                </a:tc>
                <a:tc>
                  <a:txBody>
                    <a:bodyPr/>
                    <a:lstStyle/>
                    <a:p>
                      <a:pPr algn="ctr"/>
                      <a:r>
                        <a:rPr lang="en-US" sz="1400">
                          <a:effectLst/>
                        </a:rPr>
                        <a:t>52 to 54%</a:t>
                      </a:r>
                      <a:endParaRPr lang="en-US" sz="2000">
                        <a:effectLst/>
                        <a:latin typeface="Calibri"/>
                      </a:endParaRPr>
                    </a:p>
                  </a:txBody>
                  <a:tcPr marL="18415" marR="18415" marT="0" marB="0"/>
                </a:tc>
                <a:tc>
                  <a:txBody>
                    <a:bodyPr/>
                    <a:lstStyle/>
                    <a:p>
                      <a:pPr algn="ctr"/>
                      <a:r>
                        <a:rPr lang="en-US" sz="1400" dirty="0">
                          <a:effectLst/>
                        </a:rPr>
                        <a:t>8 to 9%</a:t>
                      </a:r>
                      <a:endParaRPr lang="en-US" sz="2000" dirty="0">
                        <a:effectLst/>
                        <a:latin typeface="Calibri"/>
                      </a:endParaRPr>
                    </a:p>
                  </a:txBody>
                  <a:tcPr marL="18415" marR="18415" marT="0" marB="0"/>
                </a:tc>
                <a:tc gridSpan="2" vMerge="1">
                  <a:txBody>
                    <a:bodyPr/>
                    <a:lstStyle/>
                    <a:p>
                      <a:endParaRPr lang="en-US"/>
                    </a:p>
                  </a:txBody>
                  <a:tcPr/>
                </a:tc>
                <a:tc hMerge="1" vMerge="1">
                  <a:txBody>
                    <a:bodyPr/>
                    <a:lstStyle/>
                    <a:p>
                      <a:endParaRPr lang="en-US"/>
                    </a:p>
                  </a:txBody>
                  <a:tcPr/>
                </a:tc>
              </a:tr>
              <a:tr h="0">
                <a:tc vMerge="1">
                  <a:txBody>
                    <a:bodyPr/>
                    <a:lstStyle/>
                    <a:p>
                      <a:endParaRPr lang="en-US"/>
                    </a:p>
                  </a:txBody>
                  <a:tcPr/>
                </a:tc>
                <a:tc>
                  <a:txBody>
                    <a:bodyPr/>
                    <a:lstStyle/>
                    <a:p>
                      <a:r>
                        <a:rPr lang="en-US" sz="1400">
                          <a:effectLst/>
                        </a:rPr>
                        <a:t>Poor</a:t>
                      </a:r>
                      <a:endParaRPr lang="en-US" sz="2000">
                        <a:effectLst/>
                        <a:latin typeface="Calibri"/>
                      </a:endParaRPr>
                    </a:p>
                  </a:txBody>
                  <a:tcPr marL="18415" marR="18415" marT="0" marB="0"/>
                </a:tc>
                <a:tc>
                  <a:txBody>
                    <a:bodyPr/>
                    <a:lstStyle/>
                    <a:p>
                      <a:pPr algn="ctr"/>
                      <a:r>
                        <a:rPr lang="en-US" sz="1400">
                          <a:effectLst/>
                        </a:rPr>
                        <a:t>Below 52%</a:t>
                      </a:r>
                      <a:endParaRPr lang="en-US" sz="2000">
                        <a:effectLst/>
                        <a:latin typeface="Calibri"/>
                      </a:endParaRPr>
                    </a:p>
                  </a:txBody>
                  <a:tcPr marL="18415" marR="18415" marT="0" marB="0"/>
                </a:tc>
                <a:tc>
                  <a:txBody>
                    <a:bodyPr/>
                    <a:lstStyle/>
                    <a:p>
                      <a:pPr algn="ctr"/>
                      <a:r>
                        <a:rPr lang="en-US" sz="1400" dirty="0">
                          <a:effectLst/>
                        </a:rPr>
                        <a:t>Below 8%</a:t>
                      </a:r>
                      <a:endParaRPr lang="en-US" sz="2000" dirty="0">
                        <a:effectLst/>
                        <a:latin typeface="Calibri"/>
                      </a:endParaRPr>
                    </a:p>
                  </a:txBody>
                  <a:tcPr marL="18415" marR="18415" marT="0" marB="0"/>
                </a:tc>
                <a:tc gridSpan="2" vMerge="1">
                  <a:txBody>
                    <a:bodyPr/>
                    <a:lstStyle/>
                    <a:p>
                      <a:endParaRPr lang="en-US"/>
                    </a:p>
                  </a:txBody>
                  <a:tcPr/>
                </a:tc>
                <a:tc hMerge="1" vMerge="1">
                  <a:txBody>
                    <a:bodyPr/>
                    <a:lstStyle/>
                    <a:p>
                      <a:endParaRPr lang="en-US"/>
                    </a:p>
                  </a:txBody>
                  <a:tcPr/>
                </a:tc>
              </a:tr>
              <a:tr h="0">
                <a:tc rowSpan="4">
                  <a:txBody>
                    <a:bodyPr/>
                    <a:lstStyle/>
                    <a:p>
                      <a:r>
                        <a:rPr lang="en-US" sz="1400">
                          <a:effectLst/>
                        </a:rPr>
                        <a:t>Legume Hay</a:t>
                      </a:r>
                      <a:r>
                        <a:rPr lang="en-US" sz="1400" baseline="30000">
                          <a:effectLst/>
                        </a:rPr>
                        <a:t>3</a:t>
                      </a:r>
                      <a:endParaRPr lang="en-US" sz="2000">
                        <a:effectLst/>
                        <a:latin typeface="Calibri"/>
                      </a:endParaRPr>
                    </a:p>
                  </a:txBody>
                  <a:tcPr marL="18415" marR="18415" marT="0" marB="0" anchor="ctr"/>
                </a:tc>
                <a:tc>
                  <a:txBody>
                    <a:bodyPr/>
                    <a:lstStyle/>
                    <a:p>
                      <a:r>
                        <a:rPr lang="en-US" sz="1400">
                          <a:effectLst/>
                        </a:rPr>
                        <a:t>Excellent</a:t>
                      </a:r>
                      <a:endParaRPr lang="en-US" sz="2000">
                        <a:effectLst/>
                        <a:latin typeface="Calibri"/>
                      </a:endParaRPr>
                    </a:p>
                  </a:txBody>
                  <a:tcPr marL="18415" marR="18415" marT="0" marB="0"/>
                </a:tc>
                <a:tc>
                  <a:txBody>
                    <a:bodyPr/>
                    <a:lstStyle/>
                    <a:p>
                      <a:pPr algn="ctr"/>
                      <a:r>
                        <a:rPr lang="en-US" sz="1400">
                          <a:effectLst/>
                        </a:rPr>
                        <a:t>64% or above</a:t>
                      </a:r>
                      <a:endParaRPr lang="en-US" sz="2000">
                        <a:effectLst/>
                        <a:latin typeface="Calibri"/>
                      </a:endParaRPr>
                    </a:p>
                  </a:txBody>
                  <a:tcPr marL="18415" marR="18415" marT="0" marB="0"/>
                </a:tc>
                <a:tc>
                  <a:txBody>
                    <a:bodyPr/>
                    <a:lstStyle/>
                    <a:p>
                      <a:pPr algn="ctr"/>
                      <a:r>
                        <a:rPr lang="en-US" sz="1400" dirty="0">
                          <a:effectLst/>
                        </a:rPr>
                        <a:t>18% or above</a:t>
                      </a:r>
                      <a:endParaRPr lang="en-US" sz="2000" dirty="0">
                        <a:effectLst/>
                        <a:latin typeface="Calibri"/>
                      </a:endParaRPr>
                    </a:p>
                  </a:txBody>
                  <a:tcPr marL="18415" marR="18415" marT="0" marB="0"/>
                </a:tc>
                <a:tc gridSpan="2" vMerge="1">
                  <a:txBody>
                    <a:bodyPr/>
                    <a:lstStyle/>
                    <a:p>
                      <a:endParaRPr lang="en-US"/>
                    </a:p>
                  </a:txBody>
                  <a:tcPr/>
                </a:tc>
                <a:tc hMerge="1" vMerge="1">
                  <a:txBody>
                    <a:bodyPr/>
                    <a:lstStyle/>
                    <a:p>
                      <a:endParaRPr lang="en-US"/>
                    </a:p>
                  </a:txBody>
                  <a:tcPr/>
                </a:tc>
              </a:tr>
              <a:tr h="0">
                <a:tc vMerge="1">
                  <a:txBody>
                    <a:bodyPr/>
                    <a:lstStyle/>
                    <a:p>
                      <a:endParaRPr lang="en-US"/>
                    </a:p>
                  </a:txBody>
                  <a:tcPr/>
                </a:tc>
                <a:tc>
                  <a:txBody>
                    <a:bodyPr/>
                    <a:lstStyle/>
                    <a:p>
                      <a:r>
                        <a:rPr lang="en-US" sz="1400">
                          <a:effectLst/>
                        </a:rPr>
                        <a:t>Good</a:t>
                      </a:r>
                      <a:endParaRPr lang="en-US" sz="2000">
                        <a:effectLst/>
                        <a:latin typeface="Calibri"/>
                      </a:endParaRPr>
                    </a:p>
                  </a:txBody>
                  <a:tcPr marL="18415" marR="18415" marT="0" marB="0"/>
                </a:tc>
                <a:tc>
                  <a:txBody>
                    <a:bodyPr/>
                    <a:lstStyle/>
                    <a:p>
                      <a:pPr algn="ctr"/>
                      <a:r>
                        <a:rPr lang="en-US" sz="1400">
                          <a:effectLst/>
                        </a:rPr>
                        <a:t>60 to 63%</a:t>
                      </a:r>
                      <a:endParaRPr lang="en-US" sz="2000">
                        <a:effectLst/>
                        <a:latin typeface="Calibri"/>
                      </a:endParaRPr>
                    </a:p>
                  </a:txBody>
                  <a:tcPr marL="18415" marR="18415" marT="0" marB="0"/>
                </a:tc>
                <a:tc>
                  <a:txBody>
                    <a:bodyPr/>
                    <a:lstStyle/>
                    <a:p>
                      <a:pPr algn="ctr"/>
                      <a:r>
                        <a:rPr lang="en-US" sz="1400" dirty="0">
                          <a:effectLst/>
                        </a:rPr>
                        <a:t>16 to 17%</a:t>
                      </a:r>
                      <a:endParaRPr lang="en-US" sz="2000" dirty="0">
                        <a:effectLst/>
                        <a:latin typeface="Calibri"/>
                      </a:endParaRPr>
                    </a:p>
                  </a:txBody>
                  <a:tcPr marL="18415" marR="18415" marT="0" marB="0"/>
                </a:tc>
                <a:tc gridSpan="2" vMerge="1">
                  <a:txBody>
                    <a:bodyPr/>
                    <a:lstStyle/>
                    <a:p>
                      <a:endParaRPr lang="en-US"/>
                    </a:p>
                  </a:txBody>
                  <a:tcPr/>
                </a:tc>
                <a:tc hMerge="1" vMerge="1">
                  <a:txBody>
                    <a:bodyPr/>
                    <a:lstStyle/>
                    <a:p>
                      <a:endParaRPr lang="en-US"/>
                    </a:p>
                  </a:txBody>
                  <a:tcPr/>
                </a:tc>
              </a:tr>
              <a:tr h="0">
                <a:tc vMerge="1">
                  <a:txBody>
                    <a:bodyPr/>
                    <a:lstStyle/>
                    <a:p>
                      <a:endParaRPr lang="en-US"/>
                    </a:p>
                  </a:txBody>
                  <a:tcPr/>
                </a:tc>
                <a:tc>
                  <a:txBody>
                    <a:bodyPr/>
                    <a:lstStyle/>
                    <a:p>
                      <a:r>
                        <a:rPr lang="en-US" sz="1400">
                          <a:effectLst/>
                        </a:rPr>
                        <a:t>Fair</a:t>
                      </a:r>
                      <a:endParaRPr lang="en-US" sz="2000">
                        <a:effectLst/>
                        <a:latin typeface="Calibri"/>
                      </a:endParaRPr>
                    </a:p>
                  </a:txBody>
                  <a:tcPr marL="18415" marR="18415" marT="0" marB="0"/>
                </a:tc>
                <a:tc>
                  <a:txBody>
                    <a:bodyPr/>
                    <a:lstStyle/>
                    <a:p>
                      <a:pPr algn="ctr"/>
                      <a:r>
                        <a:rPr lang="en-US" sz="1400">
                          <a:effectLst/>
                        </a:rPr>
                        <a:t>57 to 59%</a:t>
                      </a:r>
                      <a:endParaRPr lang="en-US" sz="2000">
                        <a:effectLst/>
                        <a:latin typeface="Calibri"/>
                      </a:endParaRPr>
                    </a:p>
                  </a:txBody>
                  <a:tcPr marL="18415" marR="18415" marT="0" marB="0"/>
                </a:tc>
                <a:tc>
                  <a:txBody>
                    <a:bodyPr/>
                    <a:lstStyle/>
                    <a:p>
                      <a:pPr algn="ctr"/>
                      <a:r>
                        <a:rPr lang="en-US" sz="1400" dirty="0">
                          <a:effectLst/>
                        </a:rPr>
                        <a:t>14 to 15%</a:t>
                      </a:r>
                      <a:endParaRPr lang="en-US" sz="2000" dirty="0">
                        <a:effectLst/>
                        <a:latin typeface="Calibri"/>
                      </a:endParaRPr>
                    </a:p>
                  </a:txBody>
                  <a:tcPr marL="18415" marR="18415" marT="0" marB="0"/>
                </a:tc>
                <a:tc gridSpan="2" vMerge="1">
                  <a:txBody>
                    <a:bodyPr/>
                    <a:lstStyle/>
                    <a:p>
                      <a:endParaRPr lang="en-US"/>
                    </a:p>
                  </a:txBody>
                  <a:tcPr/>
                </a:tc>
                <a:tc hMerge="1" vMerge="1">
                  <a:txBody>
                    <a:bodyPr/>
                    <a:lstStyle/>
                    <a:p>
                      <a:endParaRPr lang="en-US"/>
                    </a:p>
                  </a:txBody>
                  <a:tcPr/>
                </a:tc>
              </a:tr>
              <a:tr h="0">
                <a:tc vMerge="1">
                  <a:txBody>
                    <a:bodyPr/>
                    <a:lstStyle/>
                    <a:p>
                      <a:endParaRPr lang="en-US"/>
                    </a:p>
                  </a:txBody>
                  <a:tcPr/>
                </a:tc>
                <a:tc>
                  <a:txBody>
                    <a:bodyPr/>
                    <a:lstStyle/>
                    <a:p>
                      <a:r>
                        <a:rPr lang="en-US" sz="1400" dirty="0">
                          <a:effectLst/>
                        </a:rPr>
                        <a:t>Poor</a:t>
                      </a:r>
                      <a:endParaRPr lang="en-US" sz="2000" dirty="0">
                        <a:effectLst/>
                        <a:latin typeface="Calibri"/>
                      </a:endParaRPr>
                    </a:p>
                  </a:txBody>
                  <a:tcPr marL="18415" marR="18415" marT="0" marB="0"/>
                </a:tc>
                <a:tc>
                  <a:txBody>
                    <a:bodyPr/>
                    <a:lstStyle/>
                    <a:p>
                      <a:pPr algn="ctr"/>
                      <a:r>
                        <a:rPr lang="en-US" sz="1400">
                          <a:effectLst/>
                        </a:rPr>
                        <a:t>Below 57%</a:t>
                      </a:r>
                      <a:endParaRPr lang="en-US" sz="2000">
                        <a:effectLst/>
                        <a:latin typeface="Calibri"/>
                      </a:endParaRPr>
                    </a:p>
                  </a:txBody>
                  <a:tcPr marL="18415" marR="18415" marT="0" marB="0"/>
                </a:tc>
                <a:tc>
                  <a:txBody>
                    <a:bodyPr/>
                    <a:lstStyle/>
                    <a:p>
                      <a:pPr algn="ctr"/>
                      <a:r>
                        <a:rPr lang="en-US" sz="1400" dirty="0">
                          <a:effectLst/>
                        </a:rPr>
                        <a:t>Below 14%</a:t>
                      </a:r>
                      <a:endParaRPr lang="en-US" sz="2000" dirty="0">
                        <a:effectLst/>
                        <a:latin typeface="Calibri"/>
                      </a:endParaRPr>
                    </a:p>
                  </a:txBody>
                  <a:tcPr marL="18415" marR="18415" marT="0" marB="0"/>
                </a:tc>
                <a:tc gridSpan="2" vMerge="1">
                  <a:txBody>
                    <a:bodyPr/>
                    <a:lstStyle/>
                    <a:p>
                      <a:endParaRPr lang="en-US"/>
                    </a:p>
                  </a:txBody>
                  <a:tcPr/>
                </a:tc>
                <a:tc hMerge="1" vMerge="1">
                  <a:txBody>
                    <a:bodyPr/>
                    <a:lstStyle/>
                    <a:p>
                      <a:endParaRPr lang="en-US"/>
                    </a:p>
                  </a:txBody>
                  <a:tcPr/>
                </a:tc>
              </a:tr>
              <a:tr h="0">
                <a:tc gridSpan="6">
                  <a:txBody>
                    <a:bodyPr/>
                    <a:lstStyle/>
                    <a:p>
                      <a:pPr marL="0" marR="0">
                        <a:spcBef>
                          <a:spcPts val="0"/>
                        </a:spcBef>
                        <a:spcAft>
                          <a:spcPts val="0"/>
                        </a:spcAft>
                      </a:pPr>
                      <a:r>
                        <a:rPr lang="en-US" sz="1600" baseline="30000" dirty="0" smtClean="0">
                          <a:effectLst/>
                        </a:rPr>
                        <a:t>1</a:t>
                      </a:r>
                      <a:r>
                        <a:rPr lang="en-US" sz="1600" dirty="0" smtClean="0">
                          <a:effectLst/>
                        </a:rPr>
                        <a:t>Dry matter basis.</a:t>
                      </a:r>
                      <a:endParaRPr lang="en-US" sz="2800" dirty="0" smtClean="0">
                        <a:effectLst/>
                      </a:endParaRPr>
                    </a:p>
                    <a:p>
                      <a:pPr marL="0" marR="0">
                        <a:spcBef>
                          <a:spcPts val="0"/>
                        </a:spcBef>
                        <a:spcAft>
                          <a:spcPts val="0"/>
                        </a:spcAft>
                      </a:pPr>
                      <a:r>
                        <a:rPr lang="en-US" sz="1600" baseline="30000" dirty="0" smtClean="0">
                          <a:effectLst/>
                        </a:rPr>
                        <a:t>2</a:t>
                      </a:r>
                      <a:r>
                        <a:rPr lang="en-US" sz="1600" dirty="0" smtClean="0">
                          <a:effectLst/>
                        </a:rPr>
                        <a:t>Determine silage quality by total digestible nutrients rating. If silage does not meet either crude protein or moisture requirement for quality, lower one standard.</a:t>
                      </a:r>
                      <a:endParaRPr lang="en-US" sz="2800" dirty="0" smtClean="0">
                        <a:effectLst/>
                      </a:endParaRPr>
                    </a:p>
                    <a:p>
                      <a:r>
                        <a:rPr lang="en-US" sz="1600" baseline="30000" dirty="0" smtClean="0">
                          <a:effectLst/>
                        </a:rPr>
                        <a:t>3</a:t>
                      </a:r>
                      <a:r>
                        <a:rPr lang="en-US" sz="1600" dirty="0" smtClean="0">
                          <a:effectLst/>
                        </a:rPr>
                        <a:t>Determine hay quality by total digestible nutrients rating. If hay does not meet crude protein requirement or is less than 83% dry matter, lower one standard.</a:t>
                      </a:r>
                      <a:endParaRPr lang="en-US" sz="1600" dirty="0">
                        <a:effectLst/>
                        <a:latin typeface="Calibri"/>
                      </a:endParaRPr>
                    </a:p>
                  </a:txBody>
                  <a:tcPr marL="18415" marR="18415" marT="0" marB="0" anchor="ctr">
                    <a:solidFill>
                      <a:schemeClr val="bg1"/>
                    </a:solidFill>
                  </a:tcPr>
                </a:tc>
                <a:tc hMerge="1">
                  <a:txBody>
                    <a:bodyPr/>
                    <a:lstStyle/>
                    <a:p>
                      <a:endParaRPr lang="en-US" sz="2000" dirty="0">
                        <a:effectLst/>
                        <a:latin typeface="Calibri"/>
                      </a:endParaRPr>
                    </a:p>
                  </a:txBody>
                  <a:tcPr marL="18415" marR="18415" marT="0" marB="0"/>
                </a:tc>
                <a:tc hMerge="1">
                  <a:txBody>
                    <a:bodyPr/>
                    <a:lstStyle/>
                    <a:p>
                      <a:pPr algn="ctr"/>
                      <a:endParaRPr lang="en-US" sz="2000" dirty="0">
                        <a:effectLst/>
                        <a:latin typeface="Calibri"/>
                      </a:endParaRPr>
                    </a:p>
                  </a:txBody>
                  <a:tcPr marL="18415" marR="18415" marT="0" marB="0"/>
                </a:tc>
                <a:tc hMerge="1">
                  <a:txBody>
                    <a:bodyPr/>
                    <a:lstStyle/>
                    <a:p>
                      <a:pPr algn="ctr"/>
                      <a:endParaRPr lang="en-US" sz="2000" dirty="0">
                        <a:effectLst/>
                        <a:latin typeface="Calibri"/>
                      </a:endParaRPr>
                    </a:p>
                  </a:txBody>
                  <a:tcPr marL="18415" marR="18415" marT="0" marB="0"/>
                </a:tc>
                <a:tc hMerge="1">
                  <a:txBody>
                    <a:bodyPr/>
                    <a:lstStyle/>
                    <a:p>
                      <a:endParaRPr lang="en-US" sz="2000" dirty="0">
                        <a:effectLst/>
                        <a:latin typeface="Calibri"/>
                      </a:endParaRPr>
                    </a:p>
                  </a:txBody>
                  <a:tcPr marL="18415" marR="18415" marT="0" marB="0"/>
                </a:tc>
                <a:tc hMerge="1">
                  <a:txBody>
                    <a:bodyPr/>
                    <a:lstStyle/>
                    <a:p>
                      <a:endParaRPr lang="en-US"/>
                    </a:p>
                  </a:txBody>
                  <a:tcPr/>
                </a:tc>
              </a:tr>
            </a:tbl>
          </a:graphicData>
        </a:graphic>
      </p:graphicFrame>
      <p:sp>
        <p:nvSpPr>
          <p:cNvPr id="3" name="Rectangle 2"/>
          <p:cNvSpPr/>
          <p:nvPr/>
        </p:nvSpPr>
        <p:spPr>
          <a:xfrm>
            <a:off x="457200" y="3276600"/>
            <a:ext cx="5257800" cy="1752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1796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009"/>
                </a:solidFill>
              </a:rPr>
              <a:t>Why Forage Test?</a:t>
            </a:r>
            <a:endParaRPr lang="en-US" dirty="0">
              <a:solidFill>
                <a:srgbClr val="390009"/>
              </a:solidFill>
            </a:endParaRPr>
          </a:p>
        </p:txBody>
      </p:sp>
      <p:sp>
        <p:nvSpPr>
          <p:cNvPr id="3" name="Content Placeholder 2"/>
          <p:cNvSpPr>
            <a:spLocks noGrp="1"/>
          </p:cNvSpPr>
          <p:nvPr>
            <p:ph idx="1"/>
          </p:nvPr>
        </p:nvSpPr>
        <p:spPr/>
        <p:txBody>
          <a:bodyPr/>
          <a:lstStyle/>
          <a:p>
            <a:r>
              <a:rPr lang="en-US" dirty="0" smtClean="0"/>
              <a:t>To determine nutrient levels in forage and eliminate guesswork</a:t>
            </a:r>
          </a:p>
          <a:p>
            <a:r>
              <a:rPr lang="en-US" dirty="0" smtClean="0"/>
              <a:t>Match forage/feed supply to animal nutrient requirements</a:t>
            </a:r>
          </a:p>
          <a:p>
            <a:r>
              <a:rPr lang="en-US" dirty="0" smtClean="0"/>
              <a:t>Design supplemental feeding program</a:t>
            </a:r>
          </a:p>
          <a:p>
            <a:r>
              <a:rPr lang="en-US" dirty="0" smtClean="0"/>
              <a:t>Evaluate forage production</a:t>
            </a:r>
            <a:endParaRPr lang="en-US" dirty="0"/>
          </a:p>
        </p:txBody>
      </p:sp>
    </p:spTree>
    <p:extLst>
      <p:ext uri="{BB962C8B-B14F-4D97-AF65-F5344CB8AC3E}">
        <p14:creationId xmlns:p14="http://schemas.microsoft.com/office/powerpoint/2010/main" val="1812510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90009"/>
                </a:solidFill>
              </a:rPr>
              <a:t>Forage Testing Labs</a:t>
            </a:r>
            <a:endParaRPr lang="en-US" dirty="0">
              <a:solidFill>
                <a:srgbClr val="390009"/>
              </a:solidFill>
            </a:endParaRPr>
          </a:p>
        </p:txBody>
      </p:sp>
      <p:sp>
        <p:nvSpPr>
          <p:cNvPr id="3" name="Content Placeholder 2"/>
          <p:cNvSpPr>
            <a:spLocks noGrp="1"/>
          </p:cNvSpPr>
          <p:nvPr>
            <p:ph idx="1"/>
          </p:nvPr>
        </p:nvSpPr>
        <p:spPr/>
        <p:txBody>
          <a:bodyPr/>
          <a:lstStyle/>
          <a:p>
            <a:r>
              <a:rPr lang="en-US" dirty="0" smtClean="0"/>
              <a:t>State labs and Commercial Labs</a:t>
            </a:r>
          </a:p>
          <a:p>
            <a:r>
              <a:rPr lang="en-US" dirty="0" smtClean="0"/>
              <a:t>http</a:t>
            </a:r>
            <a:r>
              <a:rPr lang="en-US" dirty="0"/>
              <a:t>://extension.msstate.edu/publications/publications/forage-and-manure-analysis-laboratories</a:t>
            </a:r>
          </a:p>
        </p:txBody>
      </p:sp>
    </p:spTree>
    <p:extLst>
      <p:ext uri="{BB962C8B-B14F-4D97-AF65-F5344CB8AC3E}">
        <p14:creationId xmlns:p14="http://schemas.microsoft.com/office/powerpoint/2010/main" val="2317377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3472</TotalTime>
  <Words>3725</Words>
  <Application>Microsoft Macintosh PowerPoint</Application>
  <PresentationFormat>On-screen Show (4:3)</PresentationFormat>
  <Paragraphs>1066</Paragraphs>
  <Slides>58</Slides>
  <Notes>13</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Winter Supplementation Strategies</vt:lpstr>
      <vt:lpstr>Importance of Nutrition</vt:lpstr>
      <vt:lpstr>2014 Cow-Calf Production Operating Costs, $/bred cow</vt:lpstr>
      <vt:lpstr>Three Steps to a Winter Supplementation Plan:</vt:lpstr>
      <vt:lpstr>Start with a Forage Base</vt:lpstr>
      <vt:lpstr>PowerPoint Presentation</vt:lpstr>
      <vt:lpstr>Forage Quality Standards</vt:lpstr>
      <vt:lpstr>Why Forage Test?</vt:lpstr>
      <vt:lpstr>Forage Testing Labs</vt:lpstr>
      <vt:lpstr>PowerPoint Presentation</vt:lpstr>
      <vt:lpstr>Calculating per Cow Daily Hay Needs</vt:lpstr>
      <vt:lpstr>Calculating per Cow Winter Hay Needs</vt:lpstr>
      <vt:lpstr>Calculating Cow Herd Winter Hay Needs</vt:lpstr>
      <vt:lpstr>Storage Losses</vt:lpstr>
      <vt:lpstr>Hay Storage Losses</vt:lpstr>
      <vt:lpstr>Feeding Losses</vt:lpstr>
      <vt:lpstr>Factoring in Hay Losses</vt:lpstr>
      <vt:lpstr>Nutrition For the Cowherd</vt:lpstr>
      <vt:lpstr>Predicting Forage Intake</vt:lpstr>
      <vt:lpstr>Impact of forage CP level on DMI in beef cattle--nonlactating cows</vt:lpstr>
      <vt:lpstr>Protein Supplementation</vt:lpstr>
      <vt:lpstr>Nutrient Requirements</vt:lpstr>
      <vt:lpstr>Stages of production for cow herd</vt:lpstr>
      <vt:lpstr>Where to find requirements?</vt:lpstr>
      <vt:lpstr>Mature Dry (Non-lactating) Cow Nutrient Requirements</vt:lpstr>
      <vt:lpstr>Mature Lactating Cow Requirements: 20 lb/day peak milk </vt:lpstr>
      <vt:lpstr>Does each cow have all she can eat in the pasture?</vt:lpstr>
      <vt:lpstr>Does each cow have all she can eat in the pasture?</vt:lpstr>
      <vt:lpstr>Selecting the Best Feedstuff for the Situation</vt:lpstr>
      <vt:lpstr>Cost/Unit Nutrient Example</vt:lpstr>
      <vt:lpstr>Cost/Unit Nutrient Example</vt:lpstr>
      <vt:lpstr>Mature Cow Example</vt:lpstr>
      <vt:lpstr>Mature Cow Example</vt:lpstr>
      <vt:lpstr>Mature Cow Example</vt:lpstr>
      <vt:lpstr>What happens if we add lactation (2 months after calving)?</vt:lpstr>
      <vt:lpstr>Lactating Mature Cow Example</vt:lpstr>
      <vt:lpstr>Lactating Mature Cow Example</vt:lpstr>
      <vt:lpstr>Lactating Mature Cow Example</vt:lpstr>
      <vt:lpstr>Lactating Mature Cow Example</vt:lpstr>
      <vt:lpstr>Nutrition for growing cattle</vt:lpstr>
      <vt:lpstr>Nutrient Requirements</vt:lpstr>
      <vt:lpstr>Preconditioning Programs</vt:lpstr>
      <vt:lpstr>Preconditioning Programs</vt:lpstr>
      <vt:lpstr>How to reach target gains?</vt:lpstr>
      <vt:lpstr>Heifer Development</vt:lpstr>
      <vt:lpstr>PowerPoint Presentation</vt:lpstr>
      <vt:lpstr>Making a plan…</vt:lpstr>
      <vt:lpstr>Birth to weaning</vt:lpstr>
      <vt:lpstr>Weaning to breeding</vt:lpstr>
      <vt:lpstr>Weaning to breeding</vt:lpstr>
      <vt:lpstr>Example</vt:lpstr>
      <vt:lpstr>Weaning to breeding</vt:lpstr>
      <vt:lpstr>PowerPoint Presentation</vt:lpstr>
      <vt:lpstr>PowerPoint Presentation</vt:lpstr>
      <vt:lpstr>PowerPoint Presentation</vt:lpstr>
      <vt:lpstr>Growth</vt:lpstr>
      <vt:lpstr>Conclusions</vt:lpstr>
      <vt:lpstr>Questions?</vt:lpstr>
    </vt:vector>
  </TitlesOfParts>
  <Company>MSU Extension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Supplementation Strategies</dc:title>
  <dc:creator>Extension Service</dc:creator>
  <cp:lastModifiedBy>Mekenzie Hargaden</cp:lastModifiedBy>
  <cp:revision>102</cp:revision>
  <cp:lastPrinted>2016-05-13T20:27:46Z</cp:lastPrinted>
  <dcterms:created xsi:type="dcterms:W3CDTF">2011-09-15T14:31:28Z</dcterms:created>
  <dcterms:modified xsi:type="dcterms:W3CDTF">2016-10-04T19:36:50Z</dcterms:modified>
</cp:coreProperties>
</file>