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01" r:id="rId2"/>
    <p:sldId id="304" r:id="rId3"/>
    <p:sldId id="305" r:id="rId4"/>
    <p:sldId id="308" r:id="rId5"/>
    <p:sldId id="30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65" r:id="rId23"/>
    <p:sldId id="261" r:id="rId24"/>
    <p:sldId id="262" r:id="rId25"/>
    <p:sldId id="302" r:id="rId26"/>
    <p:sldId id="31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288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04" y="-1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46945137200093"/>
          <c:y val="0.0587491824020222"/>
          <c:w val="0.903781560985902"/>
          <c:h val="0.842328189888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Young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>
              <a:solidFill>
                <a:srgbClr val="333333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Sheet1!$D$8</c:f>
                <c:numCache>
                  <c:formatCode>General</c:formatCode>
                  <c:ptCount val="1"/>
                  <c:pt idx="0">
                    <c:v>7.46</c:v>
                  </c:pt>
                </c:numCache>
              </c:numRef>
            </c:plus>
            <c:minus>
              <c:numRef>
                <c:f>Sheet1!$D$8</c:f>
                <c:numCache>
                  <c:formatCode>General</c:formatCode>
                  <c:ptCount val="1"/>
                  <c:pt idx="0">
                    <c:v>7.46</c:v>
                  </c:pt>
                </c:numCache>
              </c:numRef>
            </c:minus>
            <c:spPr>
              <a:ln>
                <a:solidFill>
                  <a:schemeClr val="bg2"/>
                </a:solidFill>
              </a:ln>
            </c:spPr>
          </c:errBars>
          <c:cat>
            <c:strRef>
              <c:f>Sheet1!$B$1</c:f>
              <c:strCache>
                <c:ptCount val="1"/>
                <c:pt idx="0">
                  <c:v>E+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13.3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Mature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bg2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Sheet1!$D$9</c:f>
                <c:numCache>
                  <c:formatCode>General</c:formatCode>
                  <c:ptCount val="1"/>
                  <c:pt idx="0">
                    <c:v>9.130000000000001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0.0</c:v>
                </c:pt>
              </c:numLit>
            </c:minus>
            <c:spPr>
              <a:ln>
                <a:solidFill>
                  <a:schemeClr val="bg2"/>
                </a:solidFill>
              </a:ln>
            </c:spPr>
          </c:errBars>
          <c:cat>
            <c:strRef>
              <c:f>Sheet1!$B$1</c:f>
              <c:strCache>
                <c:ptCount val="1"/>
                <c:pt idx="0">
                  <c:v>E+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6624024"/>
        <c:axId val="2111147944"/>
      </c:barChart>
      <c:catAx>
        <c:axId val="2086624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bg2"/>
            </a:solidFill>
          </a:ln>
        </c:spPr>
        <c:crossAx val="2111147944"/>
        <c:crosses val="autoZero"/>
        <c:auto val="1"/>
        <c:lblAlgn val="ctr"/>
        <c:lblOffset val="100"/>
        <c:noMultiLvlLbl val="0"/>
      </c:catAx>
      <c:valAx>
        <c:axId val="2111147944"/>
        <c:scaling>
          <c:orientation val="minMax"/>
          <c:max val="10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crossAx val="2086624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3822420736841"/>
          <c:y val="0.0569161616518804"/>
          <c:w val="0.136493218425914"/>
          <c:h val="0.156648770139153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0">
          <a:solidFill>
            <a:srgbClr val="1C1C10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Young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errBars>
            <c:errBarType val="plus"/>
            <c:errValType val="cust"/>
            <c:noEndCap val="0"/>
            <c:plus>
              <c:numRef>
                <c:f>Sheet1!$B$5</c:f>
                <c:numCache>
                  <c:formatCode>General</c:formatCode>
                  <c:ptCount val="1"/>
                  <c:pt idx="0">
                    <c:v>9.0</c:v>
                  </c:pt>
                </c:numCache>
              </c:numRef>
            </c:plus>
            <c:minus>
              <c:numRef>
                <c:f>Sheet1!$B$5</c:f>
                <c:numCache>
                  <c:formatCode>General</c:formatCode>
                  <c:ptCount val="1"/>
                  <c:pt idx="0">
                    <c:v>9.0</c:v>
                  </c:pt>
                </c:numCache>
              </c:numRef>
            </c:minus>
            <c:spPr>
              <a:ln>
                <a:solidFill>
                  <a:schemeClr val="bg2"/>
                </a:solidFill>
              </a:ln>
            </c:spPr>
          </c:errBars>
          <c:cat>
            <c:strRef>
              <c:f>Sheet1!$A$2:$A$3</c:f>
              <c:strCache>
                <c:ptCount val="2"/>
                <c:pt idx="0">
                  <c:v>E+</c:v>
                </c:pt>
                <c:pt idx="1">
                  <c:v>NE+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46.2</c:v>
                </c:pt>
                <c:pt idx="1">
                  <c:v>88.9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Mature</c:v>
                </c:pt>
              </c:strCache>
            </c:strRef>
          </c:tx>
          <c:spPr>
            <a:solidFill>
              <a:schemeClr val="bg2"/>
            </a:solidFill>
            <a:ln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errBars>
            <c:errBarType val="plus"/>
            <c:errValType val="cust"/>
            <c:noEndCap val="0"/>
            <c:plus>
              <c:numRef>
                <c:f>Sheet1!$C$5</c:f>
                <c:numCache>
                  <c:formatCode>General</c:formatCode>
                  <c:ptCount val="1"/>
                  <c:pt idx="0">
                    <c:v>11.5</c:v>
                  </c:pt>
                </c:numCache>
              </c:numRef>
            </c:plus>
            <c:minus>
              <c:numRef>
                <c:f>Sheet1!$C$5</c:f>
                <c:numCache>
                  <c:formatCode>General</c:formatCode>
                  <c:ptCount val="1"/>
                  <c:pt idx="0">
                    <c:v>11.5</c:v>
                  </c:pt>
                </c:numCache>
              </c:numRef>
            </c:minus>
            <c:spPr>
              <a:ln>
                <a:solidFill>
                  <a:schemeClr val="bg2"/>
                </a:solidFill>
              </a:ln>
            </c:spPr>
          </c:errBars>
          <c:cat>
            <c:strRef>
              <c:f>Sheet1!$A$2:$A$3</c:f>
              <c:strCache>
                <c:ptCount val="2"/>
                <c:pt idx="0">
                  <c:v>E+</c:v>
                </c:pt>
                <c:pt idx="1">
                  <c:v>NE+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69.2</c:v>
                </c:pt>
                <c:pt idx="1">
                  <c:v>92.3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1236280"/>
        <c:axId val="2111239560"/>
      </c:barChart>
      <c:catAx>
        <c:axId val="2111236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crossAx val="2111239560"/>
        <c:crosses val="autoZero"/>
        <c:auto val="1"/>
        <c:lblAlgn val="ctr"/>
        <c:lblOffset val="100"/>
        <c:noMultiLvlLbl val="0"/>
      </c:catAx>
      <c:valAx>
        <c:axId val="2111239560"/>
        <c:scaling>
          <c:orientation val="minMax"/>
          <c:max val="10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bg2"/>
            </a:solidFill>
          </a:ln>
        </c:spPr>
        <c:crossAx val="2111236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1596973032265"/>
          <c:y val="0.0537180144164272"/>
          <c:w val="0.115797169202087"/>
          <c:h val="0.1475657875716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1C1C10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1st (d 30)</c:v>
                </c:pt>
              </c:strCache>
            </c:strRef>
          </c:tx>
          <c:spPr>
            <a:solidFill>
              <a:srgbClr val="736C5D"/>
            </a:solidFill>
          </c:spPr>
          <c:invertIfNegative val="0"/>
          <c:cat>
            <c:strRef>
              <c:f>Sheet1!$B$1:$E$1</c:f>
              <c:strCache>
                <c:ptCount val="4"/>
                <c:pt idx="0">
                  <c:v>E+E+</c:v>
                </c:pt>
                <c:pt idx="1">
                  <c:v>E+O</c:v>
                </c:pt>
                <c:pt idx="2">
                  <c:v>OE+</c:v>
                </c:pt>
                <c:pt idx="3">
                  <c:v>OO</c:v>
                </c:pt>
              </c:strCache>
            </c:strRef>
          </c:cat>
          <c:val>
            <c:numRef>
              <c:f>Sheet1!$B$2:$E$2</c:f>
              <c:numCache>
                <c:formatCode>0.00</c:formatCode>
                <c:ptCount val="4"/>
                <c:pt idx="0">
                  <c:v>41.67</c:v>
                </c:pt>
                <c:pt idx="1">
                  <c:v>43.28</c:v>
                </c:pt>
                <c:pt idx="2">
                  <c:v>57.2</c:v>
                </c:pt>
                <c:pt idx="3">
                  <c:v>67.3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2nd (d 60)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Sheet1!$B$1:$E$1</c:f>
              <c:strCache>
                <c:ptCount val="4"/>
                <c:pt idx="0">
                  <c:v>E+E+</c:v>
                </c:pt>
                <c:pt idx="1">
                  <c:v>E+O</c:v>
                </c:pt>
                <c:pt idx="2">
                  <c:v>OE+</c:v>
                </c:pt>
                <c:pt idx="3">
                  <c:v>OO</c:v>
                </c:pt>
              </c:strCache>
            </c:strRef>
          </c:cat>
          <c:val>
            <c:numRef>
              <c:f>Sheet1!$B$3:$E$3</c:f>
              <c:numCache>
                <c:formatCode>0.00</c:formatCode>
                <c:ptCount val="4"/>
                <c:pt idx="0">
                  <c:v>4.8</c:v>
                </c:pt>
                <c:pt idx="1">
                  <c:v>34.7</c:v>
                </c:pt>
                <c:pt idx="2">
                  <c:v>19.4</c:v>
                </c:pt>
                <c:pt idx="3">
                  <c:v>22.0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Final (d 130)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Sheet1!$B$1:$E$1</c:f>
              <c:strCache>
                <c:ptCount val="4"/>
                <c:pt idx="0">
                  <c:v>E+E+</c:v>
                </c:pt>
                <c:pt idx="1">
                  <c:v>E+O</c:v>
                </c:pt>
                <c:pt idx="2">
                  <c:v>OE+</c:v>
                </c:pt>
                <c:pt idx="3">
                  <c:v>OO</c:v>
                </c:pt>
              </c:strCache>
            </c:strRef>
          </c:cat>
          <c:val>
            <c:numRef>
              <c:f>Sheet1!$B$4:$E$4</c:f>
              <c:numCache>
                <c:formatCode>0.00</c:formatCode>
                <c:ptCount val="4"/>
                <c:pt idx="0">
                  <c:v>17.1</c:v>
                </c:pt>
                <c:pt idx="1">
                  <c:v>9.530000000000001</c:v>
                </c:pt>
                <c:pt idx="2">
                  <c:v>8.85</c:v>
                </c:pt>
                <c:pt idx="3">
                  <c:v>7.93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0112952"/>
        <c:axId val="2110116248"/>
      </c:barChart>
      <c:catAx>
        <c:axId val="2110112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/>
            </a:solidFill>
          </a:ln>
        </c:spPr>
        <c:txPr>
          <a:bodyPr/>
          <a:lstStyle/>
          <a:p>
            <a:pPr>
              <a:defRPr>
                <a:solidFill>
                  <a:srgbClr val="E5E5D3"/>
                </a:solidFill>
              </a:defRPr>
            </a:pPr>
            <a:endParaRPr lang="en-US"/>
          </a:p>
        </c:txPr>
        <c:crossAx val="2110116248"/>
        <c:crosses val="autoZero"/>
        <c:auto val="1"/>
        <c:lblAlgn val="ctr"/>
        <c:lblOffset val="100"/>
        <c:noMultiLvlLbl val="0"/>
      </c:catAx>
      <c:valAx>
        <c:axId val="2110116248"/>
        <c:scaling>
          <c:orientation val="minMax"/>
          <c:max val="100.0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solidFill>
              <a:schemeClr val="tx2"/>
            </a:solidFill>
          </a:ln>
        </c:spPr>
        <c:txPr>
          <a:bodyPr/>
          <a:lstStyle/>
          <a:p>
            <a:pPr>
              <a:defRPr>
                <a:solidFill>
                  <a:srgbClr val="E5E5D3"/>
                </a:solidFill>
              </a:defRPr>
            </a:pPr>
            <a:endParaRPr lang="en-US"/>
          </a:p>
        </c:txPr>
        <c:crossAx val="211011295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rgbClr val="E5E5D3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solidFill>
            <a:srgbClr val="1C1C1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3F78-2DB7-4737-85C8-A2A85F373C5D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CD949-2932-483D-9455-31F20E644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0AF52-45F0-4AEC-B0F7-DFCEA285C57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0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6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microsoft.com/office/2007/relationships/hdphoto" Target="../media/hdphoto7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microsoft.com/office/2007/relationships/hdphoto" Target="../media/hdphoto3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microsoft.com/office/2007/relationships/hdphoto" Target="../media/hdphoto4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microsoft.com/office/2007/relationships/hdphoto" Target="../media/hdphoto5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microsoft.com/office/2007/relationships/hdphoto" Target="../media/hdphoto5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4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59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5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5034-463F-401B-9B00-3C75DAE6C5DD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1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62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7C1872E5-9EB3-427D-B7D2-4369BA49D5D7}" type="datetime1">
              <a:rPr lang="en-US" smtClean="0">
                <a:solidFill>
                  <a:prstClr val="white"/>
                </a:solidFill>
                <a:latin typeface="Calisto MT"/>
              </a:rPr>
              <a:t>10/25/16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62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FEF934B8-C8BD-D340-AC3B-F098349F4FFC}" type="slidenum">
              <a:rPr lang="en-US" smtClean="0">
                <a:solidFill>
                  <a:prstClr val="white"/>
                </a:solidFill>
                <a:latin typeface="Perpetua Titling MT"/>
              </a:rPr>
              <a:pPr/>
              <a:t>‹#›</a:t>
            </a:fld>
            <a:endParaRPr lang="en-US">
              <a:solidFill>
                <a:prstClr val="white"/>
              </a:solidFill>
              <a:latin typeface="Perpetua Titling MT"/>
            </a:endParaRPr>
          </a:p>
        </p:txBody>
      </p:sp>
    </p:spTree>
    <p:extLst>
      <p:ext uri="{BB962C8B-B14F-4D97-AF65-F5344CB8AC3E}">
        <p14:creationId xmlns:p14="http://schemas.microsoft.com/office/powerpoint/2010/main" val="404958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59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0ACD-1985-4C71-AA7A-8C36FBB82B23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2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AE954F89-044B-4B31-99E3-BDD67DC304C9}" type="datetime1">
              <a:rPr lang="en-US" smtClean="0">
                <a:solidFill>
                  <a:prstClr val="white"/>
                </a:solidFill>
                <a:latin typeface="Calisto MT"/>
              </a:rPr>
              <a:t>10/25/16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FEF934B8-C8BD-D340-AC3B-F098349F4FFC}" type="slidenum">
              <a:rPr lang="en-US" smtClean="0">
                <a:solidFill>
                  <a:prstClr val="white"/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090302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8760-B54F-400D-AC2D-2741D8A3FBFD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33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1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12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12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62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CEE9D0B4-0273-4228-ADE4-D62D0E589990}" type="datetime1">
              <a:rPr lang="en-US" smtClean="0">
                <a:solidFill>
                  <a:prstClr val="white"/>
                </a:solidFill>
                <a:latin typeface="Calisto MT"/>
              </a:rPr>
              <a:t>10/25/16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6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3881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4461-1271-4FF5-9A8F-AD7C2444A8BF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9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93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5" y="4724412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4BA0-FDE0-4D81-8686-D2920FC6933E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7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740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5" y="2971803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5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8C5B-7F5D-483B-BACC-9A84B9CDF446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07195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65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1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1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DAF2-B387-43CC-A991-048E4EB77D76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0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65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88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88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FE61-6167-4F15-9C6C-142DF3C06A3C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4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EC39-4336-4A35-AD96-5027BBE1D5C4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EA47-3578-4384-964C-83AA4C78FC45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2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61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62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5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1" y="6356362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669D64CF-6543-4221-88CA-946697A3CC93}" type="datetime1">
              <a:rPr lang="en-US" smtClean="0">
                <a:solidFill>
                  <a:prstClr val="white"/>
                </a:solidFill>
                <a:latin typeface="Calisto MT"/>
              </a:rPr>
              <a:t>10/25/16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53" y="6356362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FEF934B8-C8BD-D340-AC3B-F098349F4FFC}" type="slidenum">
              <a:rPr lang="en-US" smtClean="0">
                <a:solidFill>
                  <a:prstClr val="white"/>
                </a:solidFill>
                <a:latin typeface="Perpetua Titling MT"/>
              </a:rPr>
              <a:pPr/>
              <a:t>‹#›</a:t>
            </a:fld>
            <a:endParaRPr lang="en-US">
              <a:solidFill>
                <a:prstClr val="white"/>
              </a:solidFill>
              <a:latin typeface="Perpetua Titling MT"/>
            </a:endParaRPr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4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3.png"/><Relationship Id="rId1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65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1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defTabSz="457200"/>
            <a:fld id="{8619069B-C28D-4690-9C54-8B884C2EEF2A}" type="datetime1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t>10/25/16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defTabSz="457200"/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6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defTabSz="457200"/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 defTabSz="457200"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" y="5742000"/>
            <a:ext cx="1128541" cy="10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82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Arial"/>
          <a:ea typeface="+mn-ea"/>
          <a:cs typeface="Arial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Arial"/>
          <a:ea typeface="+mn-ea"/>
          <a:cs typeface="Arial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Arial"/>
          <a:ea typeface="+mn-ea"/>
          <a:cs typeface="Arial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Arial"/>
          <a:ea typeface="+mn-ea"/>
          <a:cs typeface="Arial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Arial"/>
          <a:ea typeface="+mn-ea"/>
          <a:cs typeface="Arial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472" y="1918459"/>
            <a:ext cx="8232577" cy="1470025"/>
          </a:xfrm>
        </p:spPr>
        <p:txBody>
          <a:bodyPr/>
          <a:lstStyle/>
          <a:p>
            <a:r>
              <a:rPr lang="en-US" dirty="0" smtClean="0"/>
              <a:t>Shifting the paradigm: A Systems approach to Beef Producer education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5" y="3784486"/>
            <a:ext cx="7583487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Dr. Matthew G. Burns</a:t>
            </a:r>
          </a:p>
          <a:p>
            <a:r>
              <a:rPr lang="en-US" sz="2400" dirty="0" smtClean="0"/>
              <a:t>Extension Beef Specialist</a:t>
            </a:r>
          </a:p>
          <a:p>
            <a:r>
              <a:rPr lang="en-US" sz="2400" dirty="0" smtClean="0"/>
              <a:t>Clemson University Cooperative Extension </a:t>
            </a:r>
          </a:p>
          <a:p>
            <a:r>
              <a:rPr lang="en-US" sz="2400" dirty="0" smtClean="0"/>
              <a:t>10/25/16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52875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247"/>
            <a:ext cx="9067800" cy="1283167"/>
          </a:xfrm>
        </p:spPr>
        <p:txBody>
          <a:bodyPr/>
          <a:lstStyle/>
          <a:p>
            <a:r>
              <a:rPr lang="en-US" dirty="0" smtClean="0"/>
              <a:t>On Farm Producer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515" y="1483840"/>
            <a:ext cx="8423333" cy="4297363"/>
          </a:xfrm>
        </p:spPr>
        <p:txBody>
          <a:bodyPr>
            <a:normAutofit/>
          </a:bodyPr>
          <a:lstStyle/>
          <a:p>
            <a:r>
              <a:rPr lang="en-US" dirty="0" smtClean="0"/>
              <a:t>Upstate South Carolina producer wanted to utilize estrous synchronization and AI for the first time.</a:t>
            </a:r>
            <a:endParaRPr lang="en-US" dirty="0"/>
          </a:p>
          <a:p>
            <a:r>
              <a:rPr lang="en-US" dirty="0" smtClean="0"/>
              <a:t>We set forth a plan to allow him to implement this.</a:t>
            </a:r>
          </a:p>
          <a:p>
            <a:r>
              <a:rPr lang="en-US" dirty="0" smtClean="0"/>
              <a:t>Working facility location caused the producer to move cattle from NE+ to E+ tall fescue 2 </a:t>
            </a:r>
            <a:r>
              <a:rPr lang="en-US" dirty="0" err="1"/>
              <a:t>w</a:t>
            </a:r>
            <a:r>
              <a:rPr lang="en-US" dirty="0" err="1" smtClean="0"/>
              <a:t>k</a:t>
            </a:r>
            <a:r>
              <a:rPr lang="en-US" dirty="0" smtClean="0"/>
              <a:t> prior to initiation of estrous synch protocol.</a:t>
            </a:r>
          </a:p>
          <a:p>
            <a:r>
              <a:rPr lang="en-US" dirty="0" err="1"/>
              <a:t>Brangus</a:t>
            </a:r>
            <a:r>
              <a:rPr lang="en-US" dirty="0"/>
              <a:t> x Angus </a:t>
            </a:r>
            <a:r>
              <a:rPr lang="en-US" dirty="0" smtClean="0"/>
              <a:t>cattle:  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(n = 32) &amp; 3 (n = 16) </a:t>
            </a:r>
            <a:r>
              <a:rPr lang="en-US" dirty="0" err="1"/>
              <a:t>yr</a:t>
            </a:r>
            <a:r>
              <a:rPr lang="en-US" dirty="0"/>
              <a:t> old cows (young)</a:t>
            </a:r>
          </a:p>
          <a:p>
            <a:pPr lvl="1"/>
            <a:r>
              <a:rPr lang="en-US" dirty="0" smtClean="0"/>
              <a:t>Mature </a:t>
            </a:r>
            <a:r>
              <a:rPr lang="en-US" dirty="0"/>
              <a:t>cows (n = 33)</a:t>
            </a:r>
          </a:p>
          <a:p>
            <a:endParaRPr lang="en-US" dirty="0" smtClean="0"/>
          </a:p>
        </p:txBody>
      </p:sp>
      <p:pic>
        <p:nvPicPr>
          <p:cNvPr id="4" name="Picture 17" descr="cereal stri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7"/>
          <a:stretch/>
        </p:blipFill>
        <p:spPr bwMode="auto">
          <a:xfrm>
            <a:off x="3841031" y="5368781"/>
            <a:ext cx="5126595" cy="1334017"/>
          </a:xfrm>
          <a:prstGeom prst="rect">
            <a:avLst/>
          </a:prstGeom>
          <a:noFill/>
          <a:ln w="19050" cmpd="sng">
            <a:solidFill>
              <a:srgbClr val="E5E5D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10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50411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241162" y="2105699"/>
            <a:ext cx="8598038" cy="3232211"/>
            <a:chOff x="1052915" y="1593055"/>
            <a:chExt cx="7911928" cy="2948235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1714074" y="3163133"/>
              <a:ext cx="4776033" cy="31164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3389194" y="3030686"/>
              <a:ext cx="919367" cy="296057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1C1C10"/>
                  </a:solidFill>
                </a:rPr>
                <a:t>CIDR</a:t>
              </a:r>
              <a:endParaRPr lang="en-US" sz="2000" dirty="0">
                <a:solidFill>
                  <a:srgbClr val="1C1C1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59535" y="3104701"/>
              <a:ext cx="186990" cy="179192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C1C1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389194" y="2664511"/>
              <a:ext cx="0" cy="366175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305138" y="2664511"/>
              <a:ext cx="0" cy="366175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934578" y="2295179"/>
              <a:ext cx="865410" cy="364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465A32"/>
                  </a:solidFill>
                </a:rPr>
                <a:t>GnRH</a:t>
              </a:r>
              <a:endParaRPr lang="en-US" sz="2000" b="1" dirty="0">
                <a:solidFill>
                  <a:srgbClr val="465A3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46130" y="2295179"/>
              <a:ext cx="904054" cy="364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2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PGF</a:t>
              </a:r>
              <a:r>
                <a:rPr lang="en-US" sz="2000" b="1" baseline="-250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2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2α</a:t>
              </a:r>
              <a:endParaRPr lang="en-US" sz="2000" b="1" baseline="-25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61457" y="3332329"/>
              <a:ext cx="479467" cy="364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1C1C10"/>
                  </a:solidFill>
                </a:rPr>
                <a:t>-10</a:t>
              </a:r>
              <a:endParaRPr lang="en-US" sz="2000" dirty="0">
                <a:solidFill>
                  <a:srgbClr val="1C1C1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2822" y="3332329"/>
              <a:ext cx="359156" cy="364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1C1C10"/>
                  </a:solidFill>
                </a:rPr>
                <a:t>-3</a:t>
              </a:r>
              <a:endParaRPr lang="en-US" sz="2000" dirty="0">
                <a:solidFill>
                  <a:srgbClr val="1C1C1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920641" y="3104701"/>
              <a:ext cx="186990" cy="179192"/>
            </a:xfrm>
            <a:prstGeom prst="ellipse">
              <a:avLst/>
            </a:prstGeom>
            <a:solidFill>
              <a:srgbClr val="333333"/>
            </a:solidFill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C1C1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83589" y="3332329"/>
              <a:ext cx="290242" cy="364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1C1C10"/>
                  </a:solidFill>
                </a:rPr>
                <a:t>0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018508" y="2664511"/>
              <a:ext cx="0" cy="366175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441843" y="2056748"/>
              <a:ext cx="1203297" cy="64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465A32"/>
                  </a:solidFill>
                </a:rPr>
                <a:t>  </a:t>
              </a:r>
              <a:r>
                <a:rPr lang="en-US" sz="2000" b="1" dirty="0" err="1" smtClean="0">
                  <a:solidFill>
                    <a:srgbClr val="465A32"/>
                  </a:solidFill>
                </a:rPr>
                <a:t>GnRH</a:t>
              </a:r>
              <a:r>
                <a:rPr lang="en-US" sz="2000" b="1" dirty="0" smtClean="0">
                  <a:solidFill>
                    <a:srgbClr val="465A32"/>
                  </a:solidFill>
                </a:rPr>
                <a:t> </a:t>
              </a:r>
              <a:r>
                <a:rPr lang="en-US" sz="2000" dirty="0" smtClean="0">
                  <a:solidFill>
                    <a:srgbClr val="921F07"/>
                  </a:solidFill>
                </a:rPr>
                <a:t>+ </a:t>
              </a:r>
            </a:p>
            <a:p>
              <a:pPr algn="ctr"/>
              <a:r>
                <a:rPr lang="en-US" sz="2000" dirty="0">
                  <a:solidFill>
                    <a:srgbClr val="921F07"/>
                  </a:solidFill>
                </a:rPr>
                <a:t> </a:t>
              </a:r>
              <a:r>
                <a:rPr lang="en-US" sz="2000" dirty="0" smtClean="0">
                  <a:solidFill>
                    <a:srgbClr val="921F07"/>
                  </a:solidFill>
                </a:rPr>
                <a:t>Breed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14080" y="3332329"/>
              <a:ext cx="479467" cy="364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1C1C10"/>
                  </a:solidFill>
                </a:rPr>
                <a:t>-24</a:t>
              </a:r>
              <a:endParaRPr lang="en-US" sz="2000" dirty="0">
                <a:solidFill>
                  <a:srgbClr val="1C1C1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2915" y="2295179"/>
              <a:ext cx="1760948" cy="364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1C1C10"/>
                  </a:solidFill>
                </a:rPr>
                <a:t>Initiation of E+</a:t>
              </a:r>
              <a:endParaRPr lang="en-US" sz="2000" dirty="0">
                <a:solidFill>
                  <a:srgbClr val="1C1C1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753029" y="2664511"/>
              <a:ext cx="0" cy="366175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6054737" y="3104701"/>
              <a:ext cx="186990" cy="179192"/>
            </a:xfrm>
            <a:prstGeom prst="ellipse">
              <a:avLst/>
            </a:prstGeom>
            <a:solidFill>
              <a:srgbClr val="333333"/>
            </a:solidFill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C1C1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266511" y="3073537"/>
              <a:ext cx="186990" cy="179192"/>
            </a:xfrm>
            <a:prstGeom prst="ellipse">
              <a:avLst/>
            </a:prstGeom>
            <a:solidFill>
              <a:srgbClr val="333333"/>
            </a:solidFill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C1C1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56029" y="3332329"/>
              <a:ext cx="410553" cy="364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1C1C10"/>
                  </a:solidFill>
                </a:rPr>
                <a:t>10</a:t>
              </a:r>
              <a:endParaRPr lang="en-US" sz="2000" dirty="0">
                <a:solidFill>
                  <a:srgbClr val="1C1C1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137023" y="2664511"/>
              <a:ext cx="0" cy="366175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597592" y="2056680"/>
              <a:ext cx="1078862" cy="645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C1C10"/>
                  </a:solidFill>
                </a:rPr>
                <a:t>Bulls turned in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8361894" y="2664511"/>
              <a:ext cx="0" cy="366175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977981" y="3845693"/>
              <a:ext cx="1544180" cy="336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1C1C10"/>
                  </a:solidFill>
                </a:rPr>
                <a:t>Days from TAI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>
              <a:off x="5522161" y="4014135"/>
              <a:ext cx="539741" cy="0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3546793" y="4009603"/>
              <a:ext cx="415606" cy="1487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6427777" y="3030686"/>
              <a:ext cx="132451" cy="253207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560228" y="3030686"/>
              <a:ext cx="132451" cy="253207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26" idx="2"/>
            </p:cNvCxnSpPr>
            <p:nvPr/>
          </p:nvCxnSpPr>
          <p:spPr>
            <a:xfrm>
              <a:off x="6614767" y="3163133"/>
              <a:ext cx="1651744" cy="0"/>
            </a:xfrm>
            <a:prstGeom prst="line">
              <a:avLst/>
            </a:prstGeom>
            <a:ln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094989" y="3078116"/>
              <a:ext cx="186990" cy="179192"/>
            </a:xfrm>
            <a:prstGeom prst="ellipse">
              <a:avLst/>
            </a:prstGeom>
            <a:solidFill>
              <a:srgbClr val="333333"/>
            </a:solidFill>
            <a:ln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C1C1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45953" y="1593055"/>
              <a:ext cx="1218890" cy="92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C1C10"/>
                  </a:solidFill>
                </a:rPr>
                <a:t>2</a:t>
              </a:r>
              <a:r>
                <a:rPr lang="en-US" sz="2000" baseline="30000" dirty="0" smtClean="0">
                  <a:solidFill>
                    <a:srgbClr val="1C1C10"/>
                  </a:solidFill>
                </a:rPr>
                <a:t>nd</a:t>
              </a:r>
              <a:r>
                <a:rPr lang="en-US" sz="2000" dirty="0" smtClean="0">
                  <a:solidFill>
                    <a:srgbClr val="1C1C10"/>
                  </a:solidFill>
                </a:rPr>
                <a:t> Pregnancy Diagnosis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7181430" y="3495147"/>
              <a:ext cx="0" cy="366175"/>
            </a:xfrm>
            <a:prstGeom prst="straightConnector1">
              <a:avLst/>
            </a:prstGeom>
            <a:ln>
              <a:solidFill>
                <a:srgbClr val="3333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330914" y="3895597"/>
              <a:ext cx="1722377" cy="64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C1C10"/>
                  </a:solidFill>
                </a:rPr>
                <a:t>1</a:t>
              </a:r>
              <a:r>
                <a:rPr lang="en-US" sz="2000" baseline="30000" dirty="0" smtClean="0">
                  <a:solidFill>
                    <a:srgbClr val="1C1C10"/>
                  </a:solidFill>
                </a:rPr>
                <a:t>st</a:t>
              </a:r>
              <a:r>
                <a:rPr lang="en-US" sz="2000" dirty="0" smtClean="0">
                  <a:solidFill>
                    <a:srgbClr val="1C1C10"/>
                  </a:solidFill>
                </a:rPr>
                <a:t> Pregnancy Diagnosis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Producer Data Timeline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11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56622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22475058"/>
              </p:ext>
            </p:extLst>
          </p:nvPr>
        </p:nvGraphicFramePr>
        <p:xfrm>
          <a:off x="954156" y="1675803"/>
          <a:ext cx="7251635" cy="4496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682637" y="3543259"/>
            <a:ext cx="253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C1C10"/>
                </a:solidFill>
                <a:latin typeface="Times New Roman"/>
                <a:cs typeface="Times New Roman"/>
              </a:rPr>
              <a:t>Pregnancy Rate, %</a:t>
            </a:r>
            <a:endParaRPr lang="en-US" sz="2400" dirty="0">
              <a:solidFill>
                <a:srgbClr val="1C1C1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697" y="365257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C1C10"/>
                </a:solidFill>
              </a:rPr>
              <a:t>#</a:t>
            </a:r>
            <a:endParaRPr lang="en-US" dirty="0">
              <a:solidFill>
                <a:srgbClr val="1C1C1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6450" y="3251437"/>
            <a:ext cx="6706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1C10"/>
                </a:solidFill>
              </a:rPr>
              <a:t>-----------------------------------------------------------------------</a:t>
            </a:r>
            <a:r>
              <a:rPr lang="en-US" dirty="0">
                <a:solidFill>
                  <a:srgbClr val="1C1C10"/>
                </a:solidFill>
              </a:rPr>
              <a:t>------------------------</a:t>
            </a:r>
            <a:r>
              <a:rPr lang="en-US" dirty="0" smtClean="0">
                <a:solidFill>
                  <a:srgbClr val="1C1C10"/>
                </a:solidFill>
              </a:rPr>
              <a:t>--</a:t>
            </a:r>
            <a:endParaRPr lang="en-US" dirty="0">
              <a:solidFill>
                <a:srgbClr val="1C1C1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TAI Pregnancy Rate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12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9283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8124" y="1578793"/>
            <a:ext cx="8956131" cy="4773166"/>
            <a:chOff x="187871" y="533754"/>
            <a:chExt cx="8956130" cy="4773166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170401981"/>
                </p:ext>
              </p:extLst>
            </p:nvPr>
          </p:nvGraphicFramePr>
          <p:xfrm>
            <a:off x="596305" y="533754"/>
            <a:ext cx="8547696" cy="47731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 rot="16200000">
              <a:off x="-683679" y="2583503"/>
              <a:ext cx="21432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1C1C10"/>
                  </a:solidFill>
                  <a:latin typeface="Times New Roman"/>
                  <a:cs typeface="Times New Roman"/>
                </a:rPr>
                <a:t>Pregnancy Rate, %</a:t>
              </a:r>
              <a:endParaRPr lang="en-US" sz="2000" dirty="0">
                <a:solidFill>
                  <a:srgbClr val="1C1C1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Natural Service Pregnancy Rate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94041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of the minds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583488" cy="2819400"/>
          </a:xfrm>
        </p:spPr>
        <p:txBody>
          <a:bodyPr/>
          <a:lstStyle/>
          <a:p>
            <a:r>
              <a:rPr lang="en-US" dirty="0" smtClean="0"/>
              <a:t>What was happening with the younger cows being exposed to E+ prior to breeding?</a:t>
            </a:r>
          </a:p>
          <a:p>
            <a:r>
              <a:rPr lang="en-US" dirty="0" smtClean="0"/>
              <a:t>When was this happening?  And…</a:t>
            </a:r>
            <a:endParaRPr lang="en-US" dirty="0"/>
          </a:p>
          <a:p>
            <a:r>
              <a:rPr lang="en-US" dirty="0" smtClean="0"/>
              <a:t>How could we address the timing of negative impacts due to E+ exposure?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267200"/>
            <a:ext cx="2819400" cy="244585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2" y="4267200"/>
            <a:ext cx="3635183" cy="240521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14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60631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&amp; 3 year old cow, multi-year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546560"/>
            <a:ext cx="7583488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 &amp; 3 </a:t>
            </a:r>
            <a:r>
              <a:rPr lang="en-US" dirty="0" err="1" smtClean="0"/>
              <a:t>yr</a:t>
            </a:r>
            <a:r>
              <a:rPr lang="en-US" dirty="0" smtClean="0"/>
              <a:t> old (</a:t>
            </a:r>
            <a:r>
              <a:rPr lang="en-US" dirty="0" err="1" smtClean="0"/>
              <a:t>yr</a:t>
            </a:r>
            <a:r>
              <a:rPr lang="en-US" dirty="0" smtClean="0"/>
              <a:t> 1, 2 and 3) and Mature (</a:t>
            </a:r>
            <a:r>
              <a:rPr lang="en-US" dirty="0" err="1" smtClean="0"/>
              <a:t>yr</a:t>
            </a:r>
            <a:r>
              <a:rPr lang="en-US" dirty="0" smtClean="0"/>
              <a:t> 3) Angus and Angus-crossbred cows</a:t>
            </a:r>
          </a:p>
          <a:p>
            <a:r>
              <a:rPr lang="en-US" dirty="0" smtClean="0"/>
              <a:t>Allocated to graze E+ or O (other forages) </a:t>
            </a:r>
            <a:r>
              <a:rPr lang="en-US" b="1" dirty="0" smtClean="0"/>
              <a:t>pre-AI</a:t>
            </a:r>
          </a:p>
          <a:p>
            <a:pPr lvl="1"/>
            <a:r>
              <a:rPr lang="en-US" dirty="0" smtClean="0"/>
              <a:t>60 d prior to breeding season</a:t>
            </a:r>
          </a:p>
          <a:p>
            <a:pPr lvl="1"/>
            <a:r>
              <a:rPr lang="en-US" dirty="0" smtClean="0"/>
              <a:t>Stratified by age, BCS, and days postpartum</a:t>
            </a:r>
          </a:p>
          <a:p>
            <a:pPr lvl="1"/>
            <a:r>
              <a:rPr lang="en-US" dirty="0" smtClean="0"/>
              <a:t>Estrous synchronization &amp; TAI</a:t>
            </a:r>
          </a:p>
          <a:p>
            <a:r>
              <a:rPr lang="en-US" dirty="0" smtClean="0"/>
              <a:t>Reallocated to grazing treatment </a:t>
            </a:r>
            <a:r>
              <a:rPr lang="en-US" b="1" dirty="0" smtClean="0"/>
              <a:t>post-AI</a:t>
            </a:r>
          </a:p>
          <a:p>
            <a:r>
              <a:rPr lang="en-US" u="sng" dirty="0" smtClean="0"/>
              <a:t>2 x 2 Factorial Design:</a:t>
            </a:r>
          </a:p>
          <a:p>
            <a:pPr lvl="1"/>
            <a:r>
              <a:rPr lang="en-US" dirty="0" smtClean="0"/>
              <a:t>Pre-AI (E+ or O)</a:t>
            </a:r>
          </a:p>
          <a:p>
            <a:pPr lvl="1"/>
            <a:r>
              <a:rPr lang="en-US" dirty="0" smtClean="0"/>
              <a:t>Post-AI (E+ or O)</a:t>
            </a:r>
          </a:p>
          <a:p>
            <a:pPr lvl="1"/>
            <a:r>
              <a:rPr lang="en-US" dirty="0" smtClean="0"/>
              <a:t>Total of 4 treatment groups  </a:t>
            </a:r>
          </a:p>
          <a:p>
            <a:pPr lvl="2"/>
            <a:r>
              <a:rPr lang="en-US" dirty="0" smtClean="0"/>
              <a:t>E+E</a:t>
            </a:r>
            <a:r>
              <a:rPr lang="en-US" dirty="0"/>
              <a:t>+</a:t>
            </a:r>
            <a:r>
              <a:rPr lang="en-US" dirty="0" smtClean="0"/>
              <a:t>, E+O, OE+, &amp; OO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15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61959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" y="1524000"/>
            <a:ext cx="4038600" cy="3151796"/>
            <a:chOff x="76200" y="2514600"/>
            <a:chExt cx="3618089" cy="2931358"/>
          </a:xfrm>
        </p:grpSpPr>
        <p:sp>
          <p:nvSpPr>
            <p:cNvPr id="8" name="TextBox 7"/>
            <p:cNvSpPr txBox="1"/>
            <p:nvPr/>
          </p:nvSpPr>
          <p:spPr>
            <a:xfrm>
              <a:off x="1772356" y="2514600"/>
              <a:ext cx="1879600" cy="34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C1C10"/>
                  </a:solidFill>
                </a:rPr>
                <a:t>50 % Grazing O</a:t>
              </a:r>
              <a:endParaRPr lang="en-US" dirty="0">
                <a:solidFill>
                  <a:srgbClr val="1C1C1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4422" y="2514600"/>
              <a:ext cx="1752600" cy="34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C1C10"/>
                  </a:solidFill>
                </a:rPr>
                <a:t>50 % Grazing E+</a:t>
              </a:r>
              <a:endParaRPr lang="en-US" dirty="0">
                <a:solidFill>
                  <a:srgbClr val="1C1C1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90889" y="4419600"/>
              <a:ext cx="1803400" cy="34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C1C10"/>
                  </a:solidFill>
                </a:rPr>
                <a:t>50 % Grazing O</a:t>
              </a:r>
              <a:endParaRPr lang="en-US" dirty="0">
                <a:solidFill>
                  <a:srgbClr val="1C1C1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0" y="4419600"/>
              <a:ext cx="1828800" cy="34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C1C10"/>
                  </a:solidFill>
                </a:rPr>
                <a:t>50 % Grazing E+</a:t>
              </a:r>
              <a:endParaRPr lang="en-US" dirty="0">
                <a:solidFill>
                  <a:srgbClr val="1C1C10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9" idx="2"/>
              <a:endCxn id="11" idx="0"/>
            </p:cNvCxnSpPr>
            <p:nvPr/>
          </p:nvCxnSpPr>
          <p:spPr>
            <a:xfrm>
              <a:off x="980722" y="2858101"/>
              <a:ext cx="9878" cy="156149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1928182" y="3662640"/>
              <a:ext cx="1535668" cy="1588"/>
            </a:xfrm>
            <a:prstGeom prst="straightConnector1">
              <a:avLst/>
            </a:prstGeom>
            <a:ln w="38100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2"/>
              <a:endCxn id="10" idx="0"/>
            </p:cNvCxnSpPr>
            <p:nvPr/>
          </p:nvCxnSpPr>
          <p:spPr>
            <a:xfrm>
              <a:off x="980722" y="2858101"/>
              <a:ext cx="1811867" cy="1561499"/>
            </a:xfrm>
            <a:prstGeom prst="straightConnector1">
              <a:avLst/>
            </a:prstGeom>
            <a:ln w="38100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8" idx="2"/>
              <a:endCxn id="11" idx="0"/>
            </p:cNvCxnSpPr>
            <p:nvPr/>
          </p:nvCxnSpPr>
          <p:spPr>
            <a:xfrm flipH="1">
              <a:off x="990600" y="2858101"/>
              <a:ext cx="1721556" cy="1561499"/>
            </a:xfrm>
            <a:prstGeom prst="straightConnector1">
              <a:avLst/>
            </a:prstGeom>
            <a:ln w="38100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41489" y="4844832"/>
              <a:ext cx="3048000" cy="601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1/2 cows from each group switched at breeding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 flipH="1" flipV="1">
              <a:off x="1294785" y="4272540"/>
              <a:ext cx="1142999" cy="158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733800" y="1524000"/>
            <a:ext cx="5295900" cy="4792504"/>
            <a:chOff x="3733800" y="1524000"/>
            <a:chExt cx="5295900" cy="479250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610100" y="1524000"/>
              <a:ext cx="4419600" cy="4792504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5" name="Group 4"/>
            <p:cNvGrpSpPr/>
            <p:nvPr/>
          </p:nvGrpSpPr>
          <p:grpSpPr>
            <a:xfrm>
              <a:off x="3733800" y="2671789"/>
              <a:ext cx="1104900" cy="2278685"/>
              <a:chOff x="381000" y="2743227"/>
              <a:chExt cx="1143000" cy="2364841"/>
            </a:xfrm>
          </p:grpSpPr>
          <p:sp>
            <p:nvSpPr>
              <p:cNvPr id="6" name="TextBox 7"/>
              <p:cNvSpPr txBox="1">
                <a:spLocks noChangeArrowheads="1"/>
              </p:cNvSpPr>
              <p:nvPr/>
            </p:nvSpPr>
            <p:spPr bwMode="auto">
              <a:xfrm>
                <a:off x="381000" y="4724772"/>
                <a:ext cx="1143000" cy="383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dirty="0">
                    <a:solidFill>
                      <a:srgbClr val="1C1C10"/>
                    </a:solidFill>
                  </a:rPr>
                  <a:t>74%</a:t>
                </a:r>
              </a:p>
            </p:txBody>
          </p:sp>
          <p:sp>
            <p:nvSpPr>
              <p:cNvPr id="7" name="TextBox 9"/>
              <p:cNvSpPr txBox="1">
                <a:spLocks noChangeArrowheads="1"/>
              </p:cNvSpPr>
              <p:nvPr/>
            </p:nvSpPr>
            <p:spPr bwMode="auto">
              <a:xfrm>
                <a:off x="381000" y="2743227"/>
                <a:ext cx="838200" cy="381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dirty="0">
                    <a:solidFill>
                      <a:srgbClr val="1C1C10"/>
                    </a:solidFill>
                  </a:rPr>
                  <a:t>94%</a:t>
                </a:r>
              </a:p>
            </p:txBody>
          </p:sp>
        </p:grpSp>
        <p:sp>
          <p:nvSpPr>
            <p:cNvPr id="18" name="Left Brace 17"/>
            <p:cNvSpPr/>
            <p:nvPr/>
          </p:nvSpPr>
          <p:spPr>
            <a:xfrm>
              <a:off x="4315460" y="3586162"/>
              <a:ext cx="294640" cy="2422987"/>
            </a:xfrm>
            <a:prstGeom prst="leftBrace">
              <a:avLst/>
            </a:prstGeom>
            <a:ln w="41275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ea typeface="ＭＳ Ｐゴシック" pitchFamily="-65" charset="-128"/>
              </a:endParaRPr>
            </a:p>
          </p:txBody>
        </p:sp>
        <p:sp>
          <p:nvSpPr>
            <p:cNvPr id="19" name="Left Brace 18"/>
            <p:cNvSpPr/>
            <p:nvPr/>
          </p:nvSpPr>
          <p:spPr>
            <a:xfrm>
              <a:off x="4315460" y="2214562"/>
              <a:ext cx="294640" cy="1248206"/>
            </a:xfrm>
            <a:prstGeom prst="leftBrace">
              <a:avLst/>
            </a:prstGeom>
            <a:ln w="41275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ea typeface="ＭＳ Ｐゴシック" pitchFamily="-65" charset="-128"/>
              </a:endParaRPr>
            </a:p>
          </p:txBody>
        </p: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04802" y="62757"/>
            <a:ext cx="8364537" cy="1283167"/>
          </a:xfrm>
        </p:spPr>
        <p:txBody>
          <a:bodyPr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Study Design</a:t>
            </a:r>
            <a:endParaRPr lang="en-US" dirty="0">
              <a:ea typeface="+mj-ea"/>
            </a:endParaRPr>
          </a:p>
        </p:txBody>
      </p:sp>
      <p:pic>
        <p:nvPicPr>
          <p:cNvPr id="25" name="Content Placeholder 3" descr="000_00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69"/>
          <a:stretch/>
        </p:blipFill>
        <p:spPr>
          <a:xfrm>
            <a:off x="82071" y="4898284"/>
            <a:ext cx="3505200" cy="1861483"/>
          </a:xfrm>
          <a:prstGeom prst="rect">
            <a:avLst/>
          </a:prstGeom>
          <a:ln>
            <a:solidFill>
              <a:srgbClr val="E5E5D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7416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1" y="1833683"/>
            <a:ext cx="7258050" cy="3990975"/>
          </a:xfrm>
          <a:prstGeom prst="rect">
            <a:avLst/>
          </a:prstGeom>
          <a:noFill/>
          <a:ln w="9525">
            <a:solidFill>
              <a:srgbClr val="E5E5D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17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7797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TImeline</a:t>
            </a:r>
            <a:endParaRPr lang="en-US" dirty="0"/>
          </a:p>
        </p:txBody>
      </p:sp>
      <p:grpSp>
        <p:nvGrpSpPr>
          <p:cNvPr id="125" name="Group 124"/>
          <p:cNvGrpSpPr/>
          <p:nvPr/>
        </p:nvGrpSpPr>
        <p:grpSpPr>
          <a:xfrm>
            <a:off x="160676" y="2611031"/>
            <a:ext cx="8409981" cy="2990746"/>
            <a:chOff x="20804239" y="4580468"/>
            <a:chExt cx="14247735" cy="46981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Line 331"/>
            <p:cNvSpPr>
              <a:spLocks noChangeShapeType="1"/>
            </p:cNvSpPr>
            <p:nvPr/>
          </p:nvSpPr>
          <p:spPr bwMode="auto">
            <a:xfrm flipV="1">
              <a:off x="21640800" y="6668030"/>
              <a:ext cx="13335000" cy="0"/>
            </a:xfrm>
            <a:prstGeom prst="line">
              <a:avLst/>
            </a:prstGeom>
            <a:noFill/>
            <a:ln w="76200">
              <a:solidFill>
                <a:srgbClr val="110050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" name="Oval 353"/>
            <p:cNvSpPr>
              <a:spLocks noChangeArrowheads="1"/>
            </p:cNvSpPr>
            <p:nvPr/>
          </p:nvSpPr>
          <p:spPr bwMode="auto">
            <a:xfrm>
              <a:off x="21342350" y="6409268"/>
              <a:ext cx="454025" cy="457200"/>
            </a:xfrm>
            <a:prstGeom prst="ellipse">
              <a:avLst/>
            </a:prstGeom>
            <a:solidFill>
              <a:srgbClr val="FF6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" name="Oval 356"/>
            <p:cNvSpPr>
              <a:spLocks noChangeArrowheads="1"/>
            </p:cNvSpPr>
            <p:nvPr/>
          </p:nvSpPr>
          <p:spPr bwMode="auto">
            <a:xfrm>
              <a:off x="29337000" y="6409268"/>
              <a:ext cx="461963" cy="457200"/>
            </a:xfrm>
            <a:prstGeom prst="ellipse">
              <a:avLst/>
            </a:prstGeom>
            <a:solidFill>
              <a:srgbClr val="FF6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7" name="Oval 357"/>
            <p:cNvSpPr>
              <a:spLocks noChangeArrowheads="1"/>
            </p:cNvSpPr>
            <p:nvPr/>
          </p:nvSpPr>
          <p:spPr bwMode="auto">
            <a:xfrm>
              <a:off x="34137600" y="6409268"/>
              <a:ext cx="452437" cy="457200"/>
            </a:xfrm>
            <a:prstGeom prst="ellipse">
              <a:avLst/>
            </a:prstGeom>
            <a:solidFill>
              <a:srgbClr val="FF6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8" name="Text Box 364"/>
            <p:cNvSpPr txBox="1">
              <a:spLocks noChangeArrowheads="1"/>
            </p:cNvSpPr>
            <p:nvPr/>
          </p:nvSpPr>
          <p:spPr bwMode="auto">
            <a:xfrm>
              <a:off x="23927134" y="6339454"/>
              <a:ext cx="1309690" cy="5801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1410" tIns="45705" rIns="91410" bIns="45705">
              <a:spAutoFit/>
            </a:bodyPr>
            <a:lstStyle/>
            <a:p>
              <a:pPr defTabSz="4806950"/>
              <a:r>
                <a:rPr lang="en-US">
                  <a:latin typeface="Times New Roman" pitchFamily="18" charset="0"/>
                </a:rPr>
                <a:t>CIDR</a:t>
              </a:r>
            </a:p>
          </p:txBody>
        </p:sp>
        <p:sp>
          <p:nvSpPr>
            <p:cNvPr id="9" name="Line 365"/>
            <p:cNvSpPr>
              <a:spLocks noChangeShapeType="1"/>
            </p:cNvSpPr>
            <p:nvPr/>
          </p:nvSpPr>
          <p:spPr bwMode="auto">
            <a:xfrm>
              <a:off x="23698200" y="5571068"/>
              <a:ext cx="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0" name="Line 366"/>
            <p:cNvSpPr>
              <a:spLocks noChangeShapeType="1"/>
            </p:cNvSpPr>
            <p:nvPr/>
          </p:nvSpPr>
          <p:spPr bwMode="auto">
            <a:xfrm>
              <a:off x="25431155" y="5571068"/>
              <a:ext cx="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1" name="Text Box 367"/>
            <p:cNvSpPr txBox="1">
              <a:spLocks noChangeArrowheads="1"/>
            </p:cNvSpPr>
            <p:nvPr/>
          </p:nvSpPr>
          <p:spPr bwMode="auto">
            <a:xfrm>
              <a:off x="23093362" y="4961468"/>
              <a:ext cx="1220478" cy="53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0" tIns="45705" rIns="91410" bIns="45705">
              <a:spAutoFit/>
            </a:bodyPr>
            <a:lstStyle/>
            <a:p>
              <a:pPr defTabSz="4806950"/>
              <a:r>
                <a:rPr lang="en-US" sz="1600" dirty="0" err="1">
                  <a:latin typeface="Times New Roman" pitchFamily="18" charset="0"/>
                </a:rPr>
                <a:t>GnRH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12" name="Text Box 368"/>
            <p:cNvSpPr txBox="1">
              <a:spLocks noChangeArrowheads="1"/>
            </p:cNvSpPr>
            <p:nvPr/>
          </p:nvSpPr>
          <p:spPr bwMode="auto">
            <a:xfrm>
              <a:off x="24421505" y="4580468"/>
              <a:ext cx="1997074" cy="918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10" tIns="45705" rIns="91410" bIns="45705">
              <a:spAutoFit/>
            </a:bodyPr>
            <a:lstStyle/>
            <a:p>
              <a:pPr algn="ctr" defTabSz="4806950"/>
              <a:r>
                <a:rPr lang="en-US" sz="1600" dirty="0" smtClean="0">
                  <a:latin typeface="Times New Roman" pitchFamily="18" charset="0"/>
                </a:rPr>
                <a:t>PGF x 2  (8h apart)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13" name="Oval 354"/>
            <p:cNvSpPr>
              <a:spLocks noChangeArrowheads="1"/>
            </p:cNvSpPr>
            <p:nvPr/>
          </p:nvSpPr>
          <p:spPr bwMode="auto">
            <a:xfrm>
              <a:off x="23475950" y="6409268"/>
              <a:ext cx="454025" cy="457200"/>
            </a:xfrm>
            <a:prstGeom prst="ellipse">
              <a:avLst/>
            </a:prstGeom>
            <a:solidFill>
              <a:srgbClr val="FF6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4" name="Oval 355"/>
            <p:cNvSpPr>
              <a:spLocks noChangeArrowheads="1"/>
            </p:cNvSpPr>
            <p:nvPr/>
          </p:nvSpPr>
          <p:spPr bwMode="auto">
            <a:xfrm>
              <a:off x="25226963" y="6409268"/>
              <a:ext cx="454025" cy="457200"/>
            </a:xfrm>
            <a:prstGeom prst="ellipse">
              <a:avLst/>
            </a:prstGeom>
            <a:solidFill>
              <a:srgbClr val="FF6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112162" y="7247469"/>
              <a:ext cx="825740" cy="58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-18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50763" y="7286934"/>
              <a:ext cx="626390" cy="58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-3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985201" y="7171269"/>
              <a:ext cx="910903" cy="58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130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260800" y="7247469"/>
              <a:ext cx="711553" cy="58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371793" y="7247469"/>
              <a:ext cx="626390" cy="58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-8</a:t>
              </a:r>
              <a:endParaRPr lang="en-US" dirty="0"/>
            </a:p>
          </p:txBody>
        </p:sp>
        <p:sp>
          <p:nvSpPr>
            <p:cNvPr id="20" name="Oval 356"/>
            <p:cNvSpPr>
              <a:spLocks noChangeArrowheads="1"/>
            </p:cNvSpPr>
            <p:nvPr/>
          </p:nvSpPr>
          <p:spPr bwMode="auto">
            <a:xfrm>
              <a:off x="26452710" y="6409269"/>
              <a:ext cx="461963" cy="457200"/>
            </a:xfrm>
            <a:prstGeom prst="ellipse">
              <a:avLst/>
            </a:prstGeom>
            <a:solidFill>
              <a:srgbClr val="FF6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804239" y="6866469"/>
              <a:ext cx="1804801" cy="531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P4 + PRL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403111" y="6866469"/>
              <a:ext cx="703914" cy="531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P4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08458" y="7286934"/>
              <a:ext cx="512201" cy="58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4" name="Text Box 367"/>
            <p:cNvSpPr txBox="1">
              <a:spLocks noChangeArrowheads="1"/>
            </p:cNvSpPr>
            <p:nvPr/>
          </p:nvSpPr>
          <p:spPr bwMode="auto">
            <a:xfrm>
              <a:off x="26221172" y="6866469"/>
              <a:ext cx="864040" cy="53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0" tIns="45705" rIns="91410" bIns="45705">
              <a:spAutoFit/>
            </a:bodyPr>
            <a:lstStyle/>
            <a:p>
              <a:pPr defTabSz="4806950"/>
              <a:r>
                <a:rPr lang="en-US" sz="1600" dirty="0" smtClean="0">
                  <a:latin typeface="Times New Roman" pitchFamily="18" charset="0"/>
                </a:rPr>
                <a:t>TAI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25" name="AutoShape 340"/>
            <p:cNvSpPr>
              <a:spLocks/>
            </p:cNvSpPr>
            <p:nvPr/>
          </p:nvSpPr>
          <p:spPr bwMode="auto">
            <a:xfrm rot="5426169">
              <a:off x="27702417" y="1398746"/>
              <a:ext cx="762000" cy="13937114"/>
            </a:xfrm>
            <a:prstGeom prst="rightBrace">
              <a:avLst>
                <a:gd name="adj1" fmla="val 1416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lIns="91410" tIns="45705" rIns="91410" bIns="45705" anchor="ctr"/>
            <a:lstStyle/>
            <a:p>
              <a:pPr algn="ctr" defTabSz="4806950"/>
              <a:endParaRPr lang="en-US" sz="7200">
                <a:latin typeface="Times New Roman" pitchFamily="18" charset="0"/>
              </a:endParaRPr>
            </a:p>
          </p:txBody>
        </p:sp>
        <p:sp>
          <p:nvSpPr>
            <p:cNvPr id="26" name="Text Box 341"/>
            <p:cNvSpPr txBox="1">
              <a:spLocks noChangeArrowheads="1"/>
            </p:cNvSpPr>
            <p:nvPr/>
          </p:nvSpPr>
          <p:spPr bwMode="auto">
            <a:xfrm>
              <a:off x="24318911" y="8698512"/>
              <a:ext cx="6694489" cy="580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10" tIns="45705" rIns="91410" bIns="45705">
              <a:spAutoFit/>
            </a:bodyPr>
            <a:lstStyle/>
            <a:p>
              <a:pPr algn="ctr" defTabSz="917575"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         Days from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TAI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358"/>
            <p:cNvSpPr txBox="1">
              <a:spLocks noChangeArrowheads="1"/>
            </p:cNvSpPr>
            <p:nvPr/>
          </p:nvSpPr>
          <p:spPr bwMode="auto">
            <a:xfrm>
              <a:off x="28270200" y="4646280"/>
              <a:ext cx="2532063" cy="918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10" tIns="45705" rIns="91410" bIns="45705">
              <a:spAutoFit/>
            </a:bodyPr>
            <a:lstStyle/>
            <a:p>
              <a:pPr algn="ctr" defTabSz="4806950"/>
              <a:r>
                <a:rPr lang="en-US" sz="1600" dirty="0" smtClean="0">
                  <a:latin typeface="Times New Roman" pitchFamily="18" charset="0"/>
                </a:rPr>
                <a:t>1</a:t>
              </a:r>
              <a:r>
                <a:rPr lang="en-US" sz="1600" baseline="30000" dirty="0" smtClean="0">
                  <a:latin typeface="Times New Roman" pitchFamily="18" charset="0"/>
                </a:rPr>
                <a:t>st</a:t>
              </a:r>
              <a:r>
                <a:rPr lang="en-US" sz="1600" dirty="0" smtClean="0">
                  <a:latin typeface="Times New Roman" pitchFamily="18" charset="0"/>
                </a:rPr>
                <a:t> Pregnancy </a:t>
              </a:r>
              <a:r>
                <a:rPr lang="en-US" sz="1600" dirty="0">
                  <a:latin typeface="Times New Roman" pitchFamily="18" charset="0"/>
                </a:rPr>
                <a:t>diagnosis</a:t>
              </a:r>
            </a:p>
          </p:txBody>
        </p:sp>
        <p:sp>
          <p:nvSpPr>
            <p:cNvPr id="28" name="Line 360"/>
            <p:cNvSpPr>
              <a:spLocks noChangeShapeType="1"/>
            </p:cNvSpPr>
            <p:nvPr/>
          </p:nvSpPr>
          <p:spPr bwMode="auto">
            <a:xfrm>
              <a:off x="29578736" y="5647268"/>
              <a:ext cx="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9" name="Line 361"/>
            <p:cNvSpPr>
              <a:spLocks noChangeShapeType="1"/>
            </p:cNvSpPr>
            <p:nvPr/>
          </p:nvSpPr>
          <p:spPr bwMode="auto">
            <a:xfrm>
              <a:off x="34364613" y="5647268"/>
              <a:ext cx="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0" name="Oval 356"/>
            <p:cNvSpPr>
              <a:spLocks noChangeArrowheads="1"/>
            </p:cNvSpPr>
            <p:nvPr/>
          </p:nvSpPr>
          <p:spPr bwMode="auto">
            <a:xfrm>
              <a:off x="31770637" y="6409268"/>
              <a:ext cx="461963" cy="457200"/>
            </a:xfrm>
            <a:prstGeom prst="ellipse">
              <a:avLst/>
            </a:prstGeom>
            <a:solidFill>
              <a:srgbClr val="FF6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1" name="Text Box 358"/>
            <p:cNvSpPr txBox="1">
              <a:spLocks noChangeArrowheads="1"/>
            </p:cNvSpPr>
            <p:nvPr/>
          </p:nvSpPr>
          <p:spPr bwMode="auto">
            <a:xfrm>
              <a:off x="30708600" y="4656668"/>
              <a:ext cx="2667000" cy="918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10" tIns="45705" rIns="91410" bIns="45705">
              <a:spAutoFit/>
            </a:bodyPr>
            <a:lstStyle/>
            <a:p>
              <a:pPr algn="ctr" defTabSz="4806950"/>
              <a:r>
                <a:rPr lang="en-US" sz="1600" dirty="0" smtClean="0">
                  <a:latin typeface="Times New Roman" pitchFamily="18" charset="0"/>
                </a:rPr>
                <a:t>2</a:t>
              </a:r>
              <a:r>
                <a:rPr lang="en-US" sz="1600" baseline="30000" dirty="0" smtClean="0">
                  <a:latin typeface="Times New Roman" pitchFamily="18" charset="0"/>
                </a:rPr>
                <a:t>nd</a:t>
              </a:r>
              <a:r>
                <a:rPr lang="en-US" sz="1600" dirty="0" smtClean="0">
                  <a:latin typeface="Times New Roman" pitchFamily="18" charset="0"/>
                </a:rPr>
                <a:t>  Pregnancy </a:t>
              </a:r>
              <a:r>
                <a:rPr lang="en-US" sz="1600" dirty="0">
                  <a:latin typeface="Times New Roman" pitchFamily="18" charset="0"/>
                </a:rPr>
                <a:t>diagnosis</a:t>
              </a:r>
            </a:p>
          </p:txBody>
        </p:sp>
        <p:sp>
          <p:nvSpPr>
            <p:cNvPr id="32" name="Line 360"/>
            <p:cNvSpPr>
              <a:spLocks noChangeShapeType="1"/>
            </p:cNvSpPr>
            <p:nvPr/>
          </p:nvSpPr>
          <p:spPr bwMode="auto">
            <a:xfrm>
              <a:off x="32017136" y="5657656"/>
              <a:ext cx="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699200" y="7210738"/>
              <a:ext cx="711553" cy="58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60</a:t>
              </a:r>
              <a:endParaRPr lang="en-US" dirty="0"/>
            </a:p>
          </p:txBody>
        </p:sp>
      </p:grpSp>
      <p:sp>
        <p:nvSpPr>
          <p:cNvPr id="126" name="Text Box 358"/>
          <p:cNvSpPr txBox="1">
            <a:spLocks noChangeArrowheads="1"/>
          </p:cNvSpPr>
          <p:nvPr/>
        </p:nvSpPr>
        <p:spPr bwMode="auto">
          <a:xfrm>
            <a:off x="7378481" y="2676478"/>
            <a:ext cx="1574245" cy="58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0" tIns="45705" rIns="91410" bIns="45705">
            <a:spAutoFit/>
          </a:bodyPr>
          <a:lstStyle/>
          <a:p>
            <a:pPr algn="ctr" defTabSz="4806950"/>
            <a:r>
              <a:rPr lang="en-US" sz="1600" dirty="0" smtClean="0">
                <a:latin typeface="Times New Roman" pitchFamily="18" charset="0"/>
              </a:rPr>
              <a:t>3</a:t>
            </a:r>
            <a:r>
              <a:rPr lang="en-US" sz="1600" baseline="30000" dirty="0" smtClean="0">
                <a:latin typeface="Times New Roman" pitchFamily="18" charset="0"/>
              </a:rPr>
              <a:t>rd</a:t>
            </a:r>
            <a:r>
              <a:rPr lang="en-US" sz="1600" dirty="0" smtClean="0">
                <a:latin typeface="Times New Roman" pitchFamily="18" charset="0"/>
              </a:rPr>
              <a:t>  Pregnancy </a:t>
            </a:r>
            <a:r>
              <a:rPr lang="en-US" sz="1600" dirty="0">
                <a:latin typeface="Times New Roman" pitchFamily="18" charset="0"/>
              </a:rPr>
              <a:t>diagnosis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043466" y="4066242"/>
            <a:ext cx="593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482775" y="4049365"/>
            <a:ext cx="593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868416" y="4032488"/>
            <a:ext cx="593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0" name="Line 365"/>
          <p:cNvSpPr>
            <a:spLocks noChangeShapeType="1"/>
          </p:cNvSpPr>
          <p:nvPr/>
        </p:nvSpPr>
        <p:spPr bwMode="auto">
          <a:xfrm>
            <a:off x="3647241" y="3238469"/>
            <a:ext cx="0" cy="4850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 sz="1050"/>
          </a:p>
        </p:txBody>
      </p:sp>
      <p:sp>
        <p:nvSpPr>
          <p:cNvPr id="131" name="Text Box 367"/>
          <p:cNvSpPr txBox="1">
            <a:spLocks noChangeArrowheads="1"/>
          </p:cNvSpPr>
          <p:nvPr/>
        </p:nvSpPr>
        <p:spPr bwMode="auto">
          <a:xfrm>
            <a:off x="3322788" y="2850413"/>
            <a:ext cx="720409" cy="3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5" rIns="91410" bIns="45705">
            <a:spAutoFit/>
          </a:bodyPr>
          <a:lstStyle/>
          <a:p>
            <a:pPr defTabSz="4806950"/>
            <a:r>
              <a:rPr lang="en-US" sz="1600" dirty="0" err="1">
                <a:latin typeface="Times New Roman" pitchFamily="18" charset="0"/>
              </a:rPr>
              <a:t>GnRH</a:t>
            </a:r>
            <a:endParaRPr lang="en-US" sz="1600" dirty="0"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18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1592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Picture Placeholder 4"/>
          <p:cNvGrpSpPr>
            <a:grpSpLocks noGrp="1" noChangeAspect="1"/>
          </p:cNvGrpSpPr>
          <p:nvPr/>
        </p:nvGrpSpPr>
        <p:grpSpPr>
          <a:xfrm>
            <a:off x="-31356" y="308"/>
            <a:ext cx="9387222" cy="7165410"/>
            <a:chOff x="31546800" y="4267200"/>
            <a:chExt cx="5184648" cy="3721712"/>
          </a:xfrm>
        </p:grpSpPr>
        <p:pic>
          <p:nvPicPr>
            <p:cNvPr id="6" name="Picture 5" descr="IMG_1668.JPG"/>
            <p:cNvPicPr>
              <a:picLocks noChangeAspect="1"/>
            </p:cNvPicPr>
            <p:nvPr/>
          </p:nvPicPr>
          <p:blipFill>
            <a:blip r:embed="rId2" cstate="print">
              <a:lum bright="10000"/>
            </a:blip>
            <a:srcRect l="9770" t="41379" r="40805" b="6897"/>
            <a:stretch>
              <a:fillRect/>
            </a:stretch>
          </p:blipFill>
          <p:spPr>
            <a:xfrm>
              <a:off x="31546800" y="4267200"/>
              <a:ext cx="5184648" cy="36171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565288" y="7406317"/>
              <a:ext cx="321347" cy="5825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endParaRPr lang="en-US" sz="6500" b="1" dirty="0">
                <a:ln/>
                <a:solidFill>
                  <a:schemeClr val="accent3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83946" y="80552"/>
            <a:ext cx="1127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E+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5230" y="6264841"/>
            <a:ext cx="3711898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(BCS = 5.11 ± 0.10)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prstClr val="white"/>
                </a:solidFill>
                <a:latin typeface="Perpetua Titling MT"/>
              </a:rPr>
              <a:pPr/>
              <a:t>19</a:t>
            </a:fld>
            <a:endParaRPr lang="en-US">
              <a:solidFill>
                <a:prstClr val="white"/>
              </a:solidFill>
              <a:latin typeface="Perpetua Titling MT"/>
            </a:endParaRPr>
          </a:p>
        </p:txBody>
      </p:sp>
    </p:spTree>
    <p:extLst>
      <p:ext uri="{BB962C8B-B14F-4D97-AF65-F5344CB8AC3E}">
        <p14:creationId xmlns:p14="http://schemas.microsoft.com/office/powerpoint/2010/main" val="203461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09190" y="1514347"/>
            <a:ext cx="4868533" cy="5102225"/>
          </a:xfrm>
        </p:spPr>
        <p:txBody>
          <a:bodyPr rtlCol="0">
            <a:normAutofit/>
          </a:bodyPr>
          <a:lstStyle/>
          <a:p>
            <a:pPr marL="365760" indent="-256032" fontAlgn="auto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dirty="0"/>
              <a:t>G</a:t>
            </a:r>
            <a:r>
              <a:rPr lang="en-US" dirty="0" smtClean="0"/>
              <a:t>rew up in Pendleton, SC on  small family farm showing sheep and cattle in 4-H &amp;FFA</a:t>
            </a:r>
            <a:endParaRPr lang="en-US" sz="1600" dirty="0"/>
          </a:p>
          <a:p>
            <a:pPr marL="365760" indent="-256032" fontAlgn="auto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dirty="0" smtClean="0"/>
              <a:t>Father manages Clemson University’s Beef Farm</a:t>
            </a:r>
            <a:endParaRPr lang="en-US" sz="1400" dirty="0"/>
          </a:p>
          <a:p>
            <a:pPr marL="365760" indent="-256032">
              <a:buFont typeface="Arial" pitchFamily="34" charset="0"/>
              <a:buChar char="•"/>
              <a:defRPr/>
            </a:pPr>
            <a:r>
              <a:rPr lang="en-US" dirty="0" smtClean="0"/>
              <a:t>Grandfather played </a:t>
            </a:r>
            <a:r>
              <a:rPr lang="en-US" dirty="0"/>
              <a:t>on </a:t>
            </a:r>
            <a:r>
              <a:rPr lang="en-US" dirty="0" smtClean="0"/>
              <a:t>Clemson’s 1939 Cotton Bowl </a:t>
            </a:r>
            <a:r>
              <a:rPr lang="en-US" dirty="0"/>
              <a:t>f</a:t>
            </a:r>
            <a:r>
              <a:rPr lang="en-US" dirty="0" smtClean="0"/>
              <a:t>ootball team</a:t>
            </a:r>
            <a:endParaRPr lang="en-US" sz="1000" dirty="0" smtClean="0"/>
          </a:p>
          <a:p>
            <a:pPr marL="365760" indent="-256032" fontAlgn="auto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dirty="0" err="1" smtClean="0"/>
              <a:t>Sooo</a:t>
            </a:r>
            <a:r>
              <a:rPr lang="en-US" dirty="0" smtClean="0"/>
              <a:t> naturally...</a:t>
            </a: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Growing Up</a:t>
            </a:r>
          </a:p>
        </p:txBody>
      </p:sp>
      <p:pic>
        <p:nvPicPr>
          <p:cNvPr id="11268" name="Picture 4" descr="e99dd487-4a78-4116-aa03-e21974b43dc6"/>
          <p:cNvPicPr>
            <a:picLocks noChangeAspect="1" noChangeArrowheads="1"/>
          </p:cNvPicPr>
          <p:nvPr/>
        </p:nvPicPr>
        <p:blipFill rotWithShape="1">
          <a:blip r:embed="rId2"/>
          <a:srcRect l="7904" t="5827" r="7782" b="10539"/>
          <a:stretch/>
        </p:blipFill>
        <p:spPr bwMode="auto">
          <a:xfrm>
            <a:off x="5603211" y="1593937"/>
            <a:ext cx="3141292" cy="2306194"/>
          </a:xfrm>
          <a:prstGeom prst="rect">
            <a:avLst/>
          </a:prstGeom>
          <a:noFill/>
          <a:ln w="19050" cmpd="sng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5" t="10657" r="33012" b="-228"/>
          <a:stretch/>
        </p:blipFill>
        <p:spPr>
          <a:xfrm>
            <a:off x="5280081" y="4220924"/>
            <a:ext cx="1820326" cy="2458097"/>
          </a:xfrm>
          <a:prstGeom prst="rect">
            <a:avLst/>
          </a:prstGeom>
          <a:ln w="19050" cmpd="sng">
            <a:solidFill>
              <a:srgbClr val="E5E5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381" y="5096346"/>
            <a:ext cx="2332726" cy="1584366"/>
          </a:xfrm>
          <a:prstGeom prst="rect">
            <a:avLst/>
          </a:prstGeom>
          <a:ln w="19050" cmpd="sng">
            <a:solidFill>
              <a:srgbClr val="E5E5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326" y="4081099"/>
            <a:ext cx="1828555" cy="2598592"/>
          </a:xfrm>
          <a:prstGeom prst="rect">
            <a:avLst/>
          </a:prstGeom>
          <a:ln w="19050" cmpd="sng">
            <a:solidFill>
              <a:srgbClr val="E5E5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99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Picture Placeholder 4"/>
          <p:cNvGrpSpPr>
            <a:grpSpLocks noGrp="1"/>
          </p:cNvGrpSpPr>
          <p:nvPr/>
        </p:nvGrpSpPr>
        <p:grpSpPr>
          <a:xfrm>
            <a:off x="0" y="-5228"/>
            <a:ext cx="9144000" cy="6858000"/>
            <a:chOff x="28348164" y="16420481"/>
            <a:chExt cx="9091925" cy="6302781"/>
          </a:xfrm>
        </p:grpSpPr>
        <p:pic>
          <p:nvPicPr>
            <p:cNvPr id="6" name="Picture 5" descr="IMG_1675.JPG"/>
            <p:cNvPicPr>
              <a:picLocks noChangeAspect="1"/>
            </p:cNvPicPr>
            <p:nvPr/>
          </p:nvPicPr>
          <p:blipFill>
            <a:blip r:embed="rId2" cstate="print"/>
            <a:srcRect l="8081" t="19697" r="26768" b="4545"/>
            <a:stretch>
              <a:fillRect/>
            </a:stretch>
          </p:blipFill>
          <p:spPr>
            <a:xfrm>
              <a:off x="28348164" y="16420481"/>
              <a:ext cx="9091925" cy="63027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135286" y="20202151"/>
              <a:ext cx="183614" cy="1004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500" b="1" dirty="0">
                <a:solidFill>
                  <a:srgbClr val="11005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73954" y="80552"/>
            <a:ext cx="747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5232" y="6264841"/>
            <a:ext cx="3731711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(BCS = 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5.38 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± 0.10)</a:t>
            </a:r>
          </a:p>
          <a:p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prstClr val="white"/>
                </a:solidFill>
                <a:latin typeface="Perpetua Titling MT"/>
              </a:rPr>
              <a:pPr/>
              <a:t>20</a:t>
            </a:fld>
            <a:endParaRPr lang="en-US">
              <a:solidFill>
                <a:prstClr val="white"/>
              </a:solidFill>
              <a:latin typeface="Perpetua Titling MT"/>
            </a:endParaRPr>
          </a:p>
        </p:txBody>
      </p:sp>
    </p:spTree>
    <p:extLst>
      <p:ext uri="{BB962C8B-B14F-4D97-AF65-F5344CB8AC3E}">
        <p14:creationId xmlns:p14="http://schemas.microsoft.com/office/powerpoint/2010/main" val="424757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Pregnancy Rates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331859272"/>
              </p:ext>
            </p:extLst>
          </p:nvPr>
        </p:nvGraphicFramePr>
        <p:xfrm>
          <a:off x="781111" y="187483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642949" y="3826428"/>
            <a:ext cx="2143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5E5D3"/>
                </a:solidFill>
                <a:latin typeface="Times New Roman" pitchFamily="18" charset="0"/>
                <a:cs typeface="Times New Roman" pitchFamily="18" charset="0"/>
              </a:rPr>
              <a:t>Pregnancy Rate, %</a:t>
            </a:r>
            <a:endParaRPr lang="en-US" sz="2000" dirty="0">
              <a:solidFill>
                <a:srgbClr val="E5E5D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5511" y="2865437"/>
            <a:ext cx="762000" cy="16764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7136" y="2255839"/>
            <a:ext cx="762000" cy="19970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04664" y="2270346"/>
            <a:ext cx="762000" cy="14636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31989" y="1657439"/>
            <a:ext cx="762000" cy="16764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600" y="2459200"/>
            <a:ext cx="762000" cy="16764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51261" y="2090737"/>
            <a:ext cx="762000" cy="8382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4664" y="2424112"/>
            <a:ext cx="762000" cy="8382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21171" y="1952295"/>
            <a:ext cx="762000" cy="5207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19193" y="4067329"/>
            <a:ext cx="838200" cy="4572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1C10"/>
              </a:solidFill>
              <a:latin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382" y="6400800"/>
            <a:ext cx="410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sto MT"/>
              </a:rPr>
              <a:t>E+ = toxic tall fescue; O = other forages</a:t>
            </a:r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32840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Shifting the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must begin to shift our thinking to a systems approach</a:t>
            </a:r>
          </a:p>
          <a:p>
            <a:pPr lvl="1"/>
            <a:r>
              <a:rPr lang="en-US" dirty="0" smtClean="0"/>
              <a:t>This means both Extension and Producer</a:t>
            </a:r>
          </a:p>
          <a:p>
            <a:r>
              <a:rPr lang="en-US" dirty="0" smtClean="0"/>
              <a:t>How does a decision you make about marketing today impact your forage needs two years from today?</a:t>
            </a:r>
          </a:p>
          <a:p>
            <a:r>
              <a:rPr lang="en-US" dirty="0" smtClean="0"/>
              <a:t>How long will your next genetic decision affect your operation?</a:t>
            </a:r>
          </a:p>
          <a:p>
            <a:r>
              <a:rPr lang="en-US" dirty="0" smtClean="0"/>
              <a:t>It is very easy to make decisions in a “silo”, but we need to step outside the “silo” and get the areal or “big” picture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D04-E63E-4205-B694-FC75BC5FDE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Converting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Develop or have significant </a:t>
            </a:r>
            <a:r>
              <a:rPr lang="en-US" dirty="0"/>
              <a:t>rotational grazing physical structures (fencing and water) and the </a:t>
            </a:r>
            <a:r>
              <a:rPr lang="en-US" dirty="0" smtClean="0"/>
              <a:t>skills, commitment and discipline to </a:t>
            </a:r>
            <a:r>
              <a:rPr lang="en-US" dirty="0"/>
              <a:t>use </a:t>
            </a:r>
            <a:r>
              <a:rPr lang="en-US" dirty="0" smtClean="0"/>
              <a:t>it. Stop here, don’t go any further, till you get these capabilities.</a:t>
            </a:r>
          </a:p>
          <a:p>
            <a:r>
              <a:rPr lang="en-US" dirty="0" smtClean="0"/>
              <a:t>Need </a:t>
            </a:r>
            <a:r>
              <a:rPr lang="en-US" dirty="0"/>
              <a:t>to plan to use pasture for </a:t>
            </a:r>
            <a:r>
              <a:rPr lang="en-US" dirty="0" smtClean="0"/>
              <a:t>6 years </a:t>
            </a:r>
            <a:r>
              <a:rPr lang="en-US" dirty="0"/>
              <a:t>from date of planting – that is for sure the return on investment time frame. It is probably shorter time than this.</a:t>
            </a:r>
          </a:p>
          <a:p>
            <a:r>
              <a:rPr lang="en-US" dirty="0" smtClean="0"/>
              <a:t>Largest cost – replacing the forage during the 2-3 year conversion period. Plan </a:t>
            </a:r>
            <a:r>
              <a:rPr lang="en-US" dirty="0"/>
              <a:t>how the farm can operate with the pastures completely out of service from June 1 of planting year until May 1 of next year. </a:t>
            </a:r>
            <a:endParaRPr lang="en-US" dirty="0" smtClean="0"/>
          </a:p>
          <a:p>
            <a:r>
              <a:rPr lang="en-US" dirty="0" smtClean="0"/>
              <a:t>Plan </a:t>
            </a:r>
            <a:r>
              <a:rPr lang="en-US" dirty="0"/>
              <a:t>how the farm can operate May of year 2 till May of year 3 with only about 50% capacity grazing. Fall of year 4 can have full grazing. </a:t>
            </a:r>
          </a:p>
          <a:p>
            <a:r>
              <a:rPr lang="en-US" dirty="0"/>
              <a:t>	Options – reduce number of cows or use supplement and extra hay or rent another pasture</a:t>
            </a:r>
          </a:p>
          <a:p>
            <a:r>
              <a:rPr lang="en-US" dirty="0" smtClean="0"/>
              <a:t>If </a:t>
            </a:r>
            <a:r>
              <a:rPr lang="en-US" dirty="0"/>
              <a:t>keeping some pastures in KY31, plan how the KY31 pastures can be grazed so that NO livestock graze a KY31 pasture with </a:t>
            </a:r>
            <a:r>
              <a:rPr lang="en-US" dirty="0" err="1"/>
              <a:t>seedheads</a:t>
            </a:r>
            <a:r>
              <a:rPr lang="en-US" dirty="0"/>
              <a:t> then go to a novel fescue pasture without a 3 day waiting period. This requirement is in place until there is no KY31 in pasture on the farm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550" y="1757300"/>
            <a:ext cx="511635" cy="66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4" y="1693405"/>
            <a:ext cx="579376" cy="7725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23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76760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</a:t>
            </a:r>
            <a:r>
              <a:rPr lang="en-US" dirty="0" smtClean="0"/>
              <a:t>Converting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01" y="1657847"/>
            <a:ext cx="7583488" cy="4297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Never – </a:t>
            </a:r>
          </a:p>
          <a:p>
            <a:pPr lvl="1"/>
            <a:r>
              <a:rPr lang="en-US" dirty="0" smtClean="0"/>
              <a:t>feed KY31 hay on a novel fescue pasture</a:t>
            </a:r>
          </a:p>
          <a:p>
            <a:pPr lvl="1"/>
            <a:r>
              <a:rPr lang="en-US" dirty="0" smtClean="0"/>
              <a:t>feed cows KY31 hay then let them go to a novel fescue pasture within 3 days. </a:t>
            </a:r>
          </a:p>
          <a:p>
            <a:pPr lvl="1"/>
            <a:r>
              <a:rPr lang="en-US" dirty="0" smtClean="0"/>
              <a:t>feed any kind of hay except novel fescue hay on novel fescue pastures to prevent competing grasses.</a:t>
            </a:r>
          </a:p>
          <a:p>
            <a:r>
              <a:rPr lang="en-US" dirty="0"/>
              <a:t>I</a:t>
            </a:r>
            <a:r>
              <a:rPr lang="en-US" dirty="0" smtClean="0"/>
              <a:t>n January prior to planting in September </a:t>
            </a:r>
          </a:p>
          <a:p>
            <a:pPr lvl="1"/>
            <a:r>
              <a:rPr lang="en-US" dirty="0" smtClean="0"/>
              <a:t>take a soil sample</a:t>
            </a:r>
          </a:p>
          <a:p>
            <a:pPr lvl="1"/>
            <a:r>
              <a:rPr lang="en-US" dirty="0" smtClean="0"/>
              <a:t>add lime (to a pH of 6.2) – before March</a:t>
            </a:r>
          </a:p>
          <a:p>
            <a:pPr lvl="1"/>
            <a:r>
              <a:rPr lang="en-US" dirty="0" smtClean="0"/>
              <a:t>P &amp; K within recommended levels – before March</a:t>
            </a:r>
          </a:p>
          <a:p>
            <a:r>
              <a:rPr lang="en-US" dirty="0" smtClean="0"/>
              <a:t>Secure a source for a no-till drill to plant</a:t>
            </a:r>
          </a:p>
          <a:p>
            <a:r>
              <a:rPr lang="en-US" dirty="0" smtClean="0"/>
              <a:t>If you are not willing to do the above things,                                          </a:t>
            </a:r>
            <a:r>
              <a:rPr lang="en-US" b="1" dirty="0" smtClean="0"/>
              <a:t>DO NOT</a:t>
            </a:r>
            <a:r>
              <a:rPr lang="en-US" dirty="0" smtClean="0"/>
              <a:t> waste time with converting.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422" y="3432203"/>
            <a:ext cx="2702068" cy="23863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24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03336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Accomplish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imperative that Extension professionals take a systems approach with future recommendations. </a:t>
            </a:r>
            <a:endParaRPr lang="en-US" dirty="0"/>
          </a:p>
          <a:p>
            <a:r>
              <a:rPr lang="en-US" dirty="0" smtClean="0"/>
              <a:t>The systems approach needs to be take with our Extension Outreach Programs as well.  </a:t>
            </a:r>
          </a:p>
          <a:p>
            <a:pPr lvl="1"/>
            <a:r>
              <a:rPr lang="en-US" dirty="0" smtClean="0"/>
              <a:t>What is the proper order of recommendations/Extension programs</a:t>
            </a:r>
          </a:p>
          <a:p>
            <a:pPr lvl="1"/>
            <a:r>
              <a:rPr lang="en-US" dirty="0" smtClean="0"/>
              <a:t>Can we more efficiently relay information to our clientele?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25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430655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26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84394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6333450" cy="4572000"/>
          </a:xfrm>
        </p:spPr>
        <p:txBody>
          <a:bodyPr>
            <a:normAutofit/>
          </a:bodyPr>
          <a:lstStyle/>
          <a:p>
            <a:pPr>
              <a:buClrTx/>
              <a:buFont typeface="Arial" charset="0"/>
              <a:buChar char="•"/>
            </a:pPr>
            <a:r>
              <a:rPr lang="en-US" dirty="0" smtClean="0"/>
              <a:t>B.S. degree from Clemson University</a:t>
            </a:r>
          </a:p>
          <a:p>
            <a:pPr>
              <a:buClr>
                <a:schemeClr val="bg2">
                  <a:lumMod val="75000"/>
                  <a:lumOff val="25000"/>
                </a:schemeClr>
              </a:buClr>
              <a:buFont typeface="Arial" charset="0"/>
              <a:buChar char="•"/>
            </a:pPr>
            <a:r>
              <a:rPr lang="en-US" dirty="0" smtClean="0"/>
              <a:t>Summer internship on </a:t>
            </a:r>
            <a:r>
              <a:rPr lang="en-US" dirty="0" err="1" smtClean="0"/>
              <a:t>Bodine</a:t>
            </a:r>
            <a:r>
              <a:rPr lang="en-US" dirty="0" smtClean="0"/>
              <a:t> Ranch in Velva, ND.</a:t>
            </a:r>
          </a:p>
          <a:p>
            <a:pPr>
              <a:buClr>
                <a:schemeClr val="bg2">
                  <a:lumMod val="75000"/>
                  <a:lumOff val="25000"/>
                </a:schemeClr>
              </a:buClr>
              <a:buFont typeface="Arial" charset="0"/>
              <a:buChar char="•"/>
            </a:pPr>
            <a:r>
              <a:rPr lang="en-US" dirty="0" smtClean="0"/>
              <a:t>M.S. degree in reproductive </a:t>
            </a:r>
            <a:r>
              <a:rPr lang="en-US" dirty="0"/>
              <a:t>p</a:t>
            </a:r>
            <a:r>
              <a:rPr lang="en-US" dirty="0" smtClean="0"/>
              <a:t>hysiology from Kansas State University</a:t>
            </a:r>
          </a:p>
          <a:p>
            <a:pPr>
              <a:buClr>
                <a:schemeClr val="bg2">
                  <a:lumMod val="75000"/>
                  <a:lumOff val="25000"/>
                </a:schemeClr>
              </a:buClr>
              <a:buFont typeface="Arial" charset="0"/>
              <a:buChar char="•"/>
            </a:pPr>
            <a:r>
              <a:rPr lang="en-US" dirty="0" smtClean="0"/>
              <a:t>Ph.D. from Clemson University in          forage/animal systems interaction (also served as County Agent for 6 years) </a:t>
            </a:r>
          </a:p>
          <a:p>
            <a:pPr marL="282575" lvl="1" indent="0">
              <a:buClrTx/>
              <a:buNone/>
            </a:pPr>
            <a:endParaRPr lang="en-US" dirty="0" smtClean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E5E5D3"/>
                </a:solidFill>
              </a:rPr>
              <a:t>I Became a Tiger</a:t>
            </a:r>
          </a:p>
        </p:txBody>
      </p:sp>
      <p:pic>
        <p:nvPicPr>
          <p:cNvPr id="12293" name="Picture 5" descr="tigerpawsm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160" y="179592"/>
            <a:ext cx="1014413" cy="1004888"/>
          </a:xfrm>
          <a:prstGeom prst="rect">
            <a:avLst/>
          </a:prstGeom>
          <a:noFill/>
          <a:ln w="19050" cmpd="sng">
            <a:solidFill>
              <a:srgbClr val="400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igerpawsm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0488" y="190884"/>
            <a:ext cx="1014413" cy="1004888"/>
          </a:xfrm>
          <a:prstGeom prst="rect">
            <a:avLst/>
          </a:prstGeom>
          <a:noFill/>
          <a:ln w="19050" cmpd="sng">
            <a:solidFill>
              <a:srgbClr val="400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2501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71" y="1617040"/>
            <a:ext cx="2302971" cy="1527387"/>
          </a:xfrm>
          <a:prstGeom prst="rect">
            <a:avLst/>
          </a:prstGeom>
          <a:noFill/>
          <a:ln w="19050" cmpd="sng">
            <a:solidFill>
              <a:srgbClr val="E5E5D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icture 05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32304" b="23663"/>
          <a:stretch/>
        </p:blipFill>
        <p:spPr>
          <a:xfrm>
            <a:off x="5002389" y="5402656"/>
            <a:ext cx="4141611" cy="1455344"/>
          </a:xfrm>
          <a:prstGeom prst="rect">
            <a:avLst/>
          </a:prstGeom>
          <a:ln w="19050" cmpd="sng">
            <a:solidFill>
              <a:srgbClr val="E5E5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3" descr="DSCN0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0826" y="3430483"/>
            <a:ext cx="2413732" cy="1810299"/>
          </a:xfrm>
          <a:prstGeom prst="rect">
            <a:avLst/>
          </a:prstGeom>
          <a:ln w="19050" cmpd="sng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46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68" y="1694480"/>
            <a:ext cx="4960343" cy="4297363"/>
          </a:xfrm>
        </p:spPr>
        <p:txBody>
          <a:bodyPr/>
          <a:lstStyle/>
          <a:p>
            <a:r>
              <a:rPr lang="en-US" dirty="0" smtClean="0"/>
              <a:t>Clemson University Cooperative Extension Beef Specialist </a:t>
            </a:r>
          </a:p>
          <a:p>
            <a:r>
              <a:rPr lang="en-US" dirty="0" smtClean="0"/>
              <a:t>Livestock and Forages Program Team Leader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4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319" y="1725078"/>
            <a:ext cx="3339726" cy="5010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MG_680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11" y="4189614"/>
            <a:ext cx="3395034" cy="2546276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73177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868" y="62765"/>
            <a:ext cx="8035681" cy="1283167"/>
          </a:xfrm>
        </p:spPr>
        <p:txBody>
          <a:bodyPr/>
          <a:lstStyle/>
          <a:p>
            <a:r>
              <a:rPr lang="en-US" dirty="0" smtClean="0"/>
              <a:t>How do we currently educate in Extension?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54" y="1889856"/>
            <a:ext cx="5497687" cy="4297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fire hose method</a:t>
            </a:r>
          </a:p>
          <a:p>
            <a:pPr lvl="1"/>
            <a:r>
              <a:rPr lang="en-US" dirty="0" smtClean="0"/>
              <a:t>Putting out fires</a:t>
            </a:r>
          </a:p>
          <a:p>
            <a:pPr lvl="1"/>
            <a:r>
              <a:rPr lang="en-US" dirty="0" smtClean="0"/>
              <a:t>Information overload</a:t>
            </a:r>
          </a:p>
          <a:p>
            <a:pPr lvl="1"/>
            <a:endParaRPr lang="en-US" dirty="0"/>
          </a:p>
          <a:p>
            <a:r>
              <a:rPr lang="en-US" dirty="0" smtClean="0"/>
              <a:t>Providing information to a broad audience with an even broader knowledge base.</a:t>
            </a:r>
          </a:p>
          <a:p>
            <a:r>
              <a:rPr lang="en-US" dirty="0" smtClean="0"/>
              <a:t>Data suggests the attention span of adults is as short as 8 sec, but no longer than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5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960" y="4333094"/>
            <a:ext cx="3129156" cy="1450339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176" y="1555676"/>
            <a:ext cx="3205156" cy="2054328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35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sx="100500" sy="100500" algn="tl" rotWithShape="0">
                    <a:schemeClr val="bg2"/>
                  </a:outerShdw>
                </a:effectLst>
              </a:rPr>
              <a:t>Tall Fescue</a:t>
            </a:r>
            <a:endParaRPr lang="en-US" dirty="0">
              <a:effectLst>
                <a:outerShdw blurRad="38100" dist="38100" dir="2700000" sx="100500" sy="100500" algn="tl" rotWithShape="0">
                  <a:schemeClr val="bg2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88" y="1654564"/>
            <a:ext cx="7766091" cy="4297363"/>
          </a:xfrm>
        </p:spPr>
        <p:txBody>
          <a:bodyPr/>
          <a:lstStyle/>
          <a:p>
            <a:pPr marL="504825" indent="-342900" eaLnBrk="0" hangingPunct="0">
              <a:spcBef>
                <a:spcPct val="20000"/>
              </a:spcBef>
              <a:buSzPct val="90000"/>
              <a:buFont typeface="Arial"/>
              <a:buChar char="•"/>
            </a:pPr>
            <a:r>
              <a:rPr lang="en-US" sz="2600" dirty="0">
                <a:solidFill>
                  <a:srgbClr val="333333"/>
                </a:solidFill>
                <a:cs typeface="Calisto MT"/>
              </a:rPr>
              <a:t>Tall fescue (</a:t>
            </a:r>
            <a:r>
              <a:rPr lang="en-US" sz="2600" i="1" dirty="0" err="1">
                <a:solidFill>
                  <a:srgbClr val="333333"/>
                </a:solidFill>
                <a:cs typeface="Calisto MT"/>
              </a:rPr>
              <a:t>Lolium</a:t>
            </a:r>
            <a:r>
              <a:rPr lang="en-US" sz="2600" i="1" dirty="0">
                <a:solidFill>
                  <a:srgbClr val="333333"/>
                </a:solidFill>
                <a:cs typeface="Calisto MT"/>
              </a:rPr>
              <a:t> </a:t>
            </a:r>
            <a:r>
              <a:rPr lang="en-US" sz="2600" i="1" dirty="0" err="1">
                <a:solidFill>
                  <a:srgbClr val="333333"/>
                </a:solidFill>
                <a:cs typeface="Calisto MT"/>
              </a:rPr>
              <a:t>arundinaceum</a:t>
            </a:r>
            <a:r>
              <a:rPr lang="en-US" sz="2600" i="1" dirty="0">
                <a:solidFill>
                  <a:srgbClr val="333333"/>
                </a:solidFill>
                <a:cs typeface="Calisto MT"/>
              </a:rPr>
              <a:t>)</a:t>
            </a:r>
            <a:endParaRPr lang="en-US" sz="2600" dirty="0">
              <a:solidFill>
                <a:srgbClr val="333333"/>
              </a:solidFill>
              <a:cs typeface="Calisto MT"/>
            </a:endParaRPr>
          </a:p>
          <a:p>
            <a:pPr marL="504825" indent="-342900" eaLnBrk="0" hangingPunct="0">
              <a:spcBef>
                <a:spcPct val="20000"/>
              </a:spcBef>
              <a:buSzPct val="90000"/>
              <a:buFont typeface="Arial"/>
              <a:buChar char="•"/>
            </a:pPr>
            <a:r>
              <a:rPr lang="en-US" sz="2600" dirty="0">
                <a:solidFill>
                  <a:srgbClr val="333333"/>
                </a:solidFill>
                <a:cs typeface="Calisto MT"/>
              </a:rPr>
              <a:t>Most widely cultivated pasture grass in </a:t>
            </a:r>
            <a:r>
              <a:rPr lang="en-US" sz="2600" dirty="0" smtClean="0">
                <a:solidFill>
                  <a:srgbClr val="333333"/>
                </a:solidFill>
                <a:cs typeface="Calisto MT"/>
              </a:rPr>
              <a:t>the U.S. </a:t>
            </a:r>
            <a:r>
              <a:rPr lang="en-US" sz="2000" dirty="0">
                <a:solidFill>
                  <a:srgbClr val="333333"/>
                </a:solidFill>
                <a:cs typeface="Calisto MT"/>
              </a:rPr>
              <a:t>(Ball et al., 2002)</a:t>
            </a:r>
            <a:endParaRPr lang="en-US" sz="2600" dirty="0">
              <a:solidFill>
                <a:srgbClr val="333333"/>
              </a:solidFill>
              <a:cs typeface="Calisto MT"/>
            </a:endParaRPr>
          </a:p>
          <a:p>
            <a:pPr marL="504825" indent="-342900" eaLnBrk="0" hangingPunct="0">
              <a:spcBef>
                <a:spcPct val="20000"/>
              </a:spcBef>
              <a:buSzPct val="90000"/>
              <a:buFont typeface="Arial"/>
              <a:buChar char="•"/>
            </a:pPr>
            <a:r>
              <a:rPr lang="en-US" sz="2600" dirty="0">
                <a:solidFill>
                  <a:srgbClr val="333333"/>
                </a:solidFill>
                <a:cs typeface="Calisto MT"/>
              </a:rPr>
              <a:t>49 million </a:t>
            </a:r>
            <a:r>
              <a:rPr lang="en-US" sz="2600" dirty="0" smtClean="0">
                <a:solidFill>
                  <a:srgbClr val="333333"/>
                </a:solidFill>
                <a:cs typeface="Calisto MT"/>
              </a:rPr>
              <a:t>ac. </a:t>
            </a:r>
            <a:r>
              <a:rPr lang="en-US" sz="2000" dirty="0">
                <a:solidFill>
                  <a:srgbClr val="333333"/>
                </a:solidFill>
                <a:cs typeface="Calisto MT"/>
              </a:rPr>
              <a:t>(</a:t>
            </a:r>
            <a:r>
              <a:rPr lang="en-US" sz="2000" dirty="0" err="1">
                <a:solidFill>
                  <a:srgbClr val="333333"/>
                </a:solidFill>
                <a:cs typeface="Calisto MT"/>
              </a:rPr>
              <a:t>Bouton</a:t>
            </a:r>
            <a:r>
              <a:rPr lang="en-US" sz="2000" dirty="0">
                <a:solidFill>
                  <a:srgbClr val="333333"/>
                </a:solidFill>
                <a:cs typeface="Calisto MT"/>
              </a:rPr>
              <a:t> et al., 2001)</a:t>
            </a:r>
          </a:p>
          <a:p>
            <a:pPr marL="504825" indent="-342900" eaLnBrk="0" hangingPunct="0">
              <a:spcBef>
                <a:spcPct val="20000"/>
              </a:spcBef>
              <a:buSzPct val="90000"/>
              <a:buFont typeface="Arial"/>
              <a:buChar char="•"/>
            </a:pPr>
            <a:r>
              <a:rPr lang="en-US" sz="2600" dirty="0">
                <a:solidFill>
                  <a:srgbClr val="333333"/>
                </a:solidFill>
                <a:cs typeface="Calisto MT"/>
              </a:rPr>
              <a:t>8.5 million beef </a:t>
            </a:r>
            <a:r>
              <a:rPr lang="en-US" sz="2600" dirty="0" smtClean="0">
                <a:solidFill>
                  <a:srgbClr val="333333"/>
                </a:solidFill>
                <a:cs typeface="Calisto MT"/>
              </a:rPr>
              <a:t>cows </a:t>
            </a:r>
            <a:r>
              <a:rPr lang="en-US" sz="2000" dirty="0" smtClean="0">
                <a:solidFill>
                  <a:srgbClr val="333333"/>
                </a:solidFill>
                <a:cs typeface="Calisto MT"/>
              </a:rPr>
              <a:t>(</a:t>
            </a:r>
            <a:r>
              <a:rPr lang="en-US" sz="2000" dirty="0" err="1">
                <a:solidFill>
                  <a:srgbClr val="333333"/>
                </a:solidFill>
                <a:cs typeface="Calisto MT"/>
              </a:rPr>
              <a:t>Stuedemann</a:t>
            </a:r>
            <a:r>
              <a:rPr lang="en-US" sz="2000" dirty="0">
                <a:solidFill>
                  <a:srgbClr val="333333"/>
                </a:solidFill>
                <a:cs typeface="Calisto MT"/>
              </a:rPr>
              <a:t> and </a:t>
            </a:r>
            <a:r>
              <a:rPr lang="en-US" sz="2000" dirty="0" err="1">
                <a:solidFill>
                  <a:srgbClr val="333333"/>
                </a:solidFill>
                <a:cs typeface="Calisto MT"/>
              </a:rPr>
              <a:t>Seman</a:t>
            </a:r>
            <a:r>
              <a:rPr lang="en-US" sz="2000" dirty="0">
                <a:solidFill>
                  <a:srgbClr val="333333"/>
                </a:solidFill>
                <a:cs typeface="Calisto MT"/>
              </a:rPr>
              <a:t>, 2005</a:t>
            </a:r>
            <a:r>
              <a:rPr lang="en-US" sz="2000" dirty="0" smtClean="0">
                <a:solidFill>
                  <a:srgbClr val="333333"/>
                </a:solidFill>
                <a:cs typeface="Calisto MT"/>
              </a:rPr>
              <a:t>)</a:t>
            </a:r>
            <a:endParaRPr lang="en-US" dirty="0">
              <a:solidFill>
                <a:srgbClr val="333333"/>
              </a:solidFill>
              <a:cs typeface="Calisto M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56244" y="4004923"/>
            <a:ext cx="3552438" cy="2451332"/>
          </a:xfrm>
          <a:prstGeom prst="rect">
            <a:avLst/>
          </a:prstGeom>
          <a:ln>
            <a:solidFill>
              <a:srgbClr val="E5E5D3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383644" y="6391870"/>
            <a:ext cx="464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100" dirty="0">
                <a:solidFill>
                  <a:prstClr val="white"/>
                </a:solidFill>
                <a:latin typeface="Corbel" pitchFamily="-65" charset="0"/>
              </a:rPr>
              <a:t>Major and Minor Areas of Tall Fescue Use in the US</a:t>
            </a:r>
            <a:endParaRPr lang="en-US" sz="1100" dirty="0" smtClean="0">
              <a:solidFill>
                <a:prstClr val="white"/>
              </a:solidFill>
              <a:latin typeface="Corbel" pitchFamily="-65" charset="0"/>
            </a:endParaRPr>
          </a:p>
          <a:p>
            <a:pPr defTabSz="457200"/>
            <a:r>
              <a:rPr lang="en-US" sz="1100" dirty="0" smtClean="0">
                <a:solidFill>
                  <a:prstClr val="white"/>
                </a:solidFill>
                <a:latin typeface="Corbel" pitchFamily="-65" charset="0"/>
              </a:rPr>
              <a:t>Adapted from West (1998)</a:t>
            </a:r>
            <a:endParaRPr lang="en-US" sz="1100" i="1" u="sng" dirty="0">
              <a:solidFill>
                <a:prstClr val="white"/>
              </a:solidFill>
              <a:latin typeface="Corbel" pitchFamily="-65" charset="0"/>
            </a:endParaRPr>
          </a:p>
        </p:txBody>
      </p:sp>
      <p:pic>
        <p:nvPicPr>
          <p:cNvPr id="6" name="Picture 2" descr="G:\cow with ca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4200" y="4385448"/>
            <a:ext cx="2740350" cy="2055263"/>
          </a:xfrm>
          <a:prstGeom prst="rect">
            <a:avLst/>
          </a:prstGeom>
          <a:noFill/>
          <a:ln w="19050" cap="sq" cmpd="sng">
            <a:solidFill>
              <a:srgbClr val="E5E5D3"/>
            </a:solidFill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46964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sx="100500" sy="100500" algn="tl" rotWithShape="0">
                    <a:prstClr val="black"/>
                  </a:outerShdw>
                </a:effectLst>
              </a:rPr>
              <a:t>Endophyte (</a:t>
            </a:r>
            <a:r>
              <a:rPr lang="en-US" sz="2000" dirty="0" smtClean="0">
                <a:effectLst>
                  <a:outerShdw blurRad="38100" dist="38100" dir="2700000" sx="100500" sy="100500" algn="tl" rotWithShape="0">
                    <a:prstClr val="black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sx="100500" sy="100500" algn="tl" rotWithShape="0">
                    <a:prstClr val="black"/>
                  </a:outerShdw>
                </a:effectLst>
              </a:rPr>
              <a:t>e+</a:t>
            </a:r>
            <a:r>
              <a:rPr lang="en-US" sz="1800" dirty="0" smtClean="0">
                <a:effectLst>
                  <a:outerShdw blurRad="38100" dist="38100" dir="2700000" sx="100500" sy="100500" algn="tl" rotWithShape="0">
                    <a:prstClr val="black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sx="100500" sy="100500" algn="tl" rotWithShape="0">
                    <a:prstClr val="black"/>
                  </a:outerShdw>
                </a:effectLst>
              </a:rPr>
              <a:t>)</a:t>
            </a:r>
            <a:endParaRPr lang="en-US" dirty="0">
              <a:effectLst>
                <a:outerShdw blurRad="38100" dist="38100" dir="2700000" sx="100500" sy="100500" algn="tl" rotWithShape="0">
                  <a:prstClr val="black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423" y="1840598"/>
            <a:ext cx="5759590" cy="4297363"/>
          </a:xfrm>
        </p:spPr>
        <p:txBody>
          <a:bodyPr>
            <a:normAutofit/>
          </a:bodyPr>
          <a:lstStyle/>
          <a:p>
            <a:r>
              <a:rPr lang="en-US" sz="2600" dirty="0"/>
              <a:t>Fescue toxicosis is caused by an endophyte </a:t>
            </a:r>
            <a:r>
              <a:rPr lang="en-US" dirty="0"/>
              <a:t>(</a:t>
            </a:r>
            <a:r>
              <a:rPr lang="en-US" sz="1800" i="1" dirty="0" err="1"/>
              <a:t>Neotyphodium</a:t>
            </a:r>
            <a:r>
              <a:rPr lang="en-US" sz="1800" i="1" dirty="0"/>
              <a:t> </a:t>
            </a:r>
            <a:r>
              <a:rPr lang="en-US" sz="1800" i="1" dirty="0" err="1"/>
              <a:t>coenophialum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sz="2600" dirty="0" smtClean="0"/>
              <a:t>Endophyte produces </a:t>
            </a:r>
            <a:r>
              <a:rPr lang="en-US" sz="2600" dirty="0"/>
              <a:t>ergot alkaloids </a:t>
            </a:r>
          </a:p>
          <a:p>
            <a:pPr lvl="1"/>
            <a:r>
              <a:rPr lang="en-US" sz="2400" dirty="0" smtClean="0"/>
              <a:t>Increases </a:t>
            </a:r>
            <a:r>
              <a:rPr lang="en-US" sz="2400" dirty="0"/>
              <a:t>plant </a:t>
            </a:r>
            <a:r>
              <a:rPr lang="en-US" sz="2400" dirty="0" smtClean="0"/>
              <a:t>vigor:</a:t>
            </a:r>
          </a:p>
          <a:p>
            <a:pPr lvl="2"/>
            <a:r>
              <a:rPr lang="en-US" dirty="0" smtClean="0"/>
              <a:t>Heat/drought tolerance</a:t>
            </a:r>
          </a:p>
          <a:p>
            <a:pPr lvl="2"/>
            <a:r>
              <a:rPr lang="en-US" dirty="0" smtClean="0"/>
              <a:t>Insect resistance</a:t>
            </a:r>
          </a:p>
          <a:p>
            <a:pPr lvl="2"/>
            <a:r>
              <a:rPr lang="en-US" dirty="0" smtClean="0"/>
              <a:t>Grazing tolerance </a:t>
            </a:r>
            <a:endParaRPr lang="en-US" sz="2400" dirty="0"/>
          </a:p>
          <a:p>
            <a:pPr lvl="1"/>
            <a:r>
              <a:rPr lang="en-US" sz="2600" dirty="0" smtClean="0"/>
              <a:t>Causes </a:t>
            </a:r>
            <a:r>
              <a:rPr lang="en-US" sz="2600" dirty="0"/>
              <a:t>fescue toxicosis is cattle</a:t>
            </a:r>
          </a:p>
          <a:p>
            <a:endParaRPr lang="en-US" dirty="0"/>
          </a:p>
        </p:txBody>
      </p:sp>
      <p:pic>
        <p:nvPicPr>
          <p:cNvPr id="4" name="Picture 2" descr="The tall fescue endophyte fungus inside a leaf sheath 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6017" y="1605400"/>
            <a:ext cx="2985587" cy="5029200"/>
          </a:xfrm>
          <a:prstGeom prst="rect">
            <a:avLst/>
          </a:prstGeom>
          <a:noFill/>
          <a:ln>
            <a:solidFill>
              <a:srgbClr val="E5E5D3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7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30463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9463" y="290673"/>
            <a:ext cx="7583488" cy="1283167"/>
          </a:xfrm>
          <a:ln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chemeClr val="bg2"/>
                  </a:outerShdw>
                </a:effectLst>
              </a:rPr>
              <a:t>Fescue </a:t>
            </a:r>
            <a:r>
              <a:rPr lang="en-US" dirty="0" err="1" smtClean="0">
                <a:effectLst>
                  <a:outerShdw blurRad="38100" dist="38100" dir="2700000" algn="tl">
                    <a:schemeClr val="bg2"/>
                  </a:outerShdw>
                </a:effectLst>
              </a:rPr>
              <a:t>Toxicosis</a:t>
            </a:r>
            <a:endParaRPr lang="en-US" dirty="0" smtClean="0">
              <a:effectLst>
                <a:outerShdw blurRad="38100" dist="38100" dir="2700000" algn="tl">
                  <a:schemeClr val="bg2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60" y="1788416"/>
            <a:ext cx="5523502" cy="50142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333333"/>
                </a:solidFill>
              </a:rPr>
              <a:t>Characterized </a:t>
            </a:r>
            <a:r>
              <a:rPr lang="en-US" dirty="0">
                <a:solidFill>
                  <a:srgbClr val="333333"/>
                </a:solidFill>
              </a:rPr>
              <a:t>by decreased </a:t>
            </a:r>
            <a:endParaRPr lang="en-US" dirty="0" smtClean="0">
              <a:solidFill>
                <a:srgbClr val="333333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333333"/>
                </a:solidFill>
              </a:rPr>
              <a:t>weight gain 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333333"/>
                </a:solidFill>
              </a:rPr>
              <a:t>milk production</a:t>
            </a:r>
            <a:endParaRPr lang="en-US" dirty="0">
              <a:solidFill>
                <a:srgbClr val="333333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333333"/>
                </a:solidFill>
              </a:rPr>
              <a:t>conception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333333"/>
                </a:solidFill>
              </a:rPr>
              <a:t>serum prolactin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Inability to dissipate heat due to vasoconstriction of vascular system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Estimated cost to beef producers       &gt; $1 billion annually </a:t>
            </a:r>
            <a:r>
              <a:rPr lang="en-US" sz="2000" dirty="0" smtClean="0"/>
              <a:t>(</a:t>
            </a:r>
            <a:r>
              <a:rPr lang="en-US" sz="2000" dirty="0" err="1" smtClean="0"/>
              <a:t>Hoveland</a:t>
            </a:r>
            <a:r>
              <a:rPr lang="en-US" sz="2000" dirty="0" smtClean="0"/>
              <a:t>, 1993)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1654" y="6433360"/>
            <a:ext cx="231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latin typeface="Arial"/>
                <a:cs typeface="Arial"/>
              </a:rPr>
              <a:t>Paterson et al., 1995</a:t>
            </a:r>
          </a:p>
        </p:txBody>
      </p:sp>
      <p:pic>
        <p:nvPicPr>
          <p:cNvPr id="8194" name="Picture 2" descr="Toxic Co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1281" y="1779960"/>
            <a:ext cx="3231696" cy="22860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attle standing in str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379" y="4179928"/>
            <a:ext cx="3314276" cy="2228851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8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27102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98" y="2971773"/>
            <a:ext cx="8752055" cy="1362075"/>
          </a:xfrm>
        </p:spPr>
        <p:txBody>
          <a:bodyPr/>
          <a:lstStyle/>
          <a:p>
            <a:r>
              <a:rPr lang="en-US" dirty="0" smtClean="0"/>
              <a:t>Extension Ignites Research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5" y="4608936"/>
            <a:ext cx="7583487" cy="1398494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/>
              </a:rPr>
              <a:t>NEGATIVE IMPACTS OF TOXIC TALL FESCUE ON REPRODUCTION DIFFER ACCORDING TO COW </a:t>
            </a:r>
            <a:r>
              <a:rPr lang="en-US" sz="2400" b="1" dirty="0" smtClean="0">
                <a:effectLst/>
              </a:rPr>
              <a:t>AGE</a:t>
            </a:r>
            <a:endParaRPr lang="en-US" sz="2400" dirty="0"/>
          </a:p>
        </p:txBody>
      </p:sp>
      <p:pic>
        <p:nvPicPr>
          <p:cNvPr id="4" name="Picture 3" descr="2010 06 05_1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951" y="246807"/>
            <a:ext cx="2825900" cy="2119425"/>
          </a:xfrm>
          <a:prstGeom prst="rect">
            <a:avLst/>
          </a:prstGeom>
          <a:ln>
            <a:solidFill>
              <a:srgbClr val="E5E5D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dis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6" t="12135" r="11395" b="26344"/>
          <a:stretch/>
        </p:blipFill>
        <p:spPr>
          <a:xfrm>
            <a:off x="975743" y="246807"/>
            <a:ext cx="2828067" cy="2119425"/>
          </a:xfrm>
          <a:prstGeom prst="rect">
            <a:avLst/>
          </a:prstGeom>
          <a:ln>
            <a:solidFill>
              <a:srgbClr val="E5E5D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34B8-C8BD-D340-AC3B-F098349F4FFC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  <a:latin typeface="Calisto MT"/>
              </a:rPr>
              <a:pPr/>
              <a:t>9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25568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ecedent">
  <a:themeElements>
    <a:clrScheme name="Custom 3">
      <a:dk1>
        <a:srgbClr val="DD5701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23244</TotalTime>
  <Words>1272</Words>
  <Application>Microsoft Macintosh PowerPoint</Application>
  <PresentationFormat>On-screen Show (4:3)</PresentationFormat>
  <Paragraphs>189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Precedent</vt:lpstr>
      <vt:lpstr>Shifting the paradigm: A Systems approach to Beef Producer education</vt:lpstr>
      <vt:lpstr>Growing Up</vt:lpstr>
      <vt:lpstr>I Became a Tiger</vt:lpstr>
      <vt:lpstr>Currently</vt:lpstr>
      <vt:lpstr>How do we currently educate in Extension?</vt:lpstr>
      <vt:lpstr>Tall Fescue</vt:lpstr>
      <vt:lpstr>Endophyte ( e+ )</vt:lpstr>
      <vt:lpstr>Fescue Toxicosis</vt:lpstr>
      <vt:lpstr>Extension Ignites Research </vt:lpstr>
      <vt:lpstr>On Farm Producer Data</vt:lpstr>
      <vt:lpstr>PowerPoint Presentation</vt:lpstr>
      <vt:lpstr>PowerPoint Presentation</vt:lpstr>
      <vt:lpstr> Natural Service Pregnancy Rate</vt:lpstr>
      <vt:lpstr>Meeting of the minds</vt:lpstr>
      <vt:lpstr>2 &amp; 3 year old cow, multi-year study</vt:lpstr>
      <vt:lpstr>Study Design</vt:lpstr>
      <vt:lpstr>Synchronization</vt:lpstr>
      <vt:lpstr>TImeline</vt:lpstr>
      <vt:lpstr>PowerPoint Presentation</vt:lpstr>
      <vt:lpstr>PowerPoint Presentation</vt:lpstr>
      <vt:lpstr>Final Pregnancy Rates</vt:lpstr>
      <vt:lpstr>Shifting the Paradigm</vt:lpstr>
      <vt:lpstr>Before Converting</vt:lpstr>
      <vt:lpstr>Before Converting</vt:lpstr>
      <vt:lpstr>How to Accomplish 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 Status in 2002</dc:title>
  <dc:creator>Joe Davis</dc:creator>
  <cp:lastModifiedBy>Mekenzie Hargaden</cp:lastModifiedBy>
  <cp:revision>63</cp:revision>
  <dcterms:created xsi:type="dcterms:W3CDTF">2016-01-16T22:47:40Z</dcterms:created>
  <dcterms:modified xsi:type="dcterms:W3CDTF">2016-10-25T19:27:11Z</dcterms:modified>
</cp:coreProperties>
</file>