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8" r:id="rId4"/>
    <p:sldMasterId id="2147483712" r:id="rId5"/>
    <p:sldMasterId id="2147483724" r:id="rId6"/>
    <p:sldMasterId id="2147483774" r:id="rId7"/>
    <p:sldMasterId id="2147483787" r:id="rId8"/>
    <p:sldMasterId id="2147483799" r:id="rId9"/>
    <p:sldMasterId id="2147483811" r:id="rId10"/>
  </p:sldMasterIdLst>
  <p:notesMasterIdLst>
    <p:notesMasterId r:id="rId47"/>
  </p:notesMasterIdLst>
  <p:sldIdLst>
    <p:sldId id="273" r:id="rId11"/>
    <p:sldId id="354" r:id="rId12"/>
    <p:sldId id="310" r:id="rId13"/>
    <p:sldId id="358" r:id="rId14"/>
    <p:sldId id="259" r:id="rId15"/>
    <p:sldId id="272" r:id="rId16"/>
    <p:sldId id="340" r:id="rId17"/>
    <p:sldId id="339" r:id="rId18"/>
    <p:sldId id="345" r:id="rId19"/>
    <p:sldId id="346" r:id="rId20"/>
    <p:sldId id="307" r:id="rId21"/>
    <p:sldId id="261" r:id="rId22"/>
    <p:sldId id="269" r:id="rId23"/>
    <p:sldId id="268" r:id="rId24"/>
    <p:sldId id="327" r:id="rId25"/>
    <p:sldId id="326" r:id="rId26"/>
    <p:sldId id="258" r:id="rId27"/>
    <p:sldId id="328" r:id="rId28"/>
    <p:sldId id="277" r:id="rId29"/>
    <p:sldId id="356" r:id="rId30"/>
    <p:sldId id="359" r:id="rId31"/>
    <p:sldId id="357" r:id="rId32"/>
    <p:sldId id="360" r:id="rId33"/>
    <p:sldId id="325" r:id="rId34"/>
    <p:sldId id="256" r:id="rId35"/>
    <p:sldId id="309" r:id="rId36"/>
    <p:sldId id="299" r:id="rId37"/>
    <p:sldId id="290" r:id="rId38"/>
    <p:sldId id="329" r:id="rId39"/>
    <p:sldId id="337" r:id="rId40"/>
    <p:sldId id="335" r:id="rId41"/>
    <p:sldId id="336" r:id="rId42"/>
    <p:sldId id="332" r:id="rId43"/>
    <p:sldId id="331" r:id="rId44"/>
    <p:sldId id="355" r:id="rId45"/>
    <p:sldId id="291" r:id="rId46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0" autoAdjust="0"/>
    <p:restoredTop sz="94660"/>
  </p:normalViewPr>
  <p:slideViewPr>
    <p:cSldViewPr>
      <p:cViewPr>
        <p:scale>
          <a:sx n="100" d="100"/>
          <a:sy n="100" d="100"/>
        </p:scale>
        <p:origin x="-10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84D87-7BEC-410E-9165-C8229EB516CE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07D08-D39A-4579-8790-15CDDCE50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6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B4F11C-DDD0-466F-9119-9ECB52B2D32B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EB63-097B-41BC-8A6C-C92CE9B4BE23}" type="datetimeFigureOut">
              <a:rPr lang="en-US" smtClean="0">
                <a:solidFill>
                  <a:srgbClr val="895D1D"/>
                </a:solidFill>
              </a:rPr>
              <a:pPr/>
              <a:t>10/20/16</a:t>
            </a:fld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08BB-38A2-4D36-ABEB-1820A340EB13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 dirty="0">
              <a:solidFill>
                <a:srgbClr val="895D1D"/>
              </a:solidFill>
            </a:endParaRPr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EB63-097B-41BC-8A6C-C92CE9B4BE23}" type="datetimeFigureOut">
              <a:rPr lang="en-US" smtClean="0">
                <a:solidFill>
                  <a:srgbClr val="895D1D"/>
                </a:solidFill>
              </a:rPr>
              <a:pPr/>
              <a:t>10/20/16</a:t>
            </a:fld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08BB-38A2-4D36-ABEB-1820A340EB13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 dirty="0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EB63-097B-41BC-8A6C-C92CE9B4BE23}" type="datetimeFigureOut">
              <a:rPr lang="en-US" smtClean="0">
                <a:solidFill>
                  <a:srgbClr val="895D1D"/>
                </a:solidFill>
              </a:rPr>
              <a:pPr/>
              <a:t>10/20/16</a:t>
            </a:fld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08BB-38A2-4D36-ABEB-1820A340EB13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 dirty="0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EB63-097B-41BC-8A6C-C92CE9B4BE23}" type="datetimeFigureOut">
              <a:rPr lang="en-US" smtClean="0">
                <a:solidFill>
                  <a:srgbClr val="895D1D"/>
                </a:solidFill>
              </a:rPr>
              <a:pPr/>
              <a:t>10/20/16</a:t>
            </a:fld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08BB-38A2-4D36-ABEB-1820A340EB13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 dirty="0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EB63-097B-41BC-8A6C-C92CE9B4BE23}" type="datetimeFigureOut">
              <a:rPr lang="en-US" smtClean="0">
                <a:solidFill>
                  <a:srgbClr val="895D1D"/>
                </a:solidFill>
              </a:rPr>
              <a:pPr/>
              <a:t>10/20/16</a:t>
            </a:fld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08BB-38A2-4D36-ABEB-1820A340EB13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 dirty="0">
              <a:solidFill>
                <a:srgbClr val="895D1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EB63-097B-41BC-8A6C-C92CE9B4BE23}" type="datetimeFigureOut">
              <a:rPr lang="en-US" smtClean="0">
                <a:solidFill>
                  <a:srgbClr val="895D1D"/>
                </a:solidFill>
              </a:rPr>
              <a:pPr/>
              <a:t>10/20/16</a:t>
            </a:fld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08BB-38A2-4D36-ABEB-1820A340EB13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 dirty="0">
              <a:solidFill>
                <a:srgbClr val="895D1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763" y="3276600"/>
            <a:ext cx="9137650" cy="152400"/>
            <a:chOff x="3" y="2064"/>
            <a:chExt cx="5756" cy="96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ltGray">
            <a:xfrm>
              <a:off x="3" y="2064"/>
              <a:ext cx="5756" cy="4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 dirty="0">
                <a:solidFill>
                  <a:srgbClr val="FFFF66"/>
                </a:solidFill>
                <a:latin typeface="Tahoma" pitchFamily="34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ltGray">
            <a:xfrm>
              <a:off x="3" y="2136"/>
              <a:ext cx="575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 dirty="0">
                <a:solidFill>
                  <a:srgbClr val="FFFF66"/>
                </a:solidFill>
                <a:latin typeface="Tahoma" pitchFamily="34" charset="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57B3E-384A-4A11-AF2A-D646E13AC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10FD-FBC1-4101-B754-7C11C81146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9CFEB-7DB7-46AB-8F3F-A471DD394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0ABA5-70C8-4759-B94F-05295B44C9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E10CE-4840-409B-87CB-860E4CFB9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7352-7AFA-4BC8-9379-E52FC2D296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7A5BB-096F-4217-8CC1-5A2CD931D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0EDA-6618-488A-B4E2-6F3065F43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F1664-0B05-485A-BE48-2B71E8D8C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8BEF3-2D91-48C7-87C4-D0B507086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C3340-5B14-4ABD-B4CA-0D49505274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78486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F17C-E574-40FA-8DA3-A06545A436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784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114800"/>
            <a:ext cx="784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3F7B-46EE-4C88-907D-1CE5B7AD8D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15D91-45F4-4E80-B83F-969019E6B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86C9-709E-41C2-9768-0D648FA4D1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E15D9-EB4A-4363-A526-EFB3C35504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6FDDF-41B9-4FF2-9B08-0FBE7E9145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E033-BCD7-4C53-8C91-C1AF9F1A40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BE47C-0895-4500-93CE-E0C5C9D343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5903-76C6-47DA-9331-5946519E42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2D5F-A38A-4E6A-9357-4C2B3BE8CD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65B74-1804-41D3-B789-A369EA35E9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96453-1F7F-45BB-A3F1-6F3EE07301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55963-8CB0-4772-9099-1103616A9C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31BDA-802D-439F-B40F-4475C334E0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F1C8-896C-4293-8104-F24D1F3ED2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1CA4-2673-456C-B62F-BAAC897D21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F5C21-82E3-4C31-B71C-E419B9DED1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C064-6159-4C30-899D-7A595E358D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DC6FA-A829-4300-AD9D-DBB82B849E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97244-EC5A-4021-A0E1-508C30B531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AC85-5D3D-43D7-9960-D4D65D58B5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C0B57-EC9A-4717-8E84-2D47509D79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F4CF4-4F79-471D-AB18-4962F03280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3C7D2-1B19-49E3-BC10-140054DB9A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79A03-8225-42BC-A2F8-FFC147702A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812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9200" y="609600"/>
            <a:ext cx="17272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609600"/>
            <a:ext cx="502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609600"/>
            <a:ext cx="690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7600" y="1981200"/>
            <a:ext cx="6908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A3EB63-097B-41BC-8A6C-C92CE9B4BE23}" type="datetimeFigureOut">
              <a:rPr lang="en-US" smtClean="0">
                <a:solidFill>
                  <a:srgbClr val="ECE9C6"/>
                </a:solidFill>
              </a:rPr>
              <a:pPr/>
              <a:t>10/20/16</a:t>
            </a:fld>
            <a:endParaRPr lang="en-US" dirty="0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9F08BB-38A2-4D36-ABEB-1820A340EB13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 dirty="0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EB63-097B-41BC-8A6C-C92CE9B4BE23}" type="datetimeFigureOut">
              <a:rPr lang="en-US" smtClean="0">
                <a:solidFill>
                  <a:srgbClr val="895D1D"/>
                </a:solidFill>
              </a:rPr>
              <a:pPr/>
              <a:t>10/20/16</a:t>
            </a:fld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08BB-38A2-4D36-ABEB-1820A340EB13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EB63-097B-41BC-8A6C-C92CE9B4BE23}" type="datetimeFigureOut">
              <a:rPr lang="en-US" smtClean="0">
                <a:solidFill>
                  <a:srgbClr val="895D1D"/>
                </a:solidFill>
              </a:rPr>
              <a:pPr/>
              <a:t>10/20/16</a:t>
            </a:fld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08BB-38A2-4D36-ABEB-1820A340EB13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 dirty="0">
              <a:solidFill>
                <a:srgbClr val="895D1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EB63-097B-41BC-8A6C-C92CE9B4BE23}" type="datetimeFigureOut">
              <a:rPr lang="en-US" smtClean="0">
                <a:solidFill>
                  <a:srgbClr val="895D1D"/>
                </a:solidFill>
              </a:rPr>
              <a:pPr/>
              <a:t>10/20/16</a:t>
            </a:fld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08BB-38A2-4D36-ABEB-1820A340EB13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EB63-097B-41BC-8A6C-C92CE9B4BE23}" type="datetimeFigureOut">
              <a:rPr lang="en-US" smtClean="0">
                <a:solidFill>
                  <a:srgbClr val="895D1D"/>
                </a:solidFill>
              </a:rPr>
              <a:pPr/>
              <a:t>10/20/16</a:t>
            </a:fld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08BB-38A2-4D36-ABEB-1820A340EB13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 dirty="0">
              <a:solidFill>
                <a:srgbClr val="895D1D"/>
              </a:solidFill>
            </a:endParaRPr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17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2BF03-0086-4B8A-B595-4208F0C43272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FFE70-D79E-4E71-908F-42867E27E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7938"/>
            <a:ext cx="9132888" cy="6838950"/>
            <a:chOff x="0" y="5"/>
            <a:chExt cx="5753" cy="4308"/>
          </a:xfrm>
        </p:grpSpPr>
        <p:sp>
          <p:nvSpPr>
            <p:cNvPr id="4505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0000FF">
                    <a:gamma/>
                    <a:shade val="80000"/>
                    <a:invGamma/>
                  </a:srgbClr>
                </a:gs>
                <a:gs pos="100000">
                  <a:srgbClr val="0000FF"/>
                </a:gs>
              </a:gsLst>
              <a:lin ang="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60" name="Arc 4"/>
            <p:cNvSpPr>
              <a:spLocks/>
            </p:cNvSpPr>
            <p:nvPr/>
          </p:nvSpPr>
          <p:spPr bwMode="auto">
            <a:xfrm>
              <a:off x="0" y="5"/>
              <a:ext cx="5294" cy="43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789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Corn Gluten Feed As An Alternative Concentrate Source For Growing Steer Calves Fed Orchardgrass Hay-Based Diets</a:t>
            </a:r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428750"/>
            <a:ext cx="9142413" cy="152400"/>
            <a:chOff x="0" y="900"/>
            <a:chExt cx="5759" cy="96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ltGray">
            <a:xfrm>
              <a:off x="0" y="900"/>
              <a:ext cx="5759" cy="4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 dirty="0">
                <a:solidFill>
                  <a:srgbClr val="FFFF66"/>
                </a:solidFill>
                <a:latin typeface="Tahoma" pitchFamily="34" charset="0"/>
              </a:endParaRPr>
            </a:p>
          </p:txBody>
        </p:sp>
        <p:sp>
          <p:nvSpPr>
            <p:cNvPr id="3" name="Rectangle 3"/>
            <p:cNvSpPr>
              <a:spLocks noChangeArrowheads="1"/>
            </p:cNvSpPr>
            <p:nvPr/>
          </p:nvSpPr>
          <p:spPr bwMode="ltGray">
            <a:xfrm>
              <a:off x="0" y="972"/>
              <a:ext cx="5759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 dirty="0">
                <a:solidFill>
                  <a:srgbClr val="FFFF66"/>
                </a:solidFill>
                <a:latin typeface="Tahoma" pitchFamily="34" charset="0"/>
              </a:endParaRPr>
            </a:p>
          </p:txBody>
        </p:sp>
      </p:grpSp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rgbClr val="FFFF66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FFFF66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FFFF66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1C5C60-7841-4F1B-BE1C-CD7C5983E0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7938"/>
            <a:ext cx="9132888" cy="6838950"/>
            <a:chOff x="0" y="5"/>
            <a:chExt cx="5753" cy="4308"/>
          </a:xfrm>
        </p:grpSpPr>
        <p:sp>
          <p:nvSpPr>
            <p:cNvPr id="4505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0000FF">
                    <a:gamma/>
                    <a:shade val="80000"/>
                    <a:invGamma/>
                  </a:srgbClr>
                </a:gs>
                <a:gs pos="100000">
                  <a:srgbClr val="0000FF"/>
                </a:gs>
              </a:gsLst>
              <a:lin ang="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60" name="Arc 4"/>
            <p:cNvSpPr>
              <a:spLocks/>
            </p:cNvSpPr>
            <p:nvPr/>
          </p:nvSpPr>
          <p:spPr bwMode="auto">
            <a:xfrm>
              <a:off x="0" y="5"/>
              <a:ext cx="5294" cy="43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789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Corn Gluten Feed As An Alternative Concentrate Source For Growing Steer Calves Fed Orchardgrass Hay-Based Diets</a:t>
            </a:r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D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A0EE24-CAEF-4C28-B6CA-3C80F70A2B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C2A591-704A-4143-B976-2E7CB3CDB3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7938"/>
            <a:ext cx="9132888" cy="6838950"/>
            <a:chOff x="0" y="5"/>
            <a:chExt cx="6472" cy="4308"/>
          </a:xfrm>
        </p:grpSpPr>
        <p:sp>
          <p:nvSpPr>
            <p:cNvPr id="2" name="Freeform 3"/>
            <p:cNvSpPr>
              <a:spLocks/>
            </p:cNvSpPr>
            <p:nvPr/>
          </p:nvSpPr>
          <p:spPr bwMode="auto">
            <a:xfrm>
              <a:off x="3818" y="999"/>
              <a:ext cx="2654" cy="3314"/>
            </a:xfrm>
            <a:custGeom>
              <a:avLst/>
              <a:gdLst/>
              <a:ahLst/>
              <a:cxnLst>
                <a:cxn ang="0">
                  <a:pos x="2143" y="3312"/>
                </a:cxn>
                <a:cxn ang="0">
                  <a:pos x="2653" y="3313"/>
                </a:cxn>
                <a:cxn ang="0">
                  <a:pos x="2653" y="1437"/>
                </a:cxn>
                <a:cxn ang="0">
                  <a:pos x="0" y="0"/>
                </a:cxn>
                <a:cxn ang="0">
                  <a:pos x="226" y="150"/>
                </a:cxn>
                <a:cxn ang="0">
                  <a:pos x="412" y="279"/>
                </a:cxn>
                <a:cxn ang="0">
                  <a:pos x="621" y="441"/>
                </a:cxn>
                <a:cxn ang="0">
                  <a:pos x="824" y="612"/>
                </a:cxn>
                <a:cxn ang="0">
                  <a:pos x="1121" y="903"/>
                </a:cxn>
                <a:cxn ang="0">
                  <a:pos x="1384" y="1212"/>
                </a:cxn>
                <a:cxn ang="0">
                  <a:pos x="1575" y="1482"/>
                </a:cxn>
                <a:cxn ang="0">
                  <a:pos x="1742" y="1761"/>
                </a:cxn>
                <a:cxn ang="0">
                  <a:pos x="1873" y="2040"/>
                </a:cxn>
                <a:cxn ang="0">
                  <a:pos x="1970" y="2295"/>
                </a:cxn>
                <a:cxn ang="0">
                  <a:pos x="2035" y="2511"/>
                </a:cxn>
                <a:cxn ang="0">
                  <a:pos x="2096" y="2778"/>
                </a:cxn>
                <a:cxn ang="0">
                  <a:pos x="2126" y="3012"/>
                </a:cxn>
                <a:cxn ang="0">
                  <a:pos x="2143" y="3312"/>
                </a:cxn>
              </a:cxnLst>
              <a:rect l="0" t="0" r="r" b="b"/>
              <a:pathLst>
                <a:path w="2654" h="3314">
                  <a:moveTo>
                    <a:pt x="2143" y="3312"/>
                  </a:moveTo>
                  <a:lnTo>
                    <a:pt x="2653" y="3313"/>
                  </a:lnTo>
                  <a:lnTo>
                    <a:pt x="2653" y="1437"/>
                  </a:lnTo>
                  <a:lnTo>
                    <a:pt x="0" y="0"/>
                  </a:lnTo>
                  <a:lnTo>
                    <a:pt x="226" y="150"/>
                  </a:lnTo>
                  <a:lnTo>
                    <a:pt x="412" y="279"/>
                  </a:lnTo>
                  <a:lnTo>
                    <a:pt x="621" y="441"/>
                  </a:lnTo>
                  <a:lnTo>
                    <a:pt x="824" y="612"/>
                  </a:lnTo>
                  <a:lnTo>
                    <a:pt x="1121" y="903"/>
                  </a:lnTo>
                  <a:lnTo>
                    <a:pt x="1384" y="1212"/>
                  </a:lnTo>
                  <a:lnTo>
                    <a:pt x="1575" y="1482"/>
                  </a:lnTo>
                  <a:lnTo>
                    <a:pt x="1742" y="1761"/>
                  </a:lnTo>
                  <a:lnTo>
                    <a:pt x="1873" y="2040"/>
                  </a:lnTo>
                  <a:lnTo>
                    <a:pt x="1970" y="2295"/>
                  </a:lnTo>
                  <a:lnTo>
                    <a:pt x="2035" y="2511"/>
                  </a:lnTo>
                  <a:lnTo>
                    <a:pt x="2096" y="2778"/>
                  </a:lnTo>
                  <a:lnTo>
                    <a:pt x="2126" y="3012"/>
                  </a:lnTo>
                  <a:lnTo>
                    <a:pt x="2143" y="3312"/>
                  </a:lnTo>
                </a:path>
              </a:pathLst>
            </a:custGeom>
            <a:gradFill rotWithShape="0">
              <a:gsLst>
                <a:gs pos="0">
                  <a:srgbClr val="0000FF">
                    <a:gamma/>
                    <a:shade val="80000"/>
                    <a:invGamma/>
                  </a:srgbClr>
                </a:gs>
                <a:gs pos="100000">
                  <a:srgbClr val="0000FF"/>
                </a:gs>
              </a:gsLst>
              <a:lin ang="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" name="Arc 4"/>
            <p:cNvSpPr>
              <a:spLocks/>
            </p:cNvSpPr>
            <p:nvPr/>
          </p:nvSpPr>
          <p:spPr bwMode="auto">
            <a:xfrm>
              <a:off x="0" y="5"/>
              <a:ext cx="5956" cy="43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609600"/>
            <a:ext cx="6908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Corn Gluten Feed As An Alternative Concentrate Source For Growing Steer Calves Fed Orchardgrass Hay-Based Diets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81200"/>
            <a:ext cx="6908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7938"/>
            <a:ext cx="9132888" cy="6838950"/>
            <a:chOff x="0" y="5"/>
            <a:chExt cx="5753" cy="4308"/>
          </a:xfrm>
        </p:grpSpPr>
        <p:sp>
          <p:nvSpPr>
            <p:cNvPr id="4505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0000FF">
                    <a:gamma/>
                    <a:shade val="80000"/>
                    <a:invGamma/>
                  </a:srgbClr>
                </a:gs>
                <a:gs pos="100000">
                  <a:srgbClr val="0000FF"/>
                </a:gs>
              </a:gsLst>
              <a:lin ang="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60" name="Arc 4"/>
            <p:cNvSpPr>
              <a:spLocks/>
            </p:cNvSpPr>
            <p:nvPr/>
          </p:nvSpPr>
          <p:spPr bwMode="auto">
            <a:xfrm>
              <a:off x="0" y="5"/>
              <a:ext cx="5294" cy="43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789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Corn Gluten Feed As An Alternative Concentrate Source For Growing Steer Calves Fed Orchardgrass Hay-Based Diets</a:t>
            </a:r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2BF03-0086-4B8A-B595-4208F0C43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FFE70-D79E-4E71-908F-42867E27E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DA3EB63-097B-41BC-8A6C-C92CE9B4BE23}" type="datetimeFigureOut">
              <a:rPr lang="en-US" smtClean="0">
                <a:solidFill>
                  <a:srgbClr val="895D1D"/>
                </a:solidFill>
              </a:rPr>
              <a:pPr/>
              <a:t>10/20/16</a:t>
            </a:fld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39F08BB-38A2-4D36-ABEB-1820A340EB13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 dirty="0">
              <a:solidFill>
                <a:srgbClr val="895D1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gif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66.xml"/><Relationship Id="rId2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3.jpe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72.xml"/><Relationship Id="rId2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Effectively Using Electric Fences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in Pasture-Based Livestock Systems</a:t>
            </a:r>
            <a:endParaRPr lang="en-US" sz="3600" dirty="0" smtClean="0">
              <a:latin typeface="Times New Roman" pitchFamily="18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315200" cy="1752600"/>
          </a:xfrm>
        </p:spPr>
        <p:txBody>
          <a:bodyPr/>
          <a:lstStyle/>
          <a:p>
            <a:pPr marL="342900" indent="-342900" eaLnBrk="1" hangingPunct="1"/>
            <a:r>
              <a:rPr lang="en-US" dirty="0" smtClean="0">
                <a:latin typeface="Times New Roman" pitchFamily="18" charset="0"/>
              </a:rPr>
              <a:t>Dr. Matt </a:t>
            </a:r>
            <a:r>
              <a:rPr lang="en-US" dirty="0" err="1" smtClean="0">
                <a:latin typeface="Times New Roman" pitchFamily="18" charset="0"/>
              </a:rPr>
              <a:t>Poore</a:t>
            </a:r>
            <a:endParaRPr lang="en-US" dirty="0" smtClean="0">
              <a:latin typeface="Times New Roman" pitchFamily="18" charset="0"/>
            </a:endParaRPr>
          </a:p>
          <a:p>
            <a:pPr marL="342900" indent="-342900" eaLnBrk="1" hangingPunct="1"/>
            <a:r>
              <a:rPr lang="en-US" dirty="0" smtClean="0">
                <a:latin typeface="Times New Roman" pitchFamily="18" charset="0"/>
              </a:rPr>
              <a:t>North Carolina State University, Raleigh</a:t>
            </a:r>
          </a:p>
          <a:p>
            <a:pPr marL="342900" indent="-342900" eaLnBrk="1" hangingPunct="1"/>
            <a:r>
              <a:rPr lang="en-US" dirty="0" smtClean="0">
                <a:latin typeface="Times New Roman" pitchFamily="18" charset="0"/>
              </a:rPr>
              <a:t>Johnny Rogers</a:t>
            </a:r>
          </a:p>
          <a:p>
            <a:pPr marL="342900" indent="-342900" eaLnBrk="1" hangingPunct="1"/>
            <a:r>
              <a:rPr lang="en-US" dirty="0" smtClean="0">
                <a:latin typeface="Times New Roman" pitchFamily="18" charset="0"/>
              </a:rPr>
              <a:t>Rogers Cattle Company, Roxboro, NC</a:t>
            </a:r>
          </a:p>
          <a:p>
            <a:pPr marL="342900" indent="-342900" eaLnBrk="1" hangingPunct="1"/>
            <a:endParaRPr lang="en-US" sz="3200" dirty="0" smtClean="0">
              <a:latin typeface="Times New Roman" pitchFamily="18" charset="0"/>
            </a:endParaRPr>
          </a:p>
          <a:p>
            <a:pPr marL="342900" indent="-342900" eaLnBrk="1" hangingPunct="1"/>
            <a:endParaRPr lang="en-US" sz="3200" dirty="0" smtClean="0"/>
          </a:p>
        </p:txBody>
      </p:sp>
      <p:pic>
        <p:nvPicPr>
          <p:cNvPr id="79876" name="Picture 5" descr="no_history_to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62600" y="4572000"/>
            <a:ext cx="2362200" cy="904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9877" name="Picture 5" descr="21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" y="3886200"/>
            <a:ext cx="8128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8676" name="Picture 4" descr="P1120827"/>
          <p:cNvPicPr>
            <a:picLocks noChangeAspect="1" noChangeArrowheads="1"/>
          </p:cNvPicPr>
          <p:nvPr/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 bwMode="auto">
          <a:xfrm>
            <a:off x="4343400" y="838200"/>
            <a:ext cx="48021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P1120823"/>
          <p:cNvPicPr>
            <a:picLocks noChangeAspect="1" noChangeArrowheads="1"/>
          </p:cNvPicPr>
          <p:nvPr/>
        </p:nvPicPr>
        <p:blipFill>
          <a:blip r:embed="rId3" cstate="email">
            <a:lum bright="-12000" contrast="-6000"/>
          </a:blip>
          <a:srcRect/>
          <a:stretch>
            <a:fillRect/>
          </a:stretch>
        </p:blipFill>
        <p:spPr bwMode="auto">
          <a:xfrm>
            <a:off x="0" y="838200"/>
            <a:ext cx="43449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Tm="1017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hpoore\Pictures\2012-07-29\6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Documents and Settings\mhpoore\My Documents\camera 7-6-2011\mob grazing 2011 1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-1730375"/>
            <a:ext cx="6405563" cy="858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Tm="18469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54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5715" name="Picture 5" descr="Stockpiled fescue demos 2009 0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Tm="97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6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914400"/>
            <a:ext cx="2436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Questions?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ne 21, 2013 4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23850"/>
            <a:ext cx="9575800" cy="7181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304800"/>
            <a:ext cx="5538119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Troubleshooting Electric Fence</a:t>
            </a:r>
            <a:endParaRPr lang="en-US" sz="28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Troubleshooting Electric Fence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Scenario 1.  Low power on the fence.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Scenario 2.  Frequent lightening damage.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Scenario 3.  Deer constantly tear down                       		      temporary fences.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962400"/>
            <a:ext cx="86989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Problems could be from a weak charger,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vegetation and shorts on the fence, 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poor ground, or probably a combination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447800"/>
            <a:ext cx="7800533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Energizer should keep at least 5 kV on the fence </a:t>
            </a:r>
          </a:p>
          <a:p>
            <a:r>
              <a:rPr lang="en-US" sz="2400" b="1" dirty="0" smtClean="0"/>
              <a:t>during good conditions for cattle and 7 kV for small </a:t>
            </a:r>
          </a:p>
          <a:p>
            <a:r>
              <a:rPr lang="en-US" sz="2400" b="1" dirty="0" smtClean="0"/>
              <a:t>ruminants: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Minimum needed to control: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Horses &lt; 3 kV</a:t>
            </a:r>
          </a:p>
          <a:p>
            <a:r>
              <a:rPr lang="en-US" sz="2400" b="1" dirty="0" smtClean="0"/>
              <a:t>Cattle – 3 kV</a:t>
            </a:r>
          </a:p>
          <a:p>
            <a:r>
              <a:rPr lang="en-US" sz="2400" b="1" dirty="0" smtClean="0"/>
              <a:t>Sheep and goats – 5 kV</a:t>
            </a:r>
          </a:p>
          <a:p>
            <a:r>
              <a:rPr lang="en-US" sz="2400" b="1" dirty="0" smtClean="0"/>
              <a:t>Deer and wildlife &gt; 5 kV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Successful use of temporary fence will require</a:t>
            </a:r>
          </a:p>
          <a:p>
            <a:r>
              <a:rPr lang="en-US" sz="2400" b="1" dirty="0" smtClean="0"/>
              <a:t>controlling deer in most environments.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4572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“1 joule for 10 to 40 acres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depending on expected conditions”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943600" cy="4457700"/>
          </a:xfrm>
          <a:prstGeom prst="rect">
            <a:avLst/>
          </a:prstGeom>
        </p:spPr>
      </p:pic>
      <p:pic>
        <p:nvPicPr>
          <p:cNvPr id="2" name="Picture 1" descr="29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9600" y="4495800"/>
            <a:ext cx="4788243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3904" y="4038600"/>
            <a:ext cx="31600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Don’t use t-posts and</a:t>
            </a:r>
          </a:p>
          <a:p>
            <a:r>
              <a:rPr lang="en-US" sz="2000" b="1" dirty="0" smtClean="0"/>
              <a:t>stay away from old </a:t>
            </a:r>
          </a:p>
          <a:p>
            <a:r>
              <a:rPr lang="en-US" sz="2000" b="1" dirty="0" smtClean="0"/>
              <a:t>barbed wire if at all </a:t>
            </a:r>
          </a:p>
          <a:p>
            <a:r>
              <a:rPr lang="en-US" sz="2000" b="1" dirty="0" smtClean="0"/>
              <a:t>possible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Very few energizers can </a:t>
            </a:r>
          </a:p>
          <a:p>
            <a:r>
              <a:rPr lang="en-US" sz="2000" b="1" dirty="0" smtClean="0"/>
              <a:t>hold up to this kind of</a:t>
            </a:r>
          </a:p>
          <a:p>
            <a:r>
              <a:rPr lang="en-US" sz="2000" b="1" dirty="0" smtClean="0"/>
              <a:t>challenge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381000"/>
            <a:ext cx="285546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 smtClean="0"/>
          </a:p>
          <a:p>
            <a:r>
              <a:rPr lang="en-US" sz="2000" b="1" dirty="0" smtClean="0"/>
              <a:t>Avoid things that </a:t>
            </a:r>
          </a:p>
          <a:p>
            <a:r>
              <a:rPr lang="en-US" sz="2000" b="1" dirty="0" smtClean="0"/>
              <a:t> might  cause bad</a:t>
            </a:r>
          </a:p>
          <a:p>
            <a:r>
              <a:rPr lang="en-US" sz="2000" b="1" dirty="0" smtClean="0"/>
              <a:t> shorts during </a:t>
            </a:r>
          </a:p>
          <a:p>
            <a:r>
              <a:rPr lang="en-US" sz="2000" b="1" dirty="0" smtClean="0"/>
              <a:t> construction</a:t>
            </a:r>
          </a:p>
          <a:p>
            <a:endParaRPr lang="en-US" sz="2000" b="1" dirty="0" smtClean="0"/>
          </a:p>
          <a:p>
            <a:pPr>
              <a:buFontTx/>
              <a:buChar char="-"/>
            </a:pPr>
            <a:r>
              <a:rPr lang="en-US" sz="2000" b="1" dirty="0" smtClean="0"/>
              <a:t>Well grounded metal </a:t>
            </a:r>
          </a:p>
          <a:p>
            <a:pPr>
              <a:buFontTx/>
              <a:buChar char="-"/>
            </a:pPr>
            <a:r>
              <a:rPr lang="en-US" sz="2000" b="1" dirty="0" smtClean="0"/>
              <a:t>Old fences</a:t>
            </a:r>
          </a:p>
          <a:p>
            <a:pPr>
              <a:buFontTx/>
              <a:buChar char="-"/>
            </a:pPr>
            <a:r>
              <a:rPr lang="en-US" sz="2000" b="1" dirty="0" smtClean="0"/>
              <a:t>Wires very low to </a:t>
            </a:r>
          </a:p>
          <a:p>
            <a:r>
              <a:rPr lang="en-US" sz="2000" b="1" dirty="0" smtClean="0"/>
              <a:t> the ground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What is Amazing Grazing?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An educational program striving to improve pasture management through a better understanding of Pasture Ecology</a:t>
            </a:r>
          </a:p>
          <a:p>
            <a:pPr lvl="1"/>
            <a:r>
              <a:rPr lang="en-US" dirty="0" smtClean="0"/>
              <a:t>Training for advisors.  Extension agents, conservationists, veterinarians, industry consultants</a:t>
            </a:r>
          </a:p>
          <a:p>
            <a:pPr lvl="1"/>
            <a:r>
              <a:rPr lang="en-US" dirty="0" smtClean="0"/>
              <a:t>Training for producers</a:t>
            </a:r>
          </a:p>
          <a:p>
            <a:pPr lvl="2"/>
            <a:r>
              <a:rPr lang="en-US" dirty="0" smtClean="0"/>
              <a:t>Publications</a:t>
            </a:r>
          </a:p>
          <a:p>
            <a:pPr lvl="2"/>
            <a:r>
              <a:rPr lang="en-US" dirty="0" smtClean="0"/>
              <a:t>Hands-on workshops</a:t>
            </a:r>
          </a:p>
          <a:p>
            <a:pPr lvl="2"/>
            <a:r>
              <a:rPr lang="en-US" dirty="0" smtClean="0"/>
              <a:t>Demonstrations</a:t>
            </a:r>
          </a:p>
          <a:p>
            <a:pPr lvl="1"/>
            <a:r>
              <a:rPr lang="en-US" dirty="0" smtClean="0"/>
              <a:t>Applied research</a:t>
            </a:r>
          </a:p>
          <a:p>
            <a:pPr lvl="2"/>
            <a:r>
              <a:rPr lang="en-US" dirty="0" smtClean="0"/>
              <a:t>Grazing systems</a:t>
            </a:r>
          </a:p>
          <a:p>
            <a:pPr lvl="2"/>
            <a:r>
              <a:rPr lang="en-US" dirty="0" smtClean="0"/>
              <a:t>Legumes</a:t>
            </a:r>
            <a:endParaRPr lang="en-US" dirty="0"/>
          </a:p>
        </p:txBody>
      </p:sp>
      <p:pic>
        <p:nvPicPr>
          <p:cNvPr id="4" name="Picture 5" descr="Stockpiled fescue demos 2009 016"/>
          <p:cNvPicPr>
            <a:picLocks noChangeAspect="1" noChangeArrowheads="1"/>
          </p:cNvPicPr>
          <p:nvPr/>
        </p:nvPicPr>
        <p:blipFill>
          <a:blip r:embed="rId2" cstate="email"/>
          <a:srcRect l="10000" t="15556" r="10833" b="23333"/>
          <a:stretch>
            <a:fillRect/>
          </a:stretch>
        </p:blipFill>
        <p:spPr bwMode="auto">
          <a:xfrm>
            <a:off x="5181600" y="4267200"/>
            <a:ext cx="381692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657600"/>
            <a:ext cx="1995487" cy="66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r>
              <a:rPr lang="en-US" dirty="0" smtClean="0"/>
              <a:t>Vegetation is the Biggest Long-Term Maintenance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4114800"/>
          </a:xfrm>
        </p:spPr>
        <p:txBody>
          <a:bodyPr/>
          <a:lstStyle/>
          <a:p>
            <a:r>
              <a:rPr lang="en-US" dirty="0" smtClean="0"/>
              <a:t>Fence is a big investment, so it should receive proper maintenance.</a:t>
            </a:r>
          </a:p>
          <a:p>
            <a:r>
              <a:rPr lang="en-US" dirty="0" smtClean="0"/>
              <a:t>Tighten as needed</a:t>
            </a:r>
          </a:p>
          <a:p>
            <a:r>
              <a:rPr lang="en-US" dirty="0" smtClean="0"/>
              <a:t>Repair insulators as needed</a:t>
            </a:r>
          </a:p>
          <a:p>
            <a:r>
              <a:rPr lang="en-US" dirty="0" smtClean="0"/>
              <a:t>Control Vegetation!</a:t>
            </a:r>
          </a:p>
          <a:p>
            <a:pPr lvl="1"/>
            <a:r>
              <a:rPr lang="en-US" dirty="0" smtClean="0"/>
              <a:t>For sure prevent brush and woody species</a:t>
            </a:r>
          </a:p>
          <a:p>
            <a:pPr lvl="1"/>
            <a:r>
              <a:rPr lang="en-US" dirty="0" smtClean="0"/>
              <a:t>Kill or suppress grass </a:t>
            </a:r>
          </a:p>
          <a:p>
            <a:pPr lvl="1"/>
            <a:r>
              <a:rPr lang="en-US" dirty="0" smtClean="0"/>
              <a:t>Use hand labor and or/herbicides</a:t>
            </a:r>
          </a:p>
          <a:p>
            <a:r>
              <a:rPr lang="en-US" dirty="0" smtClean="0"/>
              <a:t>Vegetation can be a huge drain during wet conditions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715500" cy="6477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381000"/>
            <a:ext cx="2609314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r>
              <a:rPr lang="en-US" dirty="0" smtClean="0"/>
              <a:t>Periodic Spray Will Usually Be the </a:t>
            </a:r>
            <a:br>
              <a:rPr lang="en-US" dirty="0" smtClean="0"/>
            </a:br>
            <a:r>
              <a:rPr lang="en-US" dirty="0" smtClean="0"/>
              <a:t>Most Cost Effective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 smtClean="0"/>
              <a:t>2% Solution of </a:t>
            </a:r>
            <a:r>
              <a:rPr lang="en-US" dirty="0" err="1" smtClean="0"/>
              <a:t>Glyphosate</a:t>
            </a:r>
            <a:r>
              <a:rPr lang="en-US" dirty="0" smtClean="0"/>
              <a:t> with surfactant</a:t>
            </a:r>
          </a:p>
          <a:p>
            <a:pPr lvl="1"/>
            <a:r>
              <a:rPr lang="en-US" dirty="0" smtClean="0"/>
              <a:t>Good general herbicide</a:t>
            </a:r>
          </a:p>
          <a:p>
            <a:pPr lvl="1"/>
            <a:r>
              <a:rPr lang="en-US" dirty="0" smtClean="0"/>
              <a:t>Bare ground?  Maybe use a suppressive level with grass only (0.25% solution)?</a:t>
            </a:r>
          </a:p>
          <a:p>
            <a:pPr lvl="1"/>
            <a:r>
              <a:rPr lang="en-US" dirty="0" smtClean="0"/>
              <a:t>Low pH of solution corrosive to galvanized wire.  Try to avoid direct application to wire.</a:t>
            </a:r>
          </a:p>
          <a:p>
            <a:r>
              <a:rPr lang="en-US" dirty="0" err="1" smtClean="0"/>
              <a:t>Tricolpyr</a:t>
            </a:r>
            <a:r>
              <a:rPr lang="en-US" dirty="0" smtClean="0"/>
              <a:t> products are good for brushy and woody species (Remedy, </a:t>
            </a:r>
            <a:r>
              <a:rPr lang="en-US" dirty="0" err="1" smtClean="0"/>
              <a:t>Pastureguard</a:t>
            </a:r>
            <a:r>
              <a:rPr lang="en-US" dirty="0" smtClean="0"/>
              <a:t>, Crossbow).</a:t>
            </a:r>
          </a:p>
          <a:p>
            <a:r>
              <a:rPr lang="en-US" dirty="0" smtClean="0"/>
              <a:t>Depends on the species and situation.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381000"/>
            <a:ext cx="7772400" cy="1143000"/>
          </a:xfrm>
        </p:spPr>
        <p:txBody>
          <a:bodyPr/>
          <a:lstStyle/>
          <a:p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Fence VM spray mixture pH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8533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7344824"/>
              </p:ext>
            </p:extLst>
          </p:nvPr>
        </p:nvGraphicFramePr>
        <p:xfrm>
          <a:off x="58400" y="381000"/>
          <a:ext cx="9009400" cy="61512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41115"/>
                <a:gridCol w="1386061"/>
                <a:gridCol w="924041"/>
                <a:gridCol w="1001044"/>
                <a:gridCol w="1155051"/>
                <a:gridCol w="1001044"/>
                <a:gridCol w="1001044"/>
              </a:tblGrid>
              <a:tr h="67513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39114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liter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114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114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Off-road diesel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114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Arsenal AC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 v/v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114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Cimarron/Escort 60XP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/100 gal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1149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Grazon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P+D/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Tordon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qt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114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Remedy Ultra/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Garlon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 v/v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114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Remedy Ultra + 2,4-D amine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 +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3% v/v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114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Roundup PRO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 v/v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114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Roundup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 + 2,4-D amine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 +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3% v/v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1149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Tordon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22K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qt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1149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Weedmaster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 v/v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1149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Velpar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114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2,4-D amine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 v/v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4413" y="6529946"/>
            <a:ext cx="9043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liter samples pH measured mix day, 1 and 7 days later; Corning Pinnacle 545 pH meter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8686" y="-7374"/>
            <a:ext cx="2609314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4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rk gap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00600" y="152400"/>
            <a:ext cx="3774440" cy="5709920"/>
          </a:xfrm>
          <a:prstGeom prst="rect">
            <a:avLst/>
          </a:prstGeom>
        </p:spPr>
      </p:pic>
      <p:pic>
        <p:nvPicPr>
          <p:cNvPr id="165890" name="Picture 2" descr="http://www.ruralking.com/media/catalog/product/cache/1/image/9df78eab33525d08d6e5fb8d27136e95/0/7/0702401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76400" y="1600200"/>
            <a:ext cx="3039727" cy="2666999"/>
          </a:xfrm>
          <a:prstGeom prst="rect">
            <a:avLst/>
          </a:prstGeom>
          <a:noFill/>
        </p:spPr>
      </p:pic>
      <p:pic>
        <p:nvPicPr>
          <p:cNvPr id="2" name="Picture 1" descr="close up spark gap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21212" y="4495800"/>
            <a:ext cx="2522788" cy="1812554"/>
          </a:xfrm>
          <a:prstGeom prst="rect">
            <a:avLst/>
          </a:prstGeom>
        </p:spPr>
      </p:pic>
      <p:pic>
        <p:nvPicPr>
          <p:cNvPr id="165892" name="Picture 4" descr="http://www.scruggsfarm.com/images/products/Gallagher_Grounding/LightningDiv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" y="3962400"/>
            <a:ext cx="2228850" cy="2771776"/>
          </a:xfrm>
          <a:prstGeom prst="rect">
            <a:avLst/>
          </a:prstGeom>
          <a:noFill/>
        </p:spPr>
      </p:pic>
      <p:pic>
        <p:nvPicPr>
          <p:cNvPr id="165894" name="Picture 6" descr="http://ecx.images-amazon.com/images/I/31xndo5yFX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43200" y="4572000"/>
            <a:ext cx="1752600" cy="175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609600"/>
            <a:ext cx="3531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Do what you can to prevent</a:t>
            </a:r>
          </a:p>
          <a:p>
            <a:r>
              <a:rPr lang="en-US" sz="2000" b="1" dirty="0" smtClean="0"/>
              <a:t>lightening damage</a:t>
            </a:r>
            <a:endParaRPr lang="en-US" sz="20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www.kencove.com/fence/Assets/Images/products300/VPX_2012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43400" y="3048000"/>
            <a:ext cx="1649730" cy="3586370"/>
          </a:xfrm>
          <a:prstGeom prst="rect">
            <a:avLst/>
          </a:prstGeom>
          <a:noFill/>
        </p:spPr>
      </p:pic>
      <p:pic>
        <p:nvPicPr>
          <p:cNvPr id="1030" name="Picture 6" descr="Product Image: Smartfix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5600" y="3200400"/>
            <a:ext cx="1703832" cy="3276600"/>
          </a:xfrm>
          <a:prstGeom prst="rect">
            <a:avLst/>
          </a:prstGeom>
          <a:noFill/>
        </p:spPr>
      </p:pic>
      <p:pic>
        <p:nvPicPr>
          <p:cNvPr id="1032" name="Picture 8" descr="http://www.kencove.com/fence/Assets/Images/products300/VPA_2011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90800" y="3048000"/>
            <a:ext cx="1360424" cy="34587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304800"/>
            <a:ext cx="7401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Fence Testers Have Greatly Improved!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www.ruralking.com/media/catalog/product/cache/1/image/9df78eab33525d08d6e5fb8d27136e95/0/6/06609025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600" y="990600"/>
            <a:ext cx="2743200" cy="1960949"/>
          </a:xfrm>
          <a:prstGeom prst="rect">
            <a:avLst/>
          </a:prstGeom>
          <a:noFill/>
        </p:spPr>
      </p:pic>
      <p:pic>
        <p:nvPicPr>
          <p:cNvPr id="7172" name="Picture 4" descr="http://www.ruralking.com/media/catalog/product/cache/1/image/9df78eab33525d08d6e5fb8d27136e95/0/6/06609047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43400" y="914400"/>
            <a:ext cx="3197918" cy="1828800"/>
          </a:xfrm>
          <a:prstGeom prst="rect">
            <a:avLst/>
          </a:prstGeom>
          <a:noFill/>
        </p:spPr>
      </p:pic>
      <p:pic>
        <p:nvPicPr>
          <p:cNvPr id="7174" name="Picture 6" descr="http://i.ebayimg.com/00/s/MTE4MVg3NTg=/z/TUsAAOSw8lBTo1z%7E/$_5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4800" y="3276600"/>
            <a:ext cx="1981200" cy="3086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33400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Fault Finders Dramatically Improve Your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Ability to Track Down a Short!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49506" name="Picture 2" descr="http://i.ebayimg.com/00/s/MTE4MVg0NTM=/z/w50AAOSwVupToF2M/$_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9000" y="152400"/>
            <a:ext cx="2209800" cy="5715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609600"/>
            <a:ext cx="304442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Voltage shows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potential energy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fence</a:t>
            </a:r>
          </a:p>
          <a:p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Amperage shows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movement of electricity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past the point of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Checking</a:t>
            </a:r>
          </a:p>
          <a:p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Arrows show the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direction of short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38400" y="990600"/>
            <a:ext cx="21336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514600" y="2514600"/>
            <a:ext cx="251460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38400" y="2590800"/>
            <a:ext cx="18288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 bwMode="auto">
          <a:xfrm>
            <a:off x="2743200" y="2209800"/>
            <a:ext cx="1216152" cy="914400"/>
          </a:xfrm>
          <a:prstGeom prst="parallelogram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3" name="Parallelogram 2"/>
          <p:cNvSpPr/>
          <p:nvPr/>
        </p:nvSpPr>
        <p:spPr bwMode="auto">
          <a:xfrm>
            <a:off x="1676400" y="1219200"/>
            <a:ext cx="685800" cy="3733800"/>
          </a:xfrm>
          <a:prstGeom prst="parallelogram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667000" y="25908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41523" y="927253"/>
            <a:ext cx="8086380" cy="5390920"/>
          </a:xfrm>
          <a:custGeom>
            <a:avLst/>
            <a:gdLst>
              <a:gd name="connsiteX0" fmla="*/ 1454226 w 8086380"/>
              <a:gd name="connsiteY0" fmla="*/ 714260 h 5390920"/>
              <a:gd name="connsiteX1" fmla="*/ 6852491 w 8086380"/>
              <a:gd name="connsiteY1" fmla="*/ 670193 h 5390920"/>
              <a:gd name="connsiteX2" fmla="*/ 7105879 w 8086380"/>
              <a:gd name="connsiteY2" fmla="*/ 4735417 h 5390920"/>
              <a:gd name="connsiteX3" fmla="*/ 969484 w 8086380"/>
              <a:gd name="connsiteY3" fmla="*/ 4603214 h 5390920"/>
              <a:gd name="connsiteX4" fmla="*/ 1288973 w 8086380"/>
              <a:gd name="connsiteY4" fmla="*/ 1287137 h 5390920"/>
              <a:gd name="connsiteX5" fmla="*/ 1288973 w 8086380"/>
              <a:gd name="connsiteY5" fmla="*/ 1287137 h 539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6380" h="5390920">
                <a:moveTo>
                  <a:pt x="1454226" y="714260"/>
                </a:moveTo>
                <a:cubicBezTo>
                  <a:pt x="3682387" y="357130"/>
                  <a:pt x="5910549" y="0"/>
                  <a:pt x="6852491" y="670193"/>
                </a:cubicBezTo>
                <a:cubicBezTo>
                  <a:pt x="7794433" y="1340386"/>
                  <a:pt x="8086380" y="4079914"/>
                  <a:pt x="7105879" y="4735417"/>
                </a:cubicBezTo>
                <a:cubicBezTo>
                  <a:pt x="6125378" y="5390920"/>
                  <a:pt x="1938968" y="5177927"/>
                  <a:pt x="969484" y="4603214"/>
                </a:cubicBezTo>
                <a:cubicBezTo>
                  <a:pt x="0" y="4028501"/>
                  <a:pt x="1288973" y="1287137"/>
                  <a:pt x="1288973" y="1287137"/>
                </a:cubicBezTo>
                <a:lnTo>
                  <a:pt x="1288973" y="1287137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18198" y="457201"/>
            <a:ext cx="8328068" cy="5701288"/>
          </a:xfrm>
          <a:custGeom>
            <a:avLst/>
            <a:gdLst>
              <a:gd name="connsiteX0" fmla="*/ 2247441 w 8705162"/>
              <a:gd name="connsiteY0" fmla="*/ 582058 h 6167609"/>
              <a:gd name="connsiteX1" fmla="*/ 7348251 w 8705162"/>
              <a:gd name="connsiteY1" fmla="*/ 747311 h 6167609"/>
              <a:gd name="connsiteX2" fmla="*/ 7656723 w 8705162"/>
              <a:gd name="connsiteY2" fmla="*/ 5065923 h 6167609"/>
              <a:gd name="connsiteX3" fmla="*/ 1057619 w 8705162"/>
              <a:gd name="connsiteY3" fmla="*/ 5451513 h 6167609"/>
              <a:gd name="connsiteX4" fmla="*/ 1311007 w 8705162"/>
              <a:gd name="connsiteY4" fmla="*/ 769345 h 6167609"/>
              <a:gd name="connsiteX0" fmla="*/ 2243425 w 8701146"/>
              <a:gd name="connsiteY0" fmla="*/ 582058 h 6171824"/>
              <a:gd name="connsiteX1" fmla="*/ 7344235 w 8701146"/>
              <a:gd name="connsiteY1" fmla="*/ 747311 h 6171824"/>
              <a:gd name="connsiteX2" fmla="*/ 7652707 w 8701146"/>
              <a:gd name="connsiteY2" fmla="*/ 5065923 h 6171824"/>
              <a:gd name="connsiteX3" fmla="*/ 1053603 w 8701146"/>
              <a:gd name="connsiteY3" fmla="*/ 5451513 h 6171824"/>
              <a:gd name="connsiteX4" fmla="*/ 1331091 w 8701146"/>
              <a:gd name="connsiteY4" fmla="*/ 744058 h 6171824"/>
              <a:gd name="connsiteX0" fmla="*/ 2243425 w 8701146"/>
              <a:gd name="connsiteY0" fmla="*/ 582058 h 6185603"/>
              <a:gd name="connsiteX1" fmla="*/ 7344235 w 8701146"/>
              <a:gd name="connsiteY1" fmla="*/ 747311 h 6185603"/>
              <a:gd name="connsiteX2" fmla="*/ 7652707 w 8701146"/>
              <a:gd name="connsiteY2" fmla="*/ 5065923 h 6185603"/>
              <a:gd name="connsiteX3" fmla="*/ 1053603 w 8701146"/>
              <a:gd name="connsiteY3" fmla="*/ 5451513 h 6185603"/>
              <a:gd name="connsiteX4" fmla="*/ 1331090 w 8701146"/>
              <a:gd name="connsiteY4" fmla="*/ 661383 h 6185603"/>
              <a:gd name="connsiteX0" fmla="*/ 2243425 w 8701146"/>
              <a:gd name="connsiteY0" fmla="*/ 582058 h 6185603"/>
              <a:gd name="connsiteX1" fmla="*/ 7344235 w 8701146"/>
              <a:gd name="connsiteY1" fmla="*/ 747311 h 6185603"/>
              <a:gd name="connsiteX2" fmla="*/ 7652707 w 8701146"/>
              <a:gd name="connsiteY2" fmla="*/ 5065923 h 6185603"/>
              <a:gd name="connsiteX3" fmla="*/ 1053603 w 8701146"/>
              <a:gd name="connsiteY3" fmla="*/ 5451513 h 6185603"/>
              <a:gd name="connsiteX4" fmla="*/ 1331090 w 8701146"/>
              <a:gd name="connsiteY4" fmla="*/ 661383 h 6185603"/>
              <a:gd name="connsiteX0" fmla="*/ 2099443 w 8557164"/>
              <a:gd name="connsiteY0" fmla="*/ 582058 h 6199382"/>
              <a:gd name="connsiteX1" fmla="*/ 7200253 w 8557164"/>
              <a:gd name="connsiteY1" fmla="*/ 747311 h 6199382"/>
              <a:gd name="connsiteX2" fmla="*/ 7508725 w 8557164"/>
              <a:gd name="connsiteY2" fmla="*/ 5065923 h 6199382"/>
              <a:gd name="connsiteX3" fmla="*/ 909621 w 8557164"/>
              <a:gd name="connsiteY3" fmla="*/ 5451513 h 6199382"/>
              <a:gd name="connsiteX4" fmla="*/ 2051000 w 8557164"/>
              <a:gd name="connsiteY4" fmla="*/ 578710 h 6199382"/>
              <a:gd name="connsiteX0" fmla="*/ 2099443 w 8557164"/>
              <a:gd name="connsiteY0" fmla="*/ 582058 h 6199382"/>
              <a:gd name="connsiteX1" fmla="*/ 7200253 w 8557164"/>
              <a:gd name="connsiteY1" fmla="*/ 747311 h 6199382"/>
              <a:gd name="connsiteX2" fmla="*/ 7508725 w 8557164"/>
              <a:gd name="connsiteY2" fmla="*/ 5065923 h 6199382"/>
              <a:gd name="connsiteX3" fmla="*/ 909621 w 8557164"/>
              <a:gd name="connsiteY3" fmla="*/ 5451513 h 6199382"/>
              <a:gd name="connsiteX4" fmla="*/ 2051000 w 8557164"/>
              <a:gd name="connsiteY4" fmla="*/ 578710 h 6199382"/>
              <a:gd name="connsiteX0" fmla="*/ 2112532 w 8570253"/>
              <a:gd name="connsiteY0" fmla="*/ 582058 h 6185603"/>
              <a:gd name="connsiteX1" fmla="*/ 7213342 w 8570253"/>
              <a:gd name="connsiteY1" fmla="*/ 747311 h 6185603"/>
              <a:gd name="connsiteX2" fmla="*/ 7521814 w 8570253"/>
              <a:gd name="connsiteY2" fmla="*/ 5065923 h 6185603"/>
              <a:gd name="connsiteX3" fmla="*/ 922710 w 8570253"/>
              <a:gd name="connsiteY3" fmla="*/ 5451513 h 6185603"/>
              <a:gd name="connsiteX4" fmla="*/ 1985553 w 8570253"/>
              <a:gd name="connsiteY4" fmla="*/ 661383 h 6185603"/>
              <a:gd name="connsiteX0" fmla="*/ 2125621 w 8583342"/>
              <a:gd name="connsiteY0" fmla="*/ 582058 h 6171824"/>
              <a:gd name="connsiteX1" fmla="*/ 7226431 w 8583342"/>
              <a:gd name="connsiteY1" fmla="*/ 747311 h 6171824"/>
              <a:gd name="connsiteX2" fmla="*/ 7534903 w 8583342"/>
              <a:gd name="connsiteY2" fmla="*/ 5065923 h 6171824"/>
              <a:gd name="connsiteX3" fmla="*/ 935799 w 8583342"/>
              <a:gd name="connsiteY3" fmla="*/ 5451513 h 6171824"/>
              <a:gd name="connsiteX4" fmla="*/ 1920107 w 8583342"/>
              <a:gd name="connsiteY4" fmla="*/ 744056 h 6171824"/>
              <a:gd name="connsiteX0" fmla="*/ 2112532 w 8570253"/>
              <a:gd name="connsiteY0" fmla="*/ 582058 h 6171824"/>
              <a:gd name="connsiteX1" fmla="*/ 7213342 w 8570253"/>
              <a:gd name="connsiteY1" fmla="*/ 747311 h 6171824"/>
              <a:gd name="connsiteX2" fmla="*/ 7521814 w 8570253"/>
              <a:gd name="connsiteY2" fmla="*/ 5065923 h 6171824"/>
              <a:gd name="connsiteX3" fmla="*/ 922710 w 8570253"/>
              <a:gd name="connsiteY3" fmla="*/ 5451513 h 6171824"/>
              <a:gd name="connsiteX4" fmla="*/ 1985554 w 8570253"/>
              <a:gd name="connsiteY4" fmla="*/ 744056 h 6171824"/>
              <a:gd name="connsiteX0" fmla="*/ 2125621 w 8583342"/>
              <a:gd name="connsiteY0" fmla="*/ 582058 h 6171824"/>
              <a:gd name="connsiteX1" fmla="*/ 7226431 w 8583342"/>
              <a:gd name="connsiteY1" fmla="*/ 747311 h 6171824"/>
              <a:gd name="connsiteX2" fmla="*/ 7534903 w 8583342"/>
              <a:gd name="connsiteY2" fmla="*/ 5065923 h 6171824"/>
              <a:gd name="connsiteX3" fmla="*/ 935799 w 8583342"/>
              <a:gd name="connsiteY3" fmla="*/ 5451513 h 6171824"/>
              <a:gd name="connsiteX4" fmla="*/ 1920107 w 8583342"/>
              <a:gd name="connsiteY4" fmla="*/ 744056 h 6171824"/>
              <a:gd name="connsiteX0" fmla="*/ 2125621 w 8583342"/>
              <a:gd name="connsiteY0" fmla="*/ 582058 h 6185603"/>
              <a:gd name="connsiteX1" fmla="*/ 7226431 w 8583342"/>
              <a:gd name="connsiteY1" fmla="*/ 747311 h 6185603"/>
              <a:gd name="connsiteX2" fmla="*/ 7534903 w 8583342"/>
              <a:gd name="connsiteY2" fmla="*/ 5065923 h 6185603"/>
              <a:gd name="connsiteX3" fmla="*/ 935799 w 8583342"/>
              <a:gd name="connsiteY3" fmla="*/ 5451513 h 6185603"/>
              <a:gd name="connsiteX4" fmla="*/ 1920107 w 8583342"/>
              <a:gd name="connsiteY4" fmla="*/ 661383 h 618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3342" h="6185603">
                <a:moveTo>
                  <a:pt x="2125621" y="582058"/>
                </a:moveTo>
                <a:cubicBezTo>
                  <a:pt x="4225252" y="291029"/>
                  <a:pt x="6324884" y="0"/>
                  <a:pt x="7226431" y="747311"/>
                </a:cubicBezTo>
                <a:cubicBezTo>
                  <a:pt x="8127978" y="1494622"/>
                  <a:pt x="8583342" y="4281889"/>
                  <a:pt x="7534903" y="5065923"/>
                </a:cubicBezTo>
                <a:cubicBezTo>
                  <a:pt x="6486464" y="5849957"/>
                  <a:pt x="1871598" y="6185603"/>
                  <a:pt x="935799" y="5451513"/>
                </a:cubicBezTo>
                <a:cubicBezTo>
                  <a:pt x="0" y="4717423"/>
                  <a:pt x="165103" y="1879694"/>
                  <a:pt x="1920107" y="661383"/>
                </a:cubicBez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43400" y="152400"/>
            <a:ext cx="609600" cy="381000"/>
          </a:xfrm>
          <a:prstGeom prst="ellipse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152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---------o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15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x---------</a:t>
            </a:r>
            <a:endParaRPr lang="en-US" dirty="0">
              <a:solidFill>
                <a:srgbClr val="FFFF66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505200" y="381000"/>
            <a:ext cx="0" cy="457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05200" y="457200"/>
            <a:ext cx="0" cy="3048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505200" y="457200"/>
            <a:ext cx="0" cy="381000"/>
          </a:xfrm>
          <a:prstGeom prst="line">
            <a:avLst/>
          </a:prstGeom>
          <a:noFill/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848600" y="13716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5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3.4 kV</a:t>
            </a:r>
            <a:endParaRPr lang="en-US" b="1" dirty="0">
              <a:solidFill>
                <a:srgbClr val="FFFF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01000" y="38100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4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3.4 kV</a:t>
            </a:r>
            <a:endParaRPr lang="en-US" b="1" dirty="0">
              <a:solidFill>
                <a:srgbClr val="FFFF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12192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0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3.4 kV</a:t>
            </a:r>
            <a:endParaRPr lang="en-US" b="1" dirty="0">
              <a:solidFill>
                <a:srgbClr val="FFFF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3800" y="11430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6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3.4 kV</a:t>
            </a:r>
            <a:endParaRPr lang="en-US" b="1" dirty="0">
              <a:solidFill>
                <a:srgbClr val="FFFF66"/>
              </a:solidFill>
            </a:endParaRPr>
          </a:p>
        </p:txBody>
      </p:sp>
      <p:cxnSp>
        <p:nvCxnSpPr>
          <p:cNvPr id="29" name="Straight Arrow Connector 28"/>
          <p:cNvCxnSpPr>
            <a:stCxn id="26" idx="0"/>
          </p:cNvCxnSpPr>
          <p:nvPr/>
        </p:nvCxnSpPr>
        <p:spPr bwMode="auto">
          <a:xfrm flipV="1">
            <a:off x="2928278" y="990600"/>
            <a:ext cx="43522" cy="2286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4191000" y="838200"/>
            <a:ext cx="43522" cy="2286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620000" y="1676400"/>
            <a:ext cx="30480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8077200" y="3733800"/>
            <a:ext cx="228600" cy="762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124200" y="46482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2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3.2 kV</a:t>
            </a:r>
            <a:endParaRPr lang="en-US" b="1" dirty="0">
              <a:solidFill>
                <a:srgbClr val="FFFF66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3657600" y="5486400"/>
            <a:ext cx="0" cy="3048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943600" y="43434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3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3.3 kV</a:t>
            </a:r>
            <a:endParaRPr lang="en-US" b="1" dirty="0">
              <a:solidFill>
                <a:srgbClr val="FFFF66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6629400" y="5029200"/>
            <a:ext cx="228600" cy="2286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1981200" y="9144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228600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Situation:  Low Power due</a:t>
            </a:r>
          </a:p>
          <a:p>
            <a:r>
              <a:rPr lang="en-US" b="1" dirty="0" smtClean="0"/>
              <a:t>to inadequate ground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 bwMode="auto">
          <a:xfrm>
            <a:off x="2743200" y="2209800"/>
            <a:ext cx="1216152" cy="914400"/>
          </a:xfrm>
          <a:prstGeom prst="parallelogram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3" name="Parallelogram 2"/>
          <p:cNvSpPr/>
          <p:nvPr/>
        </p:nvSpPr>
        <p:spPr bwMode="auto">
          <a:xfrm>
            <a:off x="1676400" y="1219200"/>
            <a:ext cx="685800" cy="3733800"/>
          </a:xfrm>
          <a:prstGeom prst="parallelogram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667000" y="25908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41523" y="927253"/>
            <a:ext cx="8086380" cy="5390920"/>
          </a:xfrm>
          <a:custGeom>
            <a:avLst/>
            <a:gdLst>
              <a:gd name="connsiteX0" fmla="*/ 1454226 w 8086380"/>
              <a:gd name="connsiteY0" fmla="*/ 714260 h 5390920"/>
              <a:gd name="connsiteX1" fmla="*/ 6852491 w 8086380"/>
              <a:gd name="connsiteY1" fmla="*/ 670193 h 5390920"/>
              <a:gd name="connsiteX2" fmla="*/ 7105879 w 8086380"/>
              <a:gd name="connsiteY2" fmla="*/ 4735417 h 5390920"/>
              <a:gd name="connsiteX3" fmla="*/ 969484 w 8086380"/>
              <a:gd name="connsiteY3" fmla="*/ 4603214 h 5390920"/>
              <a:gd name="connsiteX4" fmla="*/ 1288973 w 8086380"/>
              <a:gd name="connsiteY4" fmla="*/ 1287137 h 5390920"/>
              <a:gd name="connsiteX5" fmla="*/ 1288973 w 8086380"/>
              <a:gd name="connsiteY5" fmla="*/ 1287137 h 539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6380" h="5390920">
                <a:moveTo>
                  <a:pt x="1454226" y="714260"/>
                </a:moveTo>
                <a:cubicBezTo>
                  <a:pt x="3682387" y="357130"/>
                  <a:pt x="5910549" y="0"/>
                  <a:pt x="6852491" y="670193"/>
                </a:cubicBezTo>
                <a:cubicBezTo>
                  <a:pt x="7794433" y="1340386"/>
                  <a:pt x="8086380" y="4079914"/>
                  <a:pt x="7105879" y="4735417"/>
                </a:cubicBezTo>
                <a:cubicBezTo>
                  <a:pt x="6125378" y="5390920"/>
                  <a:pt x="1938968" y="5177927"/>
                  <a:pt x="969484" y="4603214"/>
                </a:cubicBezTo>
                <a:cubicBezTo>
                  <a:pt x="0" y="4028501"/>
                  <a:pt x="1288973" y="1287137"/>
                  <a:pt x="1288973" y="1287137"/>
                </a:cubicBezTo>
                <a:lnTo>
                  <a:pt x="1288973" y="1287137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18198" y="457201"/>
            <a:ext cx="8328068" cy="5701288"/>
          </a:xfrm>
          <a:custGeom>
            <a:avLst/>
            <a:gdLst>
              <a:gd name="connsiteX0" fmla="*/ 2247441 w 8705162"/>
              <a:gd name="connsiteY0" fmla="*/ 582058 h 6167609"/>
              <a:gd name="connsiteX1" fmla="*/ 7348251 w 8705162"/>
              <a:gd name="connsiteY1" fmla="*/ 747311 h 6167609"/>
              <a:gd name="connsiteX2" fmla="*/ 7656723 w 8705162"/>
              <a:gd name="connsiteY2" fmla="*/ 5065923 h 6167609"/>
              <a:gd name="connsiteX3" fmla="*/ 1057619 w 8705162"/>
              <a:gd name="connsiteY3" fmla="*/ 5451513 h 6167609"/>
              <a:gd name="connsiteX4" fmla="*/ 1311007 w 8705162"/>
              <a:gd name="connsiteY4" fmla="*/ 769345 h 6167609"/>
              <a:gd name="connsiteX0" fmla="*/ 2243425 w 8701146"/>
              <a:gd name="connsiteY0" fmla="*/ 582058 h 6171824"/>
              <a:gd name="connsiteX1" fmla="*/ 7344235 w 8701146"/>
              <a:gd name="connsiteY1" fmla="*/ 747311 h 6171824"/>
              <a:gd name="connsiteX2" fmla="*/ 7652707 w 8701146"/>
              <a:gd name="connsiteY2" fmla="*/ 5065923 h 6171824"/>
              <a:gd name="connsiteX3" fmla="*/ 1053603 w 8701146"/>
              <a:gd name="connsiteY3" fmla="*/ 5451513 h 6171824"/>
              <a:gd name="connsiteX4" fmla="*/ 1331091 w 8701146"/>
              <a:gd name="connsiteY4" fmla="*/ 744058 h 6171824"/>
              <a:gd name="connsiteX0" fmla="*/ 2243425 w 8701146"/>
              <a:gd name="connsiteY0" fmla="*/ 582058 h 6185603"/>
              <a:gd name="connsiteX1" fmla="*/ 7344235 w 8701146"/>
              <a:gd name="connsiteY1" fmla="*/ 747311 h 6185603"/>
              <a:gd name="connsiteX2" fmla="*/ 7652707 w 8701146"/>
              <a:gd name="connsiteY2" fmla="*/ 5065923 h 6185603"/>
              <a:gd name="connsiteX3" fmla="*/ 1053603 w 8701146"/>
              <a:gd name="connsiteY3" fmla="*/ 5451513 h 6185603"/>
              <a:gd name="connsiteX4" fmla="*/ 1331090 w 8701146"/>
              <a:gd name="connsiteY4" fmla="*/ 661383 h 6185603"/>
              <a:gd name="connsiteX0" fmla="*/ 2243425 w 8701146"/>
              <a:gd name="connsiteY0" fmla="*/ 582058 h 6185603"/>
              <a:gd name="connsiteX1" fmla="*/ 7344235 w 8701146"/>
              <a:gd name="connsiteY1" fmla="*/ 747311 h 6185603"/>
              <a:gd name="connsiteX2" fmla="*/ 7652707 w 8701146"/>
              <a:gd name="connsiteY2" fmla="*/ 5065923 h 6185603"/>
              <a:gd name="connsiteX3" fmla="*/ 1053603 w 8701146"/>
              <a:gd name="connsiteY3" fmla="*/ 5451513 h 6185603"/>
              <a:gd name="connsiteX4" fmla="*/ 1331090 w 8701146"/>
              <a:gd name="connsiteY4" fmla="*/ 661383 h 6185603"/>
              <a:gd name="connsiteX0" fmla="*/ 2099443 w 8557164"/>
              <a:gd name="connsiteY0" fmla="*/ 582058 h 6199382"/>
              <a:gd name="connsiteX1" fmla="*/ 7200253 w 8557164"/>
              <a:gd name="connsiteY1" fmla="*/ 747311 h 6199382"/>
              <a:gd name="connsiteX2" fmla="*/ 7508725 w 8557164"/>
              <a:gd name="connsiteY2" fmla="*/ 5065923 h 6199382"/>
              <a:gd name="connsiteX3" fmla="*/ 909621 w 8557164"/>
              <a:gd name="connsiteY3" fmla="*/ 5451513 h 6199382"/>
              <a:gd name="connsiteX4" fmla="*/ 2051000 w 8557164"/>
              <a:gd name="connsiteY4" fmla="*/ 578710 h 6199382"/>
              <a:gd name="connsiteX0" fmla="*/ 2099443 w 8557164"/>
              <a:gd name="connsiteY0" fmla="*/ 582058 h 6199382"/>
              <a:gd name="connsiteX1" fmla="*/ 7200253 w 8557164"/>
              <a:gd name="connsiteY1" fmla="*/ 747311 h 6199382"/>
              <a:gd name="connsiteX2" fmla="*/ 7508725 w 8557164"/>
              <a:gd name="connsiteY2" fmla="*/ 5065923 h 6199382"/>
              <a:gd name="connsiteX3" fmla="*/ 909621 w 8557164"/>
              <a:gd name="connsiteY3" fmla="*/ 5451513 h 6199382"/>
              <a:gd name="connsiteX4" fmla="*/ 2051000 w 8557164"/>
              <a:gd name="connsiteY4" fmla="*/ 578710 h 6199382"/>
              <a:gd name="connsiteX0" fmla="*/ 2112532 w 8570253"/>
              <a:gd name="connsiteY0" fmla="*/ 582058 h 6185603"/>
              <a:gd name="connsiteX1" fmla="*/ 7213342 w 8570253"/>
              <a:gd name="connsiteY1" fmla="*/ 747311 h 6185603"/>
              <a:gd name="connsiteX2" fmla="*/ 7521814 w 8570253"/>
              <a:gd name="connsiteY2" fmla="*/ 5065923 h 6185603"/>
              <a:gd name="connsiteX3" fmla="*/ 922710 w 8570253"/>
              <a:gd name="connsiteY3" fmla="*/ 5451513 h 6185603"/>
              <a:gd name="connsiteX4" fmla="*/ 1985553 w 8570253"/>
              <a:gd name="connsiteY4" fmla="*/ 661383 h 6185603"/>
              <a:gd name="connsiteX0" fmla="*/ 2125621 w 8583342"/>
              <a:gd name="connsiteY0" fmla="*/ 582058 h 6171824"/>
              <a:gd name="connsiteX1" fmla="*/ 7226431 w 8583342"/>
              <a:gd name="connsiteY1" fmla="*/ 747311 h 6171824"/>
              <a:gd name="connsiteX2" fmla="*/ 7534903 w 8583342"/>
              <a:gd name="connsiteY2" fmla="*/ 5065923 h 6171824"/>
              <a:gd name="connsiteX3" fmla="*/ 935799 w 8583342"/>
              <a:gd name="connsiteY3" fmla="*/ 5451513 h 6171824"/>
              <a:gd name="connsiteX4" fmla="*/ 1920107 w 8583342"/>
              <a:gd name="connsiteY4" fmla="*/ 744056 h 6171824"/>
              <a:gd name="connsiteX0" fmla="*/ 2112532 w 8570253"/>
              <a:gd name="connsiteY0" fmla="*/ 582058 h 6171824"/>
              <a:gd name="connsiteX1" fmla="*/ 7213342 w 8570253"/>
              <a:gd name="connsiteY1" fmla="*/ 747311 h 6171824"/>
              <a:gd name="connsiteX2" fmla="*/ 7521814 w 8570253"/>
              <a:gd name="connsiteY2" fmla="*/ 5065923 h 6171824"/>
              <a:gd name="connsiteX3" fmla="*/ 922710 w 8570253"/>
              <a:gd name="connsiteY3" fmla="*/ 5451513 h 6171824"/>
              <a:gd name="connsiteX4" fmla="*/ 1985554 w 8570253"/>
              <a:gd name="connsiteY4" fmla="*/ 744056 h 6171824"/>
              <a:gd name="connsiteX0" fmla="*/ 2125621 w 8583342"/>
              <a:gd name="connsiteY0" fmla="*/ 582058 h 6171824"/>
              <a:gd name="connsiteX1" fmla="*/ 7226431 w 8583342"/>
              <a:gd name="connsiteY1" fmla="*/ 747311 h 6171824"/>
              <a:gd name="connsiteX2" fmla="*/ 7534903 w 8583342"/>
              <a:gd name="connsiteY2" fmla="*/ 5065923 h 6171824"/>
              <a:gd name="connsiteX3" fmla="*/ 935799 w 8583342"/>
              <a:gd name="connsiteY3" fmla="*/ 5451513 h 6171824"/>
              <a:gd name="connsiteX4" fmla="*/ 1920107 w 8583342"/>
              <a:gd name="connsiteY4" fmla="*/ 744056 h 6171824"/>
              <a:gd name="connsiteX0" fmla="*/ 2125621 w 8583342"/>
              <a:gd name="connsiteY0" fmla="*/ 582058 h 6185603"/>
              <a:gd name="connsiteX1" fmla="*/ 7226431 w 8583342"/>
              <a:gd name="connsiteY1" fmla="*/ 747311 h 6185603"/>
              <a:gd name="connsiteX2" fmla="*/ 7534903 w 8583342"/>
              <a:gd name="connsiteY2" fmla="*/ 5065923 h 6185603"/>
              <a:gd name="connsiteX3" fmla="*/ 935799 w 8583342"/>
              <a:gd name="connsiteY3" fmla="*/ 5451513 h 6185603"/>
              <a:gd name="connsiteX4" fmla="*/ 1920107 w 8583342"/>
              <a:gd name="connsiteY4" fmla="*/ 661383 h 618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3342" h="6185603">
                <a:moveTo>
                  <a:pt x="2125621" y="582058"/>
                </a:moveTo>
                <a:cubicBezTo>
                  <a:pt x="4225252" y="291029"/>
                  <a:pt x="6324884" y="0"/>
                  <a:pt x="7226431" y="747311"/>
                </a:cubicBezTo>
                <a:cubicBezTo>
                  <a:pt x="8127978" y="1494622"/>
                  <a:pt x="8583342" y="4281889"/>
                  <a:pt x="7534903" y="5065923"/>
                </a:cubicBezTo>
                <a:cubicBezTo>
                  <a:pt x="6486464" y="5849957"/>
                  <a:pt x="1871598" y="6185603"/>
                  <a:pt x="935799" y="5451513"/>
                </a:cubicBezTo>
                <a:cubicBezTo>
                  <a:pt x="0" y="4717423"/>
                  <a:pt x="165103" y="1879694"/>
                  <a:pt x="1920107" y="661383"/>
                </a:cubicBez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43400" y="152400"/>
            <a:ext cx="609600" cy="381000"/>
          </a:xfrm>
          <a:prstGeom prst="ellipse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152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---------o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15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x---------</a:t>
            </a:r>
            <a:endParaRPr lang="en-US" dirty="0">
              <a:solidFill>
                <a:srgbClr val="FFFF66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505200" y="381000"/>
            <a:ext cx="0" cy="457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05200" y="457200"/>
            <a:ext cx="0" cy="3048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505200" y="457200"/>
            <a:ext cx="0" cy="381000"/>
          </a:xfrm>
          <a:prstGeom prst="line">
            <a:avLst/>
          </a:prstGeom>
          <a:noFill/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848600" y="13716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0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1.2 kV</a:t>
            </a:r>
            <a:endParaRPr lang="en-US" b="1" dirty="0">
              <a:solidFill>
                <a:srgbClr val="FFFF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01000" y="38100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0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1.0 kV</a:t>
            </a:r>
            <a:endParaRPr lang="en-US" b="1" dirty="0">
              <a:solidFill>
                <a:srgbClr val="FFFF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12192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0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1.5 kV</a:t>
            </a:r>
            <a:endParaRPr lang="en-US" b="1" dirty="0">
              <a:solidFill>
                <a:srgbClr val="FFFF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3800" y="114300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16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1.5 kV</a:t>
            </a:r>
            <a:endParaRPr lang="en-US" b="1" dirty="0">
              <a:solidFill>
                <a:srgbClr val="FFFF66"/>
              </a:solidFill>
            </a:endParaRPr>
          </a:p>
        </p:txBody>
      </p:sp>
      <p:cxnSp>
        <p:nvCxnSpPr>
          <p:cNvPr id="29" name="Straight Arrow Connector 28"/>
          <p:cNvCxnSpPr>
            <a:stCxn id="26" idx="0"/>
          </p:cNvCxnSpPr>
          <p:nvPr/>
        </p:nvCxnSpPr>
        <p:spPr bwMode="auto">
          <a:xfrm flipV="1">
            <a:off x="2928278" y="990600"/>
            <a:ext cx="43522" cy="2286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4191000" y="838200"/>
            <a:ext cx="43522" cy="2286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620000" y="1676400"/>
            <a:ext cx="30480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8077200" y="3733800"/>
            <a:ext cx="228600" cy="762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324600" y="22860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2.4 kV on ground rod</a:t>
            </a:r>
            <a:endParaRPr lang="en-US" b="1" dirty="0">
              <a:solidFill>
                <a:srgbClr val="FFFF66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 flipV="1">
            <a:off x="5867400" y="304800"/>
            <a:ext cx="381000" cy="32266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124200" y="46482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0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0.7 kV</a:t>
            </a:r>
            <a:endParaRPr lang="en-US" b="1" dirty="0">
              <a:solidFill>
                <a:srgbClr val="FFFF66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3657600" y="5486400"/>
            <a:ext cx="0" cy="3048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943600" y="43434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0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0.9 kV</a:t>
            </a:r>
            <a:endParaRPr lang="en-US" b="1" dirty="0">
              <a:solidFill>
                <a:srgbClr val="FFFF66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6629400" y="5029200"/>
            <a:ext cx="228600" cy="2286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1981200" y="9144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9200" y="533400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</a:p>
          <a:p>
            <a:endParaRPr lang="en-US" dirty="0" smtClean="0"/>
          </a:p>
          <a:p>
            <a:r>
              <a:rPr lang="en-US" sz="2400" b="1" dirty="0" smtClean="0"/>
              <a:t>Create a bad</a:t>
            </a:r>
          </a:p>
          <a:p>
            <a:r>
              <a:rPr lang="en-US" sz="2400" b="1" dirty="0" smtClean="0"/>
              <a:t>short</a:t>
            </a:r>
            <a:endParaRPr lang="en-US" sz="2400" b="1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 flipV="1">
            <a:off x="5238750" y="838200"/>
            <a:ext cx="19050" cy="3048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81000" y="228600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Situation:  Low Power due</a:t>
            </a:r>
          </a:p>
          <a:p>
            <a:r>
              <a:rPr lang="en-US" b="1" dirty="0" smtClean="0"/>
              <a:t>to inadequate ground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3200400"/>
          </a:xfrm>
          <a:prstGeom prst="rect">
            <a:avLst/>
          </a:prstGeom>
        </p:spPr>
      </p:pic>
      <p:pic>
        <p:nvPicPr>
          <p:cNvPr id="3" name="Picture 2" descr="https://scontent-a.xx.fbcdn.net/hphotos-ash3/1176168_444993622284197_241503765_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200400"/>
            <a:ext cx="5143500" cy="3657600"/>
          </a:xfrm>
          <a:prstGeom prst="rect">
            <a:avLst/>
          </a:prstGeom>
          <a:noFill/>
        </p:spPr>
      </p:pic>
      <p:pic>
        <p:nvPicPr>
          <p:cNvPr id="4" name="Picture 6" descr="https://scontent-b.xx.fbcdn.net/hphotos-prn2/1234490_444992138951012_1980223192_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05400" y="3200400"/>
            <a:ext cx="2438400" cy="36576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85537" y="0"/>
            <a:ext cx="32584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G_3218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7010400" y="3200400"/>
            <a:ext cx="21336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 bwMode="auto">
          <a:xfrm>
            <a:off x="2743200" y="2209800"/>
            <a:ext cx="1216152" cy="914400"/>
          </a:xfrm>
          <a:prstGeom prst="parallelogram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3" name="Parallelogram 2"/>
          <p:cNvSpPr/>
          <p:nvPr/>
        </p:nvSpPr>
        <p:spPr bwMode="auto">
          <a:xfrm>
            <a:off x="1676400" y="1219200"/>
            <a:ext cx="685800" cy="3733800"/>
          </a:xfrm>
          <a:prstGeom prst="parallelogram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667000" y="25908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41523" y="927253"/>
            <a:ext cx="8086380" cy="5390920"/>
          </a:xfrm>
          <a:custGeom>
            <a:avLst/>
            <a:gdLst>
              <a:gd name="connsiteX0" fmla="*/ 1454226 w 8086380"/>
              <a:gd name="connsiteY0" fmla="*/ 714260 h 5390920"/>
              <a:gd name="connsiteX1" fmla="*/ 6852491 w 8086380"/>
              <a:gd name="connsiteY1" fmla="*/ 670193 h 5390920"/>
              <a:gd name="connsiteX2" fmla="*/ 7105879 w 8086380"/>
              <a:gd name="connsiteY2" fmla="*/ 4735417 h 5390920"/>
              <a:gd name="connsiteX3" fmla="*/ 969484 w 8086380"/>
              <a:gd name="connsiteY3" fmla="*/ 4603214 h 5390920"/>
              <a:gd name="connsiteX4" fmla="*/ 1288973 w 8086380"/>
              <a:gd name="connsiteY4" fmla="*/ 1287137 h 5390920"/>
              <a:gd name="connsiteX5" fmla="*/ 1288973 w 8086380"/>
              <a:gd name="connsiteY5" fmla="*/ 1287137 h 539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6380" h="5390920">
                <a:moveTo>
                  <a:pt x="1454226" y="714260"/>
                </a:moveTo>
                <a:cubicBezTo>
                  <a:pt x="3682387" y="357130"/>
                  <a:pt x="5910549" y="0"/>
                  <a:pt x="6852491" y="670193"/>
                </a:cubicBezTo>
                <a:cubicBezTo>
                  <a:pt x="7794433" y="1340386"/>
                  <a:pt x="8086380" y="4079914"/>
                  <a:pt x="7105879" y="4735417"/>
                </a:cubicBezTo>
                <a:cubicBezTo>
                  <a:pt x="6125378" y="5390920"/>
                  <a:pt x="1938968" y="5177927"/>
                  <a:pt x="969484" y="4603214"/>
                </a:cubicBezTo>
                <a:cubicBezTo>
                  <a:pt x="0" y="4028501"/>
                  <a:pt x="1288973" y="1287137"/>
                  <a:pt x="1288973" y="1287137"/>
                </a:cubicBezTo>
                <a:lnTo>
                  <a:pt x="1288973" y="1287137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43400" y="152400"/>
            <a:ext cx="609600" cy="381000"/>
          </a:xfrm>
          <a:prstGeom prst="ellipse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152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---------o----------o---------o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15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x---------</a:t>
            </a:r>
            <a:endParaRPr lang="en-US" dirty="0">
              <a:solidFill>
                <a:srgbClr val="FFFF66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505200" y="381000"/>
            <a:ext cx="0" cy="457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05200" y="457200"/>
            <a:ext cx="0" cy="3048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505200" y="457200"/>
            <a:ext cx="0" cy="381000"/>
          </a:xfrm>
          <a:prstGeom prst="line">
            <a:avLst/>
          </a:prstGeom>
          <a:noFill/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848600" y="13716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5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5.4 kV</a:t>
            </a:r>
            <a:endParaRPr lang="en-US" b="1" dirty="0">
              <a:solidFill>
                <a:srgbClr val="FFFF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01000" y="38100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4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5.4 kV</a:t>
            </a:r>
            <a:endParaRPr lang="en-US" b="1" dirty="0">
              <a:solidFill>
                <a:srgbClr val="FFFF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12192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0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5.4 kV</a:t>
            </a:r>
            <a:endParaRPr lang="en-US" b="1" dirty="0">
              <a:solidFill>
                <a:srgbClr val="FFFF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3800" y="11430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6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5.4 kV</a:t>
            </a:r>
            <a:endParaRPr lang="en-US" b="1" dirty="0">
              <a:solidFill>
                <a:srgbClr val="FFFF66"/>
              </a:solidFill>
            </a:endParaRPr>
          </a:p>
        </p:txBody>
      </p:sp>
      <p:cxnSp>
        <p:nvCxnSpPr>
          <p:cNvPr id="29" name="Straight Arrow Connector 28"/>
          <p:cNvCxnSpPr>
            <a:stCxn id="26" idx="0"/>
          </p:cNvCxnSpPr>
          <p:nvPr/>
        </p:nvCxnSpPr>
        <p:spPr bwMode="auto">
          <a:xfrm flipV="1">
            <a:off x="2928278" y="990600"/>
            <a:ext cx="43522" cy="2286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4191000" y="838200"/>
            <a:ext cx="43522" cy="2286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620000" y="1676400"/>
            <a:ext cx="30480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8077200" y="3733800"/>
            <a:ext cx="228600" cy="762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696200" y="22860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0 kV when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shorted</a:t>
            </a:r>
            <a:endParaRPr lang="en-US" b="1" dirty="0">
              <a:solidFill>
                <a:srgbClr val="FFFF66"/>
              </a:solidFill>
            </a:endParaRPr>
          </a:p>
        </p:txBody>
      </p:sp>
      <p:cxnSp>
        <p:nvCxnSpPr>
          <p:cNvPr id="39" name="Straight Arrow Connector 38"/>
          <p:cNvCxnSpPr>
            <a:stCxn id="38" idx="1"/>
          </p:cNvCxnSpPr>
          <p:nvPr/>
        </p:nvCxnSpPr>
        <p:spPr bwMode="auto">
          <a:xfrm flipH="1" flipV="1">
            <a:off x="7467600" y="381000"/>
            <a:ext cx="228600" cy="170766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124200" y="46482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2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5.2 kV</a:t>
            </a:r>
            <a:endParaRPr lang="en-US" b="1" dirty="0">
              <a:solidFill>
                <a:srgbClr val="FFFF66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3657600" y="5486400"/>
            <a:ext cx="0" cy="3048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943600" y="43434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3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5.3 kV</a:t>
            </a:r>
            <a:endParaRPr lang="en-US" b="1" dirty="0">
              <a:solidFill>
                <a:srgbClr val="FFFF66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6629400" y="5029200"/>
            <a:ext cx="228600" cy="2286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Freeform 30"/>
          <p:cNvSpPr/>
          <p:nvPr/>
        </p:nvSpPr>
        <p:spPr bwMode="auto">
          <a:xfrm>
            <a:off x="118198" y="457201"/>
            <a:ext cx="8328068" cy="5701288"/>
          </a:xfrm>
          <a:custGeom>
            <a:avLst/>
            <a:gdLst>
              <a:gd name="connsiteX0" fmla="*/ 2247441 w 8705162"/>
              <a:gd name="connsiteY0" fmla="*/ 582058 h 6167609"/>
              <a:gd name="connsiteX1" fmla="*/ 7348251 w 8705162"/>
              <a:gd name="connsiteY1" fmla="*/ 747311 h 6167609"/>
              <a:gd name="connsiteX2" fmla="*/ 7656723 w 8705162"/>
              <a:gd name="connsiteY2" fmla="*/ 5065923 h 6167609"/>
              <a:gd name="connsiteX3" fmla="*/ 1057619 w 8705162"/>
              <a:gd name="connsiteY3" fmla="*/ 5451513 h 6167609"/>
              <a:gd name="connsiteX4" fmla="*/ 1311007 w 8705162"/>
              <a:gd name="connsiteY4" fmla="*/ 769345 h 6167609"/>
              <a:gd name="connsiteX0" fmla="*/ 2243425 w 8701146"/>
              <a:gd name="connsiteY0" fmla="*/ 582058 h 6171824"/>
              <a:gd name="connsiteX1" fmla="*/ 7344235 w 8701146"/>
              <a:gd name="connsiteY1" fmla="*/ 747311 h 6171824"/>
              <a:gd name="connsiteX2" fmla="*/ 7652707 w 8701146"/>
              <a:gd name="connsiteY2" fmla="*/ 5065923 h 6171824"/>
              <a:gd name="connsiteX3" fmla="*/ 1053603 w 8701146"/>
              <a:gd name="connsiteY3" fmla="*/ 5451513 h 6171824"/>
              <a:gd name="connsiteX4" fmla="*/ 1331091 w 8701146"/>
              <a:gd name="connsiteY4" fmla="*/ 744058 h 6171824"/>
              <a:gd name="connsiteX0" fmla="*/ 2243425 w 8701146"/>
              <a:gd name="connsiteY0" fmla="*/ 582058 h 6185603"/>
              <a:gd name="connsiteX1" fmla="*/ 7344235 w 8701146"/>
              <a:gd name="connsiteY1" fmla="*/ 747311 h 6185603"/>
              <a:gd name="connsiteX2" fmla="*/ 7652707 w 8701146"/>
              <a:gd name="connsiteY2" fmla="*/ 5065923 h 6185603"/>
              <a:gd name="connsiteX3" fmla="*/ 1053603 w 8701146"/>
              <a:gd name="connsiteY3" fmla="*/ 5451513 h 6185603"/>
              <a:gd name="connsiteX4" fmla="*/ 1331090 w 8701146"/>
              <a:gd name="connsiteY4" fmla="*/ 661383 h 6185603"/>
              <a:gd name="connsiteX0" fmla="*/ 2243425 w 8701146"/>
              <a:gd name="connsiteY0" fmla="*/ 582058 h 6185603"/>
              <a:gd name="connsiteX1" fmla="*/ 7344235 w 8701146"/>
              <a:gd name="connsiteY1" fmla="*/ 747311 h 6185603"/>
              <a:gd name="connsiteX2" fmla="*/ 7652707 w 8701146"/>
              <a:gd name="connsiteY2" fmla="*/ 5065923 h 6185603"/>
              <a:gd name="connsiteX3" fmla="*/ 1053603 w 8701146"/>
              <a:gd name="connsiteY3" fmla="*/ 5451513 h 6185603"/>
              <a:gd name="connsiteX4" fmla="*/ 1331090 w 8701146"/>
              <a:gd name="connsiteY4" fmla="*/ 661383 h 6185603"/>
              <a:gd name="connsiteX0" fmla="*/ 2099443 w 8557164"/>
              <a:gd name="connsiteY0" fmla="*/ 582058 h 6199382"/>
              <a:gd name="connsiteX1" fmla="*/ 7200253 w 8557164"/>
              <a:gd name="connsiteY1" fmla="*/ 747311 h 6199382"/>
              <a:gd name="connsiteX2" fmla="*/ 7508725 w 8557164"/>
              <a:gd name="connsiteY2" fmla="*/ 5065923 h 6199382"/>
              <a:gd name="connsiteX3" fmla="*/ 909621 w 8557164"/>
              <a:gd name="connsiteY3" fmla="*/ 5451513 h 6199382"/>
              <a:gd name="connsiteX4" fmla="*/ 2051000 w 8557164"/>
              <a:gd name="connsiteY4" fmla="*/ 578710 h 6199382"/>
              <a:gd name="connsiteX0" fmla="*/ 2099443 w 8557164"/>
              <a:gd name="connsiteY0" fmla="*/ 582058 h 6199382"/>
              <a:gd name="connsiteX1" fmla="*/ 7200253 w 8557164"/>
              <a:gd name="connsiteY1" fmla="*/ 747311 h 6199382"/>
              <a:gd name="connsiteX2" fmla="*/ 7508725 w 8557164"/>
              <a:gd name="connsiteY2" fmla="*/ 5065923 h 6199382"/>
              <a:gd name="connsiteX3" fmla="*/ 909621 w 8557164"/>
              <a:gd name="connsiteY3" fmla="*/ 5451513 h 6199382"/>
              <a:gd name="connsiteX4" fmla="*/ 2051000 w 8557164"/>
              <a:gd name="connsiteY4" fmla="*/ 578710 h 6199382"/>
              <a:gd name="connsiteX0" fmla="*/ 2112532 w 8570253"/>
              <a:gd name="connsiteY0" fmla="*/ 582058 h 6185603"/>
              <a:gd name="connsiteX1" fmla="*/ 7213342 w 8570253"/>
              <a:gd name="connsiteY1" fmla="*/ 747311 h 6185603"/>
              <a:gd name="connsiteX2" fmla="*/ 7521814 w 8570253"/>
              <a:gd name="connsiteY2" fmla="*/ 5065923 h 6185603"/>
              <a:gd name="connsiteX3" fmla="*/ 922710 w 8570253"/>
              <a:gd name="connsiteY3" fmla="*/ 5451513 h 6185603"/>
              <a:gd name="connsiteX4" fmla="*/ 1985553 w 8570253"/>
              <a:gd name="connsiteY4" fmla="*/ 661383 h 6185603"/>
              <a:gd name="connsiteX0" fmla="*/ 2125621 w 8583342"/>
              <a:gd name="connsiteY0" fmla="*/ 582058 h 6171824"/>
              <a:gd name="connsiteX1" fmla="*/ 7226431 w 8583342"/>
              <a:gd name="connsiteY1" fmla="*/ 747311 h 6171824"/>
              <a:gd name="connsiteX2" fmla="*/ 7534903 w 8583342"/>
              <a:gd name="connsiteY2" fmla="*/ 5065923 h 6171824"/>
              <a:gd name="connsiteX3" fmla="*/ 935799 w 8583342"/>
              <a:gd name="connsiteY3" fmla="*/ 5451513 h 6171824"/>
              <a:gd name="connsiteX4" fmla="*/ 1920107 w 8583342"/>
              <a:gd name="connsiteY4" fmla="*/ 744056 h 6171824"/>
              <a:gd name="connsiteX0" fmla="*/ 2112532 w 8570253"/>
              <a:gd name="connsiteY0" fmla="*/ 582058 h 6171824"/>
              <a:gd name="connsiteX1" fmla="*/ 7213342 w 8570253"/>
              <a:gd name="connsiteY1" fmla="*/ 747311 h 6171824"/>
              <a:gd name="connsiteX2" fmla="*/ 7521814 w 8570253"/>
              <a:gd name="connsiteY2" fmla="*/ 5065923 h 6171824"/>
              <a:gd name="connsiteX3" fmla="*/ 922710 w 8570253"/>
              <a:gd name="connsiteY3" fmla="*/ 5451513 h 6171824"/>
              <a:gd name="connsiteX4" fmla="*/ 1985554 w 8570253"/>
              <a:gd name="connsiteY4" fmla="*/ 744056 h 6171824"/>
              <a:gd name="connsiteX0" fmla="*/ 2125621 w 8583342"/>
              <a:gd name="connsiteY0" fmla="*/ 582058 h 6171824"/>
              <a:gd name="connsiteX1" fmla="*/ 7226431 w 8583342"/>
              <a:gd name="connsiteY1" fmla="*/ 747311 h 6171824"/>
              <a:gd name="connsiteX2" fmla="*/ 7534903 w 8583342"/>
              <a:gd name="connsiteY2" fmla="*/ 5065923 h 6171824"/>
              <a:gd name="connsiteX3" fmla="*/ 935799 w 8583342"/>
              <a:gd name="connsiteY3" fmla="*/ 5451513 h 6171824"/>
              <a:gd name="connsiteX4" fmla="*/ 1920107 w 8583342"/>
              <a:gd name="connsiteY4" fmla="*/ 744056 h 6171824"/>
              <a:gd name="connsiteX0" fmla="*/ 2125621 w 8583342"/>
              <a:gd name="connsiteY0" fmla="*/ 582058 h 6185603"/>
              <a:gd name="connsiteX1" fmla="*/ 7226431 w 8583342"/>
              <a:gd name="connsiteY1" fmla="*/ 747311 h 6185603"/>
              <a:gd name="connsiteX2" fmla="*/ 7534903 w 8583342"/>
              <a:gd name="connsiteY2" fmla="*/ 5065923 h 6185603"/>
              <a:gd name="connsiteX3" fmla="*/ 935799 w 8583342"/>
              <a:gd name="connsiteY3" fmla="*/ 5451513 h 6185603"/>
              <a:gd name="connsiteX4" fmla="*/ 1920107 w 8583342"/>
              <a:gd name="connsiteY4" fmla="*/ 661383 h 618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3342" h="6185603">
                <a:moveTo>
                  <a:pt x="2125621" y="582058"/>
                </a:moveTo>
                <a:cubicBezTo>
                  <a:pt x="4225252" y="291029"/>
                  <a:pt x="6324884" y="0"/>
                  <a:pt x="7226431" y="747311"/>
                </a:cubicBezTo>
                <a:cubicBezTo>
                  <a:pt x="8127978" y="1494622"/>
                  <a:pt x="8583342" y="4281889"/>
                  <a:pt x="7534903" y="5065923"/>
                </a:cubicBezTo>
                <a:cubicBezTo>
                  <a:pt x="6486464" y="5849957"/>
                  <a:pt x="1871598" y="6185603"/>
                  <a:pt x="935799" y="5451513"/>
                </a:cubicBezTo>
                <a:cubicBezTo>
                  <a:pt x="0" y="4717423"/>
                  <a:pt x="165103" y="1879694"/>
                  <a:pt x="1920107" y="661383"/>
                </a:cubicBez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1981200" y="9144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1000" y="228600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Situation:  Low Power due</a:t>
            </a:r>
          </a:p>
          <a:p>
            <a:r>
              <a:rPr lang="en-US" b="1" dirty="0" smtClean="0"/>
              <a:t>to inadequate ground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 bwMode="auto">
          <a:xfrm>
            <a:off x="2743200" y="2209800"/>
            <a:ext cx="1216152" cy="914400"/>
          </a:xfrm>
          <a:prstGeom prst="parallelogram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Parallelogram 2"/>
          <p:cNvSpPr/>
          <p:nvPr/>
        </p:nvSpPr>
        <p:spPr bwMode="auto">
          <a:xfrm>
            <a:off x="1676400" y="1219200"/>
            <a:ext cx="685800" cy="3733800"/>
          </a:xfrm>
          <a:prstGeom prst="parallelogram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667000" y="25908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41523" y="927253"/>
            <a:ext cx="8086380" cy="5390920"/>
          </a:xfrm>
          <a:custGeom>
            <a:avLst/>
            <a:gdLst>
              <a:gd name="connsiteX0" fmla="*/ 1454226 w 8086380"/>
              <a:gd name="connsiteY0" fmla="*/ 714260 h 5390920"/>
              <a:gd name="connsiteX1" fmla="*/ 6852491 w 8086380"/>
              <a:gd name="connsiteY1" fmla="*/ 670193 h 5390920"/>
              <a:gd name="connsiteX2" fmla="*/ 7105879 w 8086380"/>
              <a:gd name="connsiteY2" fmla="*/ 4735417 h 5390920"/>
              <a:gd name="connsiteX3" fmla="*/ 969484 w 8086380"/>
              <a:gd name="connsiteY3" fmla="*/ 4603214 h 5390920"/>
              <a:gd name="connsiteX4" fmla="*/ 1288973 w 8086380"/>
              <a:gd name="connsiteY4" fmla="*/ 1287137 h 5390920"/>
              <a:gd name="connsiteX5" fmla="*/ 1288973 w 8086380"/>
              <a:gd name="connsiteY5" fmla="*/ 1287137 h 539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6380" h="5390920">
                <a:moveTo>
                  <a:pt x="1454226" y="714260"/>
                </a:moveTo>
                <a:cubicBezTo>
                  <a:pt x="3682387" y="357130"/>
                  <a:pt x="5910549" y="0"/>
                  <a:pt x="6852491" y="670193"/>
                </a:cubicBezTo>
                <a:cubicBezTo>
                  <a:pt x="7794433" y="1340386"/>
                  <a:pt x="8086380" y="4079914"/>
                  <a:pt x="7105879" y="4735417"/>
                </a:cubicBezTo>
                <a:cubicBezTo>
                  <a:pt x="6125378" y="5390920"/>
                  <a:pt x="1938968" y="5177927"/>
                  <a:pt x="969484" y="4603214"/>
                </a:cubicBezTo>
                <a:cubicBezTo>
                  <a:pt x="0" y="4028501"/>
                  <a:pt x="1288973" y="1287137"/>
                  <a:pt x="1288973" y="1287137"/>
                </a:cubicBezTo>
                <a:lnTo>
                  <a:pt x="1288973" y="1287137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43400" y="152400"/>
            <a:ext cx="609600" cy="381000"/>
          </a:xfrm>
          <a:prstGeom prst="ellipse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152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---------o----------o---------o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15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x---------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505200" y="381000"/>
            <a:ext cx="0" cy="457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05200" y="457200"/>
            <a:ext cx="0" cy="3048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505200" y="457200"/>
            <a:ext cx="0" cy="381000"/>
          </a:xfrm>
          <a:prstGeom prst="line">
            <a:avLst/>
          </a:prstGeom>
          <a:noFill/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772400" y="289560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x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7848600" y="137160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 amps</a:t>
            </a:r>
          </a:p>
          <a:p>
            <a:r>
              <a:rPr lang="en-US" b="1" dirty="0" smtClean="0"/>
              <a:t>2.4 kV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001000" y="38100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 amps</a:t>
            </a:r>
          </a:p>
          <a:p>
            <a:r>
              <a:rPr lang="en-US" b="1" dirty="0" smtClean="0"/>
              <a:t>2.4 kV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438400" y="12192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 amps</a:t>
            </a:r>
          </a:p>
          <a:p>
            <a:r>
              <a:rPr lang="en-US" b="1" dirty="0" smtClean="0"/>
              <a:t>2.8 kV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733800" y="114300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 amps</a:t>
            </a:r>
          </a:p>
          <a:p>
            <a:r>
              <a:rPr lang="en-US" b="1" dirty="0" smtClean="0"/>
              <a:t>2.4 kV</a:t>
            </a:r>
            <a:endParaRPr lang="en-US" b="1" dirty="0"/>
          </a:p>
        </p:txBody>
      </p:sp>
      <p:cxnSp>
        <p:nvCxnSpPr>
          <p:cNvPr id="29" name="Straight Arrow Connector 28"/>
          <p:cNvCxnSpPr>
            <a:stCxn id="26" idx="0"/>
          </p:cNvCxnSpPr>
          <p:nvPr/>
        </p:nvCxnSpPr>
        <p:spPr bwMode="auto">
          <a:xfrm flipV="1">
            <a:off x="2928278" y="990600"/>
            <a:ext cx="43522" cy="2286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4191000" y="838200"/>
            <a:ext cx="43522" cy="2286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620000" y="1676400"/>
            <a:ext cx="30480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8077200" y="3733800"/>
            <a:ext cx="228600" cy="762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924800" y="228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 kV</a:t>
            </a:r>
            <a:endParaRPr lang="en-US" b="1" dirty="0"/>
          </a:p>
        </p:txBody>
      </p:sp>
      <p:cxnSp>
        <p:nvCxnSpPr>
          <p:cNvPr id="39" name="Straight Arrow Connector 38"/>
          <p:cNvCxnSpPr>
            <a:stCxn id="38" idx="1"/>
          </p:cNvCxnSpPr>
          <p:nvPr/>
        </p:nvCxnSpPr>
        <p:spPr bwMode="auto">
          <a:xfrm flipH="1" flipV="1">
            <a:off x="7543800" y="381000"/>
            <a:ext cx="381000" cy="32266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124200" y="46482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 amps</a:t>
            </a:r>
          </a:p>
          <a:p>
            <a:r>
              <a:rPr lang="en-US" b="1" dirty="0" smtClean="0"/>
              <a:t>2.2 kV</a:t>
            </a:r>
            <a:endParaRPr lang="en-US" b="1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3657600" y="5486400"/>
            <a:ext cx="0" cy="3048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943600" y="43434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 amps</a:t>
            </a:r>
          </a:p>
          <a:p>
            <a:r>
              <a:rPr lang="en-US" b="1" dirty="0" smtClean="0"/>
              <a:t>2.3 kV</a:t>
            </a:r>
            <a:endParaRPr lang="en-US" b="1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6629400" y="5029200"/>
            <a:ext cx="228600" cy="2286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Freeform 30"/>
          <p:cNvSpPr/>
          <p:nvPr/>
        </p:nvSpPr>
        <p:spPr bwMode="auto">
          <a:xfrm>
            <a:off x="118198" y="457201"/>
            <a:ext cx="8328068" cy="5701288"/>
          </a:xfrm>
          <a:custGeom>
            <a:avLst/>
            <a:gdLst>
              <a:gd name="connsiteX0" fmla="*/ 2247441 w 8705162"/>
              <a:gd name="connsiteY0" fmla="*/ 582058 h 6167609"/>
              <a:gd name="connsiteX1" fmla="*/ 7348251 w 8705162"/>
              <a:gd name="connsiteY1" fmla="*/ 747311 h 6167609"/>
              <a:gd name="connsiteX2" fmla="*/ 7656723 w 8705162"/>
              <a:gd name="connsiteY2" fmla="*/ 5065923 h 6167609"/>
              <a:gd name="connsiteX3" fmla="*/ 1057619 w 8705162"/>
              <a:gd name="connsiteY3" fmla="*/ 5451513 h 6167609"/>
              <a:gd name="connsiteX4" fmla="*/ 1311007 w 8705162"/>
              <a:gd name="connsiteY4" fmla="*/ 769345 h 6167609"/>
              <a:gd name="connsiteX0" fmla="*/ 2243425 w 8701146"/>
              <a:gd name="connsiteY0" fmla="*/ 582058 h 6171824"/>
              <a:gd name="connsiteX1" fmla="*/ 7344235 w 8701146"/>
              <a:gd name="connsiteY1" fmla="*/ 747311 h 6171824"/>
              <a:gd name="connsiteX2" fmla="*/ 7652707 w 8701146"/>
              <a:gd name="connsiteY2" fmla="*/ 5065923 h 6171824"/>
              <a:gd name="connsiteX3" fmla="*/ 1053603 w 8701146"/>
              <a:gd name="connsiteY3" fmla="*/ 5451513 h 6171824"/>
              <a:gd name="connsiteX4" fmla="*/ 1331091 w 8701146"/>
              <a:gd name="connsiteY4" fmla="*/ 744058 h 6171824"/>
              <a:gd name="connsiteX0" fmla="*/ 2243425 w 8701146"/>
              <a:gd name="connsiteY0" fmla="*/ 582058 h 6185603"/>
              <a:gd name="connsiteX1" fmla="*/ 7344235 w 8701146"/>
              <a:gd name="connsiteY1" fmla="*/ 747311 h 6185603"/>
              <a:gd name="connsiteX2" fmla="*/ 7652707 w 8701146"/>
              <a:gd name="connsiteY2" fmla="*/ 5065923 h 6185603"/>
              <a:gd name="connsiteX3" fmla="*/ 1053603 w 8701146"/>
              <a:gd name="connsiteY3" fmla="*/ 5451513 h 6185603"/>
              <a:gd name="connsiteX4" fmla="*/ 1331090 w 8701146"/>
              <a:gd name="connsiteY4" fmla="*/ 661383 h 6185603"/>
              <a:gd name="connsiteX0" fmla="*/ 2243425 w 8701146"/>
              <a:gd name="connsiteY0" fmla="*/ 582058 h 6185603"/>
              <a:gd name="connsiteX1" fmla="*/ 7344235 w 8701146"/>
              <a:gd name="connsiteY1" fmla="*/ 747311 h 6185603"/>
              <a:gd name="connsiteX2" fmla="*/ 7652707 w 8701146"/>
              <a:gd name="connsiteY2" fmla="*/ 5065923 h 6185603"/>
              <a:gd name="connsiteX3" fmla="*/ 1053603 w 8701146"/>
              <a:gd name="connsiteY3" fmla="*/ 5451513 h 6185603"/>
              <a:gd name="connsiteX4" fmla="*/ 1331090 w 8701146"/>
              <a:gd name="connsiteY4" fmla="*/ 661383 h 6185603"/>
              <a:gd name="connsiteX0" fmla="*/ 2099443 w 8557164"/>
              <a:gd name="connsiteY0" fmla="*/ 582058 h 6199382"/>
              <a:gd name="connsiteX1" fmla="*/ 7200253 w 8557164"/>
              <a:gd name="connsiteY1" fmla="*/ 747311 h 6199382"/>
              <a:gd name="connsiteX2" fmla="*/ 7508725 w 8557164"/>
              <a:gd name="connsiteY2" fmla="*/ 5065923 h 6199382"/>
              <a:gd name="connsiteX3" fmla="*/ 909621 w 8557164"/>
              <a:gd name="connsiteY3" fmla="*/ 5451513 h 6199382"/>
              <a:gd name="connsiteX4" fmla="*/ 2051000 w 8557164"/>
              <a:gd name="connsiteY4" fmla="*/ 578710 h 6199382"/>
              <a:gd name="connsiteX0" fmla="*/ 2099443 w 8557164"/>
              <a:gd name="connsiteY0" fmla="*/ 582058 h 6199382"/>
              <a:gd name="connsiteX1" fmla="*/ 7200253 w 8557164"/>
              <a:gd name="connsiteY1" fmla="*/ 747311 h 6199382"/>
              <a:gd name="connsiteX2" fmla="*/ 7508725 w 8557164"/>
              <a:gd name="connsiteY2" fmla="*/ 5065923 h 6199382"/>
              <a:gd name="connsiteX3" fmla="*/ 909621 w 8557164"/>
              <a:gd name="connsiteY3" fmla="*/ 5451513 h 6199382"/>
              <a:gd name="connsiteX4" fmla="*/ 2051000 w 8557164"/>
              <a:gd name="connsiteY4" fmla="*/ 578710 h 6199382"/>
              <a:gd name="connsiteX0" fmla="*/ 2112532 w 8570253"/>
              <a:gd name="connsiteY0" fmla="*/ 582058 h 6185603"/>
              <a:gd name="connsiteX1" fmla="*/ 7213342 w 8570253"/>
              <a:gd name="connsiteY1" fmla="*/ 747311 h 6185603"/>
              <a:gd name="connsiteX2" fmla="*/ 7521814 w 8570253"/>
              <a:gd name="connsiteY2" fmla="*/ 5065923 h 6185603"/>
              <a:gd name="connsiteX3" fmla="*/ 922710 w 8570253"/>
              <a:gd name="connsiteY3" fmla="*/ 5451513 h 6185603"/>
              <a:gd name="connsiteX4" fmla="*/ 1985553 w 8570253"/>
              <a:gd name="connsiteY4" fmla="*/ 661383 h 6185603"/>
              <a:gd name="connsiteX0" fmla="*/ 2125621 w 8583342"/>
              <a:gd name="connsiteY0" fmla="*/ 582058 h 6171824"/>
              <a:gd name="connsiteX1" fmla="*/ 7226431 w 8583342"/>
              <a:gd name="connsiteY1" fmla="*/ 747311 h 6171824"/>
              <a:gd name="connsiteX2" fmla="*/ 7534903 w 8583342"/>
              <a:gd name="connsiteY2" fmla="*/ 5065923 h 6171824"/>
              <a:gd name="connsiteX3" fmla="*/ 935799 w 8583342"/>
              <a:gd name="connsiteY3" fmla="*/ 5451513 h 6171824"/>
              <a:gd name="connsiteX4" fmla="*/ 1920107 w 8583342"/>
              <a:gd name="connsiteY4" fmla="*/ 744056 h 6171824"/>
              <a:gd name="connsiteX0" fmla="*/ 2112532 w 8570253"/>
              <a:gd name="connsiteY0" fmla="*/ 582058 h 6171824"/>
              <a:gd name="connsiteX1" fmla="*/ 7213342 w 8570253"/>
              <a:gd name="connsiteY1" fmla="*/ 747311 h 6171824"/>
              <a:gd name="connsiteX2" fmla="*/ 7521814 w 8570253"/>
              <a:gd name="connsiteY2" fmla="*/ 5065923 h 6171824"/>
              <a:gd name="connsiteX3" fmla="*/ 922710 w 8570253"/>
              <a:gd name="connsiteY3" fmla="*/ 5451513 h 6171824"/>
              <a:gd name="connsiteX4" fmla="*/ 1985554 w 8570253"/>
              <a:gd name="connsiteY4" fmla="*/ 744056 h 6171824"/>
              <a:gd name="connsiteX0" fmla="*/ 2125621 w 8583342"/>
              <a:gd name="connsiteY0" fmla="*/ 582058 h 6171824"/>
              <a:gd name="connsiteX1" fmla="*/ 7226431 w 8583342"/>
              <a:gd name="connsiteY1" fmla="*/ 747311 h 6171824"/>
              <a:gd name="connsiteX2" fmla="*/ 7534903 w 8583342"/>
              <a:gd name="connsiteY2" fmla="*/ 5065923 h 6171824"/>
              <a:gd name="connsiteX3" fmla="*/ 935799 w 8583342"/>
              <a:gd name="connsiteY3" fmla="*/ 5451513 h 6171824"/>
              <a:gd name="connsiteX4" fmla="*/ 1920107 w 8583342"/>
              <a:gd name="connsiteY4" fmla="*/ 744056 h 6171824"/>
              <a:gd name="connsiteX0" fmla="*/ 2125621 w 8583342"/>
              <a:gd name="connsiteY0" fmla="*/ 582058 h 6185603"/>
              <a:gd name="connsiteX1" fmla="*/ 7226431 w 8583342"/>
              <a:gd name="connsiteY1" fmla="*/ 747311 h 6185603"/>
              <a:gd name="connsiteX2" fmla="*/ 7534903 w 8583342"/>
              <a:gd name="connsiteY2" fmla="*/ 5065923 h 6185603"/>
              <a:gd name="connsiteX3" fmla="*/ 935799 w 8583342"/>
              <a:gd name="connsiteY3" fmla="*/ 5451513 h 6185603"/>
              <a:gd name="connsiteX4" fmla="*/ 1920107 w 8583342"/>
              <a:gd name="connsiteY4" fmla="*/ 661383 h 618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3342" h="6185603">
                <a:moveTo>
                  <a:pt x="2125621" y="582058"/>
                </a:moveTo>
                <a:cubicBezTo>
                  <a:pt x="4225252" y="291029"/>
                  <a:pt x="6324884" y="0"/>
                  <a:pt x="7226431" y="747311"/>
                </a:cubicBezTo>
                <a:cubicBezTo>
                  <a:pt x="8127978" y="1494622"/>
                  <a:pt x="8583342" y="4281889"/>
                  <a:pt x="7534903" y="5065923"/>
                </a:cubicBezTo>
                <a:cubicBezTo>
                  <a:pt x="6486464" y="5849957"/>
                  <a:pt x="1871598" y="6185603"/>
                  <a:pt x="935799" y="5451513"/>
                </a:cubicBezTo>
                <a:cubicBezTo>
                  <a:pt x="0" y="4717423"/>
                  <a:pt x="165103" y="1879694"/>
                  <a:pt x="1920107" y="661383"/>
                </a:cubicBez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1981200" y="9144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1000" y="228600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Situation:  Low power</a:t>
            </a:r>
          </a:p>
          <a:p>
            <a:r>
              <a:rPr lang="en-US" b="1" dirty="0" smtClean="0"/>
              <a:t>  due to a bad short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28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 bwMode="auto">
          <a:xfrm>
            <a:off x="2743200" y="2209800"/>
            <a:ext cx="1216152" cy="914400"/>
          </a:xfrm>
          <a:prstGeom prst="parallelogram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3" name="Parallelogram 2"/>
          <p:cNvSpPr/>
          <p:nvPr/>
        </p:nvSpPr>
        <p:spPr bwMode="auto">
          <a:xfrm>
            <a:off x="1676400" y="1219200"/>
            <a:ext cx="685800" cy="3733800"/>
          </a:xfrm>
          <a:prstGeom prst="parallelogram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667000" y="25908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41523" y="927253"/>
            <a:ext cx="8086380" cy="5390920"/>
          </a:xfrm>
          <a:custGeom>
            <a:avLst/>
            <a:gdLst>
              <a:gd name="connsiteX0" fmla="*/ 1454226 w 8086380"/>
              <a:gd name="connsiteY0" fmla="*/ 714260 h 5390920"/>
              <a:gd name="connsiteX1" fmla="*/ 6852491 w 8086380"/>
              <a:gd name="connsiteY1" fmla="*/ 670193 h 5390920"/>
              <a:gd name="connsiteX2" fmla="*/ 7105879 w 8086380"/>
              <a:gd name="connsiteY2" fmla="*/ 4735417 h 5390920"/>
              <a:gd name="connsiteX3" fmla="*/ 969484 w 8086380"/>
              <a:gd name="connsiteY3" fmla="*/ 4603214 h 5390920"/>
              <a:gd name="connsiteX4" fmla="*/ 1288973 w 8086380"/>
              <a:gd name="connsiteY4" fmla="*/ 1287137 h 5390920"/>
              <a:gd name="connsiteX5" fmla="*/ 1288973 w 8086380"/>
              <a:gd name="connsiteY5" fmla="*/ 1287137 h 539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6380" h="5390920">
                <a:moveTo>
                  <a:pt x="1454226" y="714260"/>
                </a:moveTo>
                <a:cubicBezTo>
                  <a:pt x="3682387" y="357130"/>
                  <a:pt x="5910549" y="0"/>
                  <a:pt x="6852491" y="670193"/>
                </a:cubicBezTo>
                <a:cubicBezTo>
                  <a:pt x="7794433" y="1340386"/>
                  <a:pt x="8086380" y="4079914"/>
                  <a:pt x="7105879" y="4735417"/>
                </a:cubicBezTo>
                <a:cubicBezTo>
                  <a:pt x="6125378" y="5390920"/>
                  <a:pt x="1938968" y="5177927"/>
                  <a:pt x="969484" y="4603214"/>
                </a:cubicBezTo>
                <a:cubicBezTo>
                  <a:pt x="0" y="4028501"/>
                  <a:pt x="1288973" y="1287137"/>
                  <a:pt x="1288973" y="1287137"/>
                </a:cubicBezTo>
                <a:lnTo>
                  <a:pt x="1288973" y="1287137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43400" y="152400"/>
            <a:ext cx="609600" cy="381000"/>
          </a:xfrm>
          <a:prstGeom prst="ellipse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152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---------o----------o---------o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15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x---------</a:t>
            </a:r>
            <a:endParaRPr lang="en-US" dirty="0">
              <a:solidFill>
                <a:srgbClr val="FFFF66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505200" y="381000"/>
            <a:ext cx="0" cy="457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05200" y="457200"/>
            <a:ext cx="0" cy="3048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505200" y="457200"/>
            <a:ext cx="0" cy="381000"/>
          </a:xfrm>
          <a:prstGeom prst="line">
            <a:avLst/>
          </a:prstGeom>
          <a:noFill/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848600" y="13716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5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5.4 kV</a:t>
            </a:r>
            <a:endParaRPr lang="en-US" b="1" dirty="0">
              <a:solidFill>
                <a:srgbClr val="FFFF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01000" y="38100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4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5.4 kV</a:t>
            </a:r>
            <a:endParaRPr lang="en-US" b="1" dirty="0">
              <a:solidFill>
                <a:srgbClr val="FFFF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12192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0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5.4 kV</a:t>
            </a:r>
            <a:endParaRPr lang="en-US" b="1" dirty="0">
              <a:solidFill>
                <a:srgbClr val="FFFF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3800" y="11430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6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5.4 kV</a:t>
            </a:r>
            <a:endParaRPr lang="en-US" b="1" dirty="0">
              <a:solidFill>
                <a:srgbClr val="FFFF66"/>
              </a:solidFill>
            </a:endParaRPr>
          </a:p>
        </p:txBody>
      </p:sp>
      <p:cxnSp>
        <p:nvCxnSpPr>
          <p:cNvPr id="29" name="Straight Arrow Connector 28"/>
          <p:cNvCxnSpPr>
            <a:stCxn id="26" idx="0"/>
          </p:cNvCxnSpPr>
          <p:nvPr/>
        </p:nvCxnSpPr>
        <p:spPr bwMode="auto">
          <a:xfrm flipV="1">
            <a:off x="2928278" y="990600"/>
            <a:ext cx="43522" cy="2286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4191000" y="838200"/>
            <a:ext cx="43522" cy="2286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620000" y="1676400"/>
            <a:ext cx="304800" cy="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8077200" y="3733800"/>
            <a:ext cx="228600" cy="762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924800" y="228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0 kV</a:t>
            </a:r>
            <a:endParaRPr lang="en-US" b="1" dirty="0">
              <a:solidFill>
                <a:srgbClr val="FFFF66"/>
              </a:solidFill>
            </a:endParaRPr>
          </a:p>
        </p:txBody>
      </p:sp>
      <p:cxnSp>
        <p:nvCxnSpPr>
          <p:cNvPr id="39" name="Straight Arrow Connector 38"/>
          <p:cNvCxnSpPr>
            <a:stCxn id="38" idx="1"/>
          </p:cNvCxnSpPr>
          <p:nvPr/>
        </p:nvCxnSpPr>
        <p:spPr bwMode="auto">
          <a:xfrm flipH="1" flipV="1">
            <a:off x="7543800" y="381000"/>
            <a:ext cx="381000" cy="32266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124200" y="46482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2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5.2 kV</a:t>
            </a:r>
            <a:endParaRPr lang="en-US" b="1" dirty="0">
              <a:solidFill>
                <a:srgbClr val="FFFF66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3657600" y="5486400"/>
            <a:ext cx="0" cy="3048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943600" y="43434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</a:rPr>
              <a:t>3 amps</a:t>
            </a:r>
          </a:p>
          <a:p>
            <a:r>
              <a:rPr lang="en-US" b="1" dirty="0" smtClean="0">
                <a:solidFill>
                  <a:srgbClr val="FFFF66"/>
                </a:solidFill>
              </a:rPr>
              <a:t>5.3 kV</a:t>
            </a:r>
            <a:endParaRPr lang="en-US" b="1" dirty="0">
              <a:solidFill>
                <a:srgbClr val="FFFF66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6629400" y="5029200"/>
            <a:ext cx="228600" cy="228600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Freeform 30"/>
          <p:cNvSpPr/>
          <p:nvPr/>
        </p:nvSpPr>
        <p:spPr bwMode="auto">
          <a:xfrm>
            <a:off x="118198" y="457201"/>
            <a:ext cx="8328068" cy="5701288"/>
          </a:xfrm>
          <a:custGeom>
            <a:avLst/>
            <a:gdLst>
              <a:gd name="connsiteX0" fmla="*/ 2247441 w 8705162"/>
              <a:gd name="connsiteY0" fmla="*/ 582058 h 6167609"/>
              <a:gd name="connsiteX1" fmla="*/ 7348251 w 8705162"/>
              <a:gd name="connsiteY1" fmla="*/ 747311 h 6167609"/>
              <a:gd name="connsiteX2" fmla="*/ 7656723 w 8705162"/>
              <a:gd name="connsiteY2" fmla="*/ 5065923 h 6167609"/>
              <a:gd name="connsiteX3" fmla="*/ 1057619 w 8705162"/>
              <a:gd name="connsiteY3" fmla="*/ 5451513 h 6167609"/>
              <a:gd name="connsiteX4" fmla="*/ 1311007 w 8705162"/>
              <a:gd name="connsiteY4" fmla="*/ 769345 h 6167609"/>
              <a:gd name="connsiteX0" fmla="*/ 2243425 w 8701146"/>
              <a:gd name="connsiteY0" fmla="*/ 582058 h 6171824"/>
              <a:gd name="connsiteX1" fmla="*/ 7344235 w 8701146"/>
              <a:gd name="connsiteY1" fmla="*/ 747311 h 6171824"/>
              <a:gd name="connsiteX2" fmla="*/ 7652707 w 8701146"/>
              <a:gd name="connsiteY2" fmla="*/ 5065923 h 6171824"/>
              <a:gd name="connsiteX3" fmla="*/ 1053603 w 8701146"/>
              <a:gd name="connsiteY3" fmla="*/ 5451513 h 6171824"/>
              <a:gd name="connsiteX4" fmla="*/ 1331091 w 8701146"/>
              <a:gd name="connsiteY4" fmla="*/ 744058 h 6171824"/>
              <a:gd name="connsiteX0" fmla="*/ 2243425 w 8701146"/>
              <a:gd name="connsiteY0" fmla="*/ 582058 h 6185603"/>
              <a:gd name="connsiteX1" fmla="*/ 7344235 w 8701146"/>
              <a:gd name="connsiteY1" fmla="*/ 747311 h 6185603"/>
              <a:gd name="connsiteX2" fmla="*/ 7652707 w 8701146"/>
              <a:gd name="connsiteY2" fmla="*/ 5065923 h 6185603"/>
              <a:gd name="connsiteX3" fmla="*/ 1053603 w 8701146"/>
              <a:gd name="connsiteY3" fmla="*/ 5451513 h 6185603"/>
              <a:gd name="connsiteX4" fmla="*/ 1331090 w 8701146"/>
              <a:gd name="connsiteY4" fmla="*/ 661383 h 6185603"/>
              <a:gd name="connsiteX0" fmla="*/ 2243425 w 8701146"/>
              <a:gd name="connsiteY0" fmla="*/ 582058 h 6185603"/>
              <a:gd name="connsiteX1" fmla="*/ 7344235 w 8701146"/>
              <a:gd name="connsiteY1" fmla="*/ 747311 h 6185603"/>
              <a:gd name="connsiteX2" fmla="*/ 7652707 w 8701146"/>
              <a:gd name="connsiteY2" fmla="*/ 5065923 h 6185603"/>
              <a:gd name="connsiteX3" fmla="*/ 1053603 w 8701146"/>
              <a:gd name="connsiteY3" fmla="*/ 5451513 h 6185603"/>
              <a:gd name="connsiteX4" fmla="*/ 1331090 w 8701146"/>
              <a:gd name="connsiteY4" fmla="*/ 661383 h 6185603"/>
              <a:gd name="connsiteX0" fmla="*/ 2099443 w 8557164"/>
              <a:gd name="connsiteY0" fmla="*/ 582058 h 6199382"/>
              <a:gd name="connsiteX1" fmla="*/ 7200253 w 8557164"/>
              <a:gd name="connsiteY1" fmla="*/ 747311 h 6199382"/>
              <a:gd name="connsiteX2" fmla="*/ 7508725 w 8557164"/>
              <a:gd name="connsiteY2" fmla="*/ 5065923 h 6199382"/>
              <a:gd name="connsiteX3" fmla="*/ 909621 w 8557164"/>
              <a:gd name="connsiteY3" fmla="*/ 5451513 h 6199382"/>
              <a:gd name="connsiteX4" fmla="*/ 2051000 w 8557164"/>
              <a:gd name="connsiteY4" fmla="*/ 578710 h 6199382"/>
              <a:gd name="connsiteX0" fmla="*/ 2099443 w 8557164"/>
              <a:gd name="connsiteY0" fmla="*/ 582058 h 6199382"/>
              <a:gd name="connsiteX1" fmla="*/ 7200253 w 8557164"/>
              <a:gd name="connsiteY1" fmla="*/ 747311 h 6199382"/>
              <a:gd name="connsiteX2" fmla="*/ 7508725 w 8557164"/>
              <a:gd name="connsiteY2" fmla="*/ 5065923 h 6199382"/>
              <a:gd name="connsiteX3" fmla="*/ 909621 w 8557164"/>
              <a:gd name="connsiteY3" fmla="*/ 5451513 h 6199382"/>
              <a:gd name="connsiteX4" fmla="*/ 2051000 w 8557164"/>
              <a:gd name="connsiteY4" fmla="*/ 578710 h 6199382"/>
              <a:gd name="connsiteX0" fmla="*/ 2112532 w 8570253"/>
              <a:gd name="connsiteY0" fmla="*/ 582058 h 6185603"/>
              <a:gd name="connsiteX1" fmla="*/ 7213342 w 8570253"/>
              <a:gd name="connsiteY1" fmla="*/ 747311 h 6185603"/>
              <a:gd name="connsiteX2" fmla="*/ 7521814 w 8570253"/>
              <a:gd name="connsiteY2" fmla="*/ 5065923 h 6185603"/>
              <a:gd name="connsiteX3" fmla="*/ 922710 w 8570253"/>
              <a:gd name="connsiteY3" fmla="*/ 5451513 h 6185603"/>
              <a:gd name="connsiteX4" fmla="*/ 1985553 w 8570253"/>
              <a:gd name="connsiteY4" fmla="*/ 661383 h 6185603"/>
              <a:gd name="connsiteX0" fmla="*/ 2125621 w 8583342"/>
              <a:gd name="connsiteY0" fmla="*/ 582058 h 6171824"/>
              <a:gd name="connsiteX1" fmla="*/ 7226431 w 8583342"/>
              <a:gd name="connsiteY1" fmla="*/ 747311 h 6171824"/>
              <a:gd name="connsiteX2" fmla="*/ 7534903 w 8583342"/>
              <a:gd name="connsiteY2" fmla="*/ 5065923 h 6171824"/>
              <a:gd name="connsiteX3" fmla="*/ 935799 w 8583342"/>
              <a:gd name="connsiteY3" fmla="*/ 5451513 h 6171824"/>
              <a:gd name="connsiteX4" fmla="*/ 1920107 w 8583342"/>
              <a:gd name="connsiteY4" fmla="*/ 744056 h 6171824"/>
              <a:gd name="connsiteX0" fmla="*/ 2112532 w 8570253"/>
              <a:gd name="connsiteY0" fmla="*/ 582058 h 6171824"/>
              <a:gd name="connsiteX1" fmla="*/ 7213342 w 8570253"/>
              <a:gd name="connsiteY1" fmla="*/ 747311 h 6171824"/>
              <a:gd name="connsiteX2" fmla="*/ 7521814 w 8570253"/>
              <a:gd name="connsiteY2" fmla="*/ 5065923 h 6171824"/>
              <a:gd name="connsiteX3" fmla="*/ 922710 w 8570253"/>
              <a:gd name="connsiteY3" fmla="*/ 5451513 h 6171824"/>
              <a:gd name="connsiteX4" fmla="*/ 1985554 w 8570253"/>
              <a:gd name="connsiteY4" fmla="*/ 744056 h 6171824"/>
              <a:gd name="connsiteX0" fmla="*/ 2125621 w 8583342"/>
              <a:gd name="connsiteY0" fmla="*/ 582058 h 6171824"/>
              <a:gd name="connsiteX1" fmla="*/ 7226431 w 8583342"/>
              <a:gd name="connsiteY1" fmla="*/ 747311 h 6171824"/>
              <a:gd name="connsiteX2" fmla="*/ 7534903 w 8583342"/>
              <a:gd name="connsiteY2" fmla="*/ 5065923 h 6171824"/>
              <a:gd name="connsiteX3" fmla="*/ 935799 w 8583342"/>
              <a:gd name="connsiteY3" fmla="*/ 5451513 h 6171824"/>
              <a:gd name="connsiteX4" fmla="*/ 1920107 w 8583342"/>
              <a:gd name="connsiteY4" fmla="*/ 744056 h 6171824"/>
              <a:gd name="connsiteX0" fmla="*/ 2125621 w 8583342"/>
              <a:gd name="connsiteY0" fmla="*/ 582058 h 6185603"/>
              <a:gd name="connsiteX1" fmla="*/ 7226431 w 8583342"/>
              <a:gd name="connsiteY1" fmla="*/ 747311 h 6185603"/>
              <a:gd name="connsiteX2" fmla="*/ 7534903 w 8583342"/>
              <a:gd name="connsiteY2" fmla="*/ 5065923 h 6185603"/>
              <a:gd name="connsiteX3" fmla="*/ 935799 w 8583342"/>
              <a:gd name="connsiteY3" fmla="*/ 5451513 h 6185603"/>
              <a:gd name="connsiteX4" fmla="*/ 1920107 w 8583342"/>
              <a:gd name="connsiteY4" fmla="*/ 661383 h 618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3342" h="6185603">
                <a:moveTo>
                  <a:pt x="2125621" y="582058"/>
                </a:moveTo>
                <a:cubicBezTo>
                  <a:pt x="4225252" y="291029"/>
                  <a:pt x="6324884" y="0"/>
                  <a:pt x="7226431" y="747311"/>
                </a:cubicBezTo>
                <a:cubicBezTo>
                  <a:pt x="8127978" y="1494622"/>
                  <a:pt x="8583342" y="4281889"/>
                  <a:pt x="7534903" y="5065923"/>
                </a:cubicBezTo>
                <a:cubicBezTo>
                  <a:pt x="6486464" y="5849957"/>
                  <a:pt x="1871598" y="6185603"/>
                  <a:pt x="935799" y="5451513"/>
                </a:cubicBezTo>
                <a:cubicBezTo>
                  <a:pt x="0" y="4717423"/>
                  <a:pt x="165103" y="1879694"/>
                  <a:pt x="1920107" y="661383"/>
                </a:cubicBez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1981200" y="9144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971800"/>
            <a:ext cx="69974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_________________________________</a:t>
            </a:r>
          </a:p>
          <a:p>
            <a:r>
              <a:rPr lang="en-US" sz="2800" b="1" dirty="0" smtClean="0"/>
              <a:t>_________________________________</a:t>
            </a:r>
          </a:p>
          <a:p>
            <a:r>
              <a:rPr lang="en-US" sz="2800" b="1" dirty="0" smtClean="0"/>
              <a:t>_________________________________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6629400" y="2895600"/>
            <a:ext cx="381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52600" y="2971800"/>
            <a:ext cx="381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6000" y="3352800"/>
            <a:ext cx="228600" cy="121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66950" y="3771900"/>
            <a:ext cx="228600" cy="121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4191000"/>
            <a:ext cx="228600" cy="121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72200" y="3352800"/>
            <a:ext cx="228600" cy="121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39000" y="4191000"/>
            <a:ext cx="228600" cy="121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72200" y="4191000"/>
            <a:ext cx="228600" cy="121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124200" y="37338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814638" y="3419475"/>
            <a:ext cx="93662" cy="852488"/>
          </a:xfrm>
          <a:custGeom>
            <a:avLst/>
            <a:gdLst>
              <a:gd name="connsiteX0" fmla="*/ 42862 w 93662"/>
              <a:gd name="connsiteY0" fmla="*/ 0 h 852488"/>
              <a:gd name="connsiteX1" fmla="*/ 4762 w 93662"/>
              <a:gd name="connsiteY1" fmla="*/ 209550 h 852488"/>
              <a:gd name="connsiteX2" fmla="*/ 71437 w 93662"/>
              <a:gd name="connsiteY2" fmla="*/ 428625 h 852488"/>
              <a:gd name="connsiteX3" fmla="*/ 71437 w 93662"/>
              <a:gd name="connsiteY3" fmla="*/ 428625 h 852488"/>
              <a:gd name="connsiteX4" fmla="*/ 14287 w 93662"/>
              <a:gd name="connsiteY4" fmla="*/ 647700 h 852488"/>
              <a:gd name="connsiteX5" fmla="*/ 80962 w 93662"/>
              <a:gd name="connsiteY5" fmla="*/ 819150 h 852488"/>
              <a:gd name="connsiteX6" fmla="*/ 90487 w 93662"/>
              <a:gd name="connsiteY6" fmla="*/ 847725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62" h="852488">
                <a:moveTo>
                  <a:pt x="42862" y="0"/>
                </a:moveTo>
                <a:cubicBezTo>
                  <a:pt x="21431" y="69056"/>
                  <a:pt x="0" y="138113"/>
                  <a:pt x="4762" y="209550"/>
                </a:cubicBezTo>
                <a:cubicBezTo>
                  <a:pt x="9525" y="280988"/>
                  <a:pt x="71437" y="428625"/>
                  <a:pt x="71437" y="428625"/>
                </a:cubicBezTo>
                <a:lnTo>
                  <a:pt x="71437" y="428625"/>
                </a:lnTo>
                <a:cubicBezTo>
                  <a:pt x="61912" y="465137"/>
                  <a:pt x="12700" y="582613"/>
                  <a:pt x="14287" y="647700"/>
                </a:cubicBezTo>
                <a:cubicBezTo>
                  <a:pt x="15874" y="712787"/>
                  <a:pt x="68262" y="785813"/>
                  <a:pt x="80962" y="819150"/>
                </a:cubicBezTo>
                <a:cubicBezTo>
                  <a:pt x="93662" y="852488"/>
                  <a:pt x="92074" y="850106"/>
                  <a:pt x="90487" y="847725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867400" y="3848100"/>
            <a:ext cx="1771650" cy="277812"/>
          </a:xfrm>
          <a:custGeom>
            <a:avLst/>
            <a:gdLst>
              <a:gd name="connsiteX0" fmla="*/ 0 w 1771650"/>
              <a:gd name="connsiteY0" fmla="*/ 9525 h 277812"/>
              <a:gd name="connsiteX1" fmla="*/ 942975 w 1771650"/>
              <a:gd name="connsiteY1" fmla="*/ 276225 h 277812"/>
              <a:gd name="connsiteX2" fmla="*/ 1771650 w 1771650"/>
              <a:gd name="connsiteY2" fmla="*/ 0 h 27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50" h="277812">
                <a:moveTo>
                  <a:pt x="0" y="9525"/>
                </a:moveTo>
                <a:cubicBezTo>
                  <a:pt x="323850" y="143668"/>
                  <a:pt x="647700" y="277812"/>
                  <a:pt x="942975" y="276225"/>
                </a:cubicBezTo>
                <a:cubicBezTo>
                  <a:pt x="1238250" y="274638"/>
                  <a:pt x="1630363" y="49212"/>
                  <a:pt x="1771650" y="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39000" y="3352800"/>
            <a:ext cx="228600" cy="121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39000" y="3762375"/>
            <a:ext cx="228600" cy="121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62675" y="3762375"/>
            <a:ext cx="228600" cy="121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772400" y="3429000"/>
            <a:ext cx="93662" cy="852488"/>
          </a:xfrm>
          <a:custGeom>
            <a:avLst/>
            <a:gdLst>
              <a:gd name="connsiteX0" fmla="*/ 42862 w 93662"/>
              <a:gd name="connsiteY0" fmla="*/ 0 h 852488"/>
              <a:gd name="connsiteX1" fmla="*/ 4762 w 93662"/>
              <a:gd name="connsiteY1" fmla="*/ 209550 h 852488"/>
              <a:gd name="connsiteX2" fmla="*/ 71437 w 93662"/>
              <a:gd name="connsiteY2" fmla="*/ 428625 h 852488"/>
              <a:gd name="connsiteX3" fmla="*/ 71437 w 93662"/>
              <a:gd name="connsiteY3" fmla="*/ 428625 h 852488"/>
              <a:gd name="connsiteX4" fmla="*/ 14287 w 93662"/>
              <a:gd name="connsiteY4" fmla="*/ 647700 h 852488"/>
              <a:gd name="connsiteX5" fmla="*/ 80962 w 93662"/>
              <a:gd name="connsiteY5" fmla="*/ 819150 h 852488"/>
              <a:gd name="connsiteX6" fmla="*/ 90487 w 93662"/>
              <a:gd name="connsiteY6" fmla="*/ 847725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62" h="852488">
                <a:moveTo>
                  <a:pt x="42862" y="0"/>
                </a:moveTo>
                <a:cubicBezTo>
                  <a:pt x="21431" y="69056"/>
                  <a:pt x="0" y="138113"/>
                  <a:pt x="4762" y="209550"/>
                </a:cubicBezTo>
                <a:cubicBezTo>
                  <a:pt x="9525" y="280988"/>
                  <a:pt x="71437" y="428625"/>
                  <a:pt x="71437" y="428625"/>
                </a:cubicBezTo>
                <a:lnTo>
                  <a:pt x="71437" y="428625"/>
                </a:lnTo>
                <a:cubicBezTo>
                  <a:pt x="61912" y="465137"/>
                  <a:pt x="12700" y="582613"/>
                  <a:pt x="14287" y="647700"/>
                </a:cubicBezTo>
                <a:cubicBezTo>
                  <a:pt x="15874" y="712787"/>
                  <a:pt x="68262" y="785813"/>
                  <a:pt x="80962" y="819150"/>
                </a:cubicBezTo>
                <a:cubicBezTo>
                  <a:pt x="93662" y="852488"/>
                  <a:pt x="92074" y="850106"/>
                  <a:pt x="90487" y="847725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828800" y="2133600"/>
            <a:ext cx="3784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Tie wires together on the leading</a:t>
            </a:r>
          </a:p>
          <a:p>
            <a:r>
              <a:rPr lang="en-US" b="1" dirty="0" smtClean="0"/>
              <a:t>side of the “section”</a:t>
            </a:r>
            <a:endParaRPr lang="en-US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819400" y="27432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05200" y="4953000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Don’t tie wires together on the </a:t>
            </a:r>
          </a:p>
          <a:p>
            <a:r>
              <a:rPr lang="en-US" b="1" dirty="0" smtClean="0"/>
              <a:t>far side of a section for better </a:t>
            </a:r>
          </a:p>
          <a:p>
            <a:r>
              <a:rPr lang="en-US" b="1" dirty="0" smtClean="0"/>
              <a:t>troubleshooting</a:t>
            </a:r>
            <a:endParaRPr lang="en-US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257800" y="4343400"/>
            <a:ext cx="4572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19400" y="3429000"/>
            <a:ext cx="138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Flow of power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371600" y="1066800"/>
            <a:ext cx="64363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Design or modify the system so it is </a:t>
            </a:r>
          </a:p>
          <a:p>
            <a:r>
              <a:rPr lang="en-US" sz="2800" b="1" dirty="0" smtClean="0"/>
              <a:t>easy to trace the flow of electricity</a:t>
            </a:r>
            <a:endParaRPr lang="en-US" sz="2800" b="1" dirty="0"/>
          </a:p>
        </p:txBody>
      </p:sp>
      <p:sp>
        <p:nvSpPr>
          <p:cNvPr id="25" name="Freeform 24"/>
          <p:cNvSpPr/>
          <p:nvPr/>
        </p:nvSpPr>
        <p:spPr>
          <a:xfrm>
            <a:off x="914400" y="3848100"/>
            <a:ext cx="1771650" cy="277812"/>
          </a:xfrm>
          <a:custGeom>
            <a:avLst/>
            <a:gdLst>
              <a:gd name="connsiteX0" fmla="*/ 0 w 1771650"/>
              <a:gd name="connsiteY0" fmla="*/ 9525 h 277812"/>
              <a:gd name="connsiteX1" fmla="*/ 942975 w 1771650"/>
              <a:gd name="connsiteY1" fmla="*/ 276225 h 277812"/>
              <a:gd name="connsiteX2" fmla="*/ 1771650 w 1771650"/>
              <a:gd name="connsiteY2" fmla="*/ 0 h 27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50" h="277812">
                <a:moveTo>
                  <a:pt x="0" y="9525"/>
                </a:moveTo>
                <a:cubicBezTo>
                  <a:pt x="323850" y="143668"/>
                  <a:pt x="647700" y="277812"/>
                  <a:pt x="942975" y="276225"/>
                </a:cubicBezTo>
                <a:cubicBezTo>
                  <a:pt x="1238250" y="274638"/>
                  <a:pt x="1630363" y="49212"/>
                  <a:pt x="1771650" y="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managed electric fence is critical to improved grazing management</a:t>
            </a:r>
          </a:p>
          <a:p>
            <a:r>
              <a:rPr lang="en-US" dirty="0" smtClean="0"/>
              <a:t>Keeping high power on the fence solves is key to success</a:t>
            </a:r>
          </a:p>
          <a:p>
            <a:r>
              <a:rPr lang="en-US" dirty="0" smtClean="0"/>
              <a:t>Do your best during construction to minimize future problems</a:t>
            </a:r>
          </a:p>
          <a:p>
            <a:r>
              <a:rPr lang="en-US" dirty="0" smtClean="0"/>
              <a:t>Learn to trouble shoot problems and teach producers how to check their system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09600" y="-3543416"/>
            <a:ext cx="8382000" cy="987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“Amazing Grazing Starter Kit“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(now a special from Pasture Management Systems)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100 - Tread-in Posts. $259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10 - Fiberglass Posts (5 - 7/8 inch x 60 inch,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5 – 11/16 inch x 60 inch), $66.90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2 - Geared Reels, $142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2 - Non-Geared Reels, $70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3 - 1320 ft. rolls 9-strand Poly Wire, $115.47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Light Post Driver, $29.95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Fence Tester (Fault Finder type), $110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Total $669 ($793 full retail)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Less Expensive “Strip Grazing Kit” also available ($289)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8513" y="6191331"/>
            <a:ext cx="1995487" cy="66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113668" name="Picture 4" descr="NEW_EXT_LOGO_colo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334000"/>
            <a:ext cx="501543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536688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47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1905000"/>
            <a:ext cx="9797143" cy="3429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48400" y="5257462"/>
            <a:ext cx="1924050" cy="16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/>
          <a:srcRect r="3743"/>
          <a:stretch>
            <a:fillRect/>
          </a:stretch>
        </p:blipFill>
        <p:spPr bwMode="auto">
          <a:xfrm>
            <a:off x="5334000" y="0"/>
            <a:ext cx="3810000" cy="192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4343400"/>
            <a:ext cx="5023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Matt_Poore@ncsu.edu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jrrogers1968@gmail.com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Google:  Amazing Grazing CEFS for website</a:t>
            </a:r>
          </a:p>
          <a:p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Tm="12359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100711.JPG"/>
          <p:cNvPicPr>
            <a:picLocks noChangeAspect="1"/>
          </p:cNvPicPr>
          <p:nvPr/>
        </p:nvPicPr>
        <p:blipFill>
          <a:blip r:embed="rId2" cstate="print"/>
          <a:srcRect l="9597" t="17446" b="19113"/>
          <a:stretch>
            <a:fillRect/>
          </a:stretch>
        </p:blipFill>
        <p:spPr>
          <a:xfrm>
            <a:off x="0" y="3505200"/>
            <a:ext cx="6370321" cy="33528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20389" b="19847"/>
          <a:stretch>
            <a:fillRect/>
          </a:stretch>
        </p:blipFill>
        <p:spPr bwMode="auto">
          <a:xfrm>
            <a:off x="0" y="533400"/>
            <a:ext cx="9144000" cy="307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77000" y="4114800"/>
            <a:ext cx="24288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best systems use</a:t>
            </a:r>
          </a:p>
          <a:p>
            <a:r>
              <a:rPr lang="en-US" dirty="0" smtClean="0"/>
              <a:t>good perimeter fence</a:t>
            </a:r>
          </a:p>
          <a:p>
            <a:r>
              <a:rPr lang="en-US" dirty="0" smtClean="0"/>
              <a:t>and temporary fence 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crossfencing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Components to an electric fence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en-US" sz="3500" b="1" dirty="0" smtClean="0">
                <a:solidFill>
                  <a:srgbClr val="FFFF00"/>
                </a:solidFill>
              </a:rPr>
              <a:t>Energizer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Get Plenty of Power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Joule rating is not consistent between manufacturers but is your best guide.  Small acreages 2.5 joules, large acreages &gt;20 joules.  1 joule for 10 to 40 acres depending on expected conditions</a:t>
            </a:r>
          </a:p>
          <a:p>
            <a:r>
              <a:rPr lang="en-US" sz="3500" b="1" dirty="0" smtClean="0">
                <a:solidFill>
                  <a:srgbClr val="FFFF00"/>
                </a:solidFill>
              </a:rPr>
              <a:t>Lightening Protection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A well grounded energizer 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A well grounded electrical service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A “spark gap” between the box and the fence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Possibly an induction coil between the spark gap and the energizer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Components to an electric fence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Permanent Fence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Put most of your effort into braces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Use “pulpwood posts” not “peeler cores”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Avoid using steel posts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Use good quality insulators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Temporary Fence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Use </a:t>
            </a:r>
            <a:r>
              <a:rPr lang="en-US" b="1" dirty="0" err="1" smtClean="0">
                <a:solidFill>
                  <a:srgbClr val="FFFF00"/>
                </a:solidFill>
              </a:rPr>
              <a:t>polywire</a:t>
            </a:r>
            <a:r>
              <a:rPr lang="en-US" b="1" dirty="0" smtClean="0">
                <a:solidFill>
                  <a:srgbClr val="FFFF00"/>
                </a:solidFill>
              </a:rPr>
              <a:t> in most cases for cattle (rather than tape)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Use medium to high price poly wire (9 strand)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Use good quality reels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Stabilize with temporary corners/stretch posts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916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228600"/>
            <a:ext cx="89535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7652" name="Picture 4" descr="P11208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0"/>
            <a:ext cx="70866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Tm="10985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1.0.2296"/>
  <p:tag name="PPTVERSION" val="12"/>
  <p:tag name="TPOS" val="2"/>
</p:tagLst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mhpdcgf">
  <a:themeElements>
    <a:clrScheme name="">
      <a:dk1>
        <a:srgbClr val="000000"/>
      </a:dk1>
      <a:lt1>
        <a:srgbClr val="FFFFFF"/>
      </a:lt1>
      <a:dk2>
        <a:srgbClr val="0000FF"/>
      </a:dk2>
      <a:lt2>
        <a:srgbClr val="F6BF69"/>
      </a:lt2>
      <a:accent1>
        <a:srgbClr val="00FFFF"/>
      </a:accent1>
      <a:accent2>
        <a:srgbClr val="FAFD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3E500"/>
      </a:accent6>
      <a:hlink>
        <a:srgbClr val="FC0128"/>
      </a:hlink>
      <a:folHlink>
        <a:srgbClr val="3365FB"/>
      </a:folHlink>
    </a:clrScheme>
    <a:fontScheme name="1_mhpdcg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hpdcg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hpdcg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hpdcg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hpdcg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hpdcg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hpdcg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hpdcg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uble Lines">
  <a:themeElements>
    <a:clrScheme name="">
      <a:dk1>
        <a:srgbClr val="000000"/>
      </a:dk1>
      <a:lt1>
        <a:srgbClr val="FFFF66"/>
      </a:lt1>
      <a:dk2>
        <a:srgbClr val="000066"/>
      </a:dk2>
      <a:lt2>
        <a:srgbClr val="00FFFF"/>
      </a:lt2>
      <a:accent1>
        <a:srgbClr val="D60093"/>
      </a:accent1>
      <a:accent2>
        <a:srgbClr val="F8F8F8"/>
      </a:accent2>
      <a:accent3>
        <a:srgbClr val="AAAAB8"/>
      </a:accent3>
      <a:accent4>
        <a:srgbClr val="DADA56"/>
      </a:accent4>
      <a:accent5>
        <a:srgbClr val="E8AAC8"/>
      </a:accent5>
      <a:accent6>
        <a:srgbClr val="E1E1E1"/>
      </a:accent6>
      <a:hlink>
        <a:srgbClr val="FF9933"/>
      </a:hlink>
      <a:folHlink>
        <a:srgbClr val="FFFF99"/>
      </a:folHlink>
    </a:clrScheme>
    <a:fontScheme name="Double Line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ouble Lines 1">
        <a:dk1>
          <a:srgbClr val="000000"/>
        </a:dk1>
        <a:lt1>
          <a:srgbClr val="FFFFFF"/>
        </a:lt1>
        <a:dk2>
          <a:srgbClr val="000066"/>
        </a:dk2>
        <a:lt2>
          <a:srgbClr val="00FFFF"/>
        </a:lt2>
        <a:accent1>
          <a:srgbClr val="D60093"/>
        </a:accent1>
        <a:accent2>
          <a:srgbClr val="FFFF66"/>
        </a:accent2>
        <a:accent3>
          <a:srgbClr val="AAAAB8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uble Lines 2">
        <a:dk1>
          <a:srgbClr val="000000"/>
        </a:dk1>
        <a:lt1>
          <a:srgbClr val="FFFFFF"/>
        </a:lt1>
        <a:dk2>
          <a:srgbClr val="990066"/>
        </a:dk2>
        <a:lt2>
          <a:srgbClr val="00CCCC"/>
        </a:lt2>
        <a:accent1>
          <a:srgbClr val="D60093"/>
        </a:accent1>
        <a:accent2>
          <a:srgbClr val="FFFF66"/>
        </a:accent2>
        <a:accent3>
          <a:srgbClr val="CAAAB8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uble Lines 3">
        <a:dk1>
          <a:srgbClr val="000000"/>
        </a:dk1>
        <a:lt1>
          <a:srgbClr val="FFFFCC"/>
        </a:lt1>
        <a:dk2>
          <a:srgbClr val="996600"/>
        </a:dk2>
        <a:lt2>
          <a:srgbClr val="FFFFCC"/>
        </a:lt2>
        <a:accent1>
          <a:srgbClr val="FFCC00"/>
        </a:accent1>
        <a:accent2>
          <a:srgbClr val="6666FF"/>
        </a:accent2>
        <a:accent3>
          <a:srgbClr val="FFFFE2"/>
        </a:accent3>
        <a:accent4>
          <a:srgbClr val="000000"/>
        </a:accent4>
        <a:accent5>
          <a:srgbClr val="FFE2AA"/>
        </a:accent5>
        <a:accent6>
          <a:srgbClr val="5C5CE7"/>
        </a:accent6>
        <a:hlink>
          <a:srgbClr val="9999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uble Lines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hpdcgf">
  <a:themeElements>
    <a:clrScheme name="">
      <a:dk1>
        <a:srgbClr val="000000"/>
      </a:dk1>
      <a:lt1>
        <a:srgbClr val="FFFFFF"/>
      </a:lt1>
      <a:dk2>
        <a:srgbClr val="0000FF"/>
      </a:dk2>
      <a:lt2>
        <a:srgbClr val="F6BF69"/>
      </a:lt2>
      <a:accent1>
        <a:srgbClr val="00FFFF"/>
      </a:accent1>
      <a:accent2>
        <a:srgbClr val="FAFD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3E500"/>
      </a:accent6>
      <a:hlink>
        <a:srgbClr val="FC0128"/>
      </a:hlink>
      <a:folHlink>
        <a:srgbClr val="3365FB"/>
      </a:folHlink>
    </a:clrScheme>
    <a:fontScheme name="1_mhpdcg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hpdcg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hpdcg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hpdcg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hpdcg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hpdcg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hpdcg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hpdcg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Soarings">
  <a:themeElements>
    <a:clrScheme name="">
      <a:dk1>
        <a:srgbClr val="000000"/>
      </a:dk1>
      <a:lt1>
        <a:srgbClr val="FFFFFF"/>
      </a:lt1>
      <a:dk2>
        <a:srgbClr val="0000FF"/>
      </a:dk2>
      <a:lt2>
        <a:srgbClr val="F6BF69"/>
      </a:lt2>
      <a:accent1>
        <a:srgbClr val="00FFFF"/>
      </a:accent1>
      <a:accent2>
        <a:srgbClr val="FAFD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3E500"/>
      </a:accent6>
      <a:hlink>
        <a:srgbClr val="FC0128"/>
      </a:hlink>
      <a:folHlink>
        <a:srgbClr val="3365FB"/>
      </a:folHlink>
    </a:clrScheme>
    <a:fontScheme name="Soaring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oaring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hpdcgf">
  <a:themeElements>
    <a:clrScheme name="">
      <a:dk1>
        <a:srgbClr val="000000"/>
      </a:dk1>
      <a:lt1>
        <a:srgbClr val="FFFFFF"/>
      </a:lt1>
      <a:dk2>
        <a:srgbClr val="0000FF"/>
      </a:dk2>
      <a:lt2>
        <a:srgbClr val="F6BF69"/>
      </a:lt2>
      <a:accent1>
        <a:srgbClr val="00FFFF"/>
      </a:accent1>
      <a:accent2>
        <a:srgbClr val="FAFD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3E500"/>
      </a:accent6>
      <a:hlink>
        <a:srgbClr val="FC0128"/>
      </a:hlink>
      <a:folHlink>
        <a:srgbClr val="3365FB"/>
      </a:folHlink>
    </a:clrScheme>
    <a:fontScheme name="1_mhpdcg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hpdcg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hpdcg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hpdcg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hpdcg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hpdcg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hpdcg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hpdcg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18090</TotalTime>
  <Words>1265</Words>
  <Application>Microsoft Macintosh PowerPoint</Application>
  <PresentationFormat>On-screen Show (4:3)</PresentationFormat>
  <Paragraphs>336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Office Theme</vt:lpstr>
      <vt:lpstr>1_Double Lines</vt:lpstr>
      <vt:lpstr>1_mhpdcgf</vt:lpstr>
      <vt:lpstr>1_Office Theme</vt:lpstr>
      <vt:lpstr>2_Office Theme</vt:lpstr>
      <vt:lpstr>1_Soarings</vt:lpstr>
      <vt:lpstr>3_mhpdcgf</vt:lpstr>
      <vt:lpstr>3_Office Theme</vt:lpstr>
      <vt:lpstr>Hardcover</vt:lpstr>
      <vt:lpstr>2_mhpdcgf</vt:lpstr>
      <vt:lpstr>Effectively Using Electric Fences in Pasture-Based Livestock Systems</vt:lpstr>
      <vt:lpstr>What is Amazing Grazing?</vt:lpstr>
      <vt:lpstr>PowerPoint Presentation</vt:lpstr>
      <vt:lpstr>PowerPoint Presentation</vt:lpstr>
      <vt:lpstr>Components to an electric fence</vt:lpstr>
      <vt:lpstr>Components to an electric fence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Troubleshooting Electric Fence</vt:lpstr>
      <vt:lpstr>PowerPoint Presentation</vt:lpstr>
      <vt:lpstr>PowerPoint Presentation</vt:lpstr>
      <vt:lpstr>Vegetation is the Biggest Long-Term Maintenance Challenge</vt:lpstr>
      <vt:lpstr>PowerPoint Presentation</vt:lpstr>
      <vt:lpstr>Periodic Spray Will Usually Be the  Most Cost Effective Approach</vt:lpstr>
      <vt:lpstr>Fence VM spray mixture 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mhpoore</dc:creator>
  <cp:lastModifiedBy>Mekenzie Hargaden</cp:lastModifiedBy>
  <cp:revision>60</cp:revision>
  <dcterms:created xsi:type="dcterms:W3CDTF">2012-08-05T12:11:56Z</dcterms:created>
  <dcterms:modified xsi:type="dcterms:W3CDTF">2016-10-20T14:53:42Z</dcterms:modified>
</cp:coreProperties>
</file>