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81" r:id="rId4"/>
    <p:sldId id="257" r:id="rId5"/>
    <p:sldId id="258" r:id="rId6"/>
    <p:sldId id="259" r:id="rId7"/>
    <p:sldId id="272" r:id="rId8"/>
    <p:sldId id="273" r:id="rId9"/>
    <p:sldId id="277" r:id="rId10"/>
    <p:sldId id="260" r:id="rId11"/>
    <p:sldId id="278" r:id="rId12"/>
    <p:sldId id="274" r:id="rId13"/>
    <p:sldId id="279" r:id="rId14"/>
    <p:sldId id="269" r:id="rId15"/>
    <p:sldId id="263" r:id="rId16"/>
    <p:sldId id="262" r:id="rId17"/>
    <p:sldId id="276" r:id="rId18"/>
    <p:sldId id="265" r:id="rId19"/>
    <p:sldId id="266" r:id="rId20"/>
    <p:sldId id="270" r:id="rId21"/>
    <p:sldId id="264" r:id="rId22"/>
    <p:sldId id="271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04" y="-7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A3EB63-097B-41BC-8A6C-C92CE9B4BE23}" type="datetimeFigureOut">
              <a:rPr lang="en-US" smtClean="0"/>
              <a:t>10/20/16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9F08BB-38A2-4D36-ABEB-1820A340EB13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EB63-097B-41BC-8A6C-C92CE9B4BE23}" type="datetimeFigureOut">
              <a:rPr lang="en-US" smtClean="0"/>
              <a:t>10/20/16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08BB-38A2-4D36-ABEB-1820A340EB13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EB63-097B-41BC-8A6C-C92CE9B4BE23}" type="datetimeFigureOut">
              <a:rPr lang="en-US" smtClean="0"/>
              <a:t>10/20/16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08BB-38A2-4D36-ABEB-1820A340EB13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EB63-097B-41BC-8A6C-C92CE9B4BE23}" type="datetimeFigureOut">
              <a:rPr lang="en-US" smtClean="0"/>
              <a:t>10/20/16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08BB-38A2-4D36-ABEB-1820A340E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EB63-097B-41BC-8A6C-C92CE9B4BE23}" type="datetimeFigureOut">
              <a:rPr lang="en-US" smtClean="0"/>
              <a:t>10/20/16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08BB-38A2-4D36-ABEB-1820A340EB13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EB63-097B-41BC-8A6C-C92CE9B4BE23}" type="datetimeFigureOut">
              <a:rPr lang="en-US" smtClean="0"/>
              <a:t>10/20/16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08BB-38A2-4D36-ABEB-1820A340E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EB63-097B-41BC-8A6C-C92CE9B4BE23}" type="datetimeFigureOut">
              <a:rPr lang="en-US" smtClean="0"/>
              <a:t>10/20/16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08BB-38A2-4D36-ABEB-1820A340EB13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EB63-097B-41BC-8A6C-C92CE9B4BE23}" type="datetimeFigureOut">
              <a:rPr lang="en-US" smtClean="0"/>
              <a:t>10/20/16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08BB-38A2-4D36-ABEB-1820A340EB13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EB63-097B-41BC-8A6C-C92CE9B4BE23}" type="datetimeFigureOut">
              <a:rPr lang="en-US" smtClean="0"/>
              <a:t>10/20/16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08BB-38A2-4D36-ABEB-1820A340EB1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EB63-097B-41BC-8A6C-C92CE9B4BE23}" type="datetimeFigureOut">
              <a:rPr lang="en-US" smtClean="0"/>
              <a:t>10/20/16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08BB-38A2-4D36-ABEB-1820A340EB1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EB63-097B-41BC-8A6C-C92CE9B4BE23}" type="datetimeFigureOut">
              <a:rPr lang="en-US" smtClean="0"/>
              <a:t>10/20/16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08BB-38A2-4D36-ABEB-1820A340EB1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DA3EB63-097B-41BC-8A6C-C92CE9B4BE23}" type="datetimeFigureOut">
              <a:rPr lang="en-US" smtClean="0"/>
              <a:t>10/20/16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39F08BB-38A2-4D36-ABEB-1820A340EB13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hyperlink" Target="http://www.premier1supplies.com/img/product/pdf/401.pdf" TargetMode="External"/><Relationship Id="rId5" Type="http://schemas.openxmlformats.org/officeDocument/2006/relationships/hyperlink" Target="https://www.youtube.com/watch?v=g-zEHPNqE0w" TargetMode="External"/><Relationship Id="rId6" Type="http://schemas.openxmlformats.org/officeDocument/2006/relationships/hyperlink" Target="https://www.youtube.com/watch?v=ADpXenWfPuk" TargetMode="External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gif"/><Relationship Id="rId6" Type="http://schemas.openxmlformats.org/officeDocument/2006/relationships/image" Target="../media/image21.jpe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387737"/>
            <a:ext cx="8382000" cy="1355463"/>
          </a:xfrm>
        </p:spPr>
        <p:txBody>
          <a:bodyPr/>
          <a:lstStyle/>
          <a:p>
            <a:r>
              <a:rPr lang="en-US" sz="3600" dirty="0" smtClean="0"/>
              <a:t>Temporary Fence Options</a:t>
            </a:r>
            <a:br>
              <a:rPr lang="en-US" sz="3600" dirty="0" smtClean="0"/>
            </a:br>
            <a:r>
              <a:rPr lang="en-US" sz="3600" dirty="0" smtClean="0"/>
              <a:t>for Small Ruminants, Pigs and Poultry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191000"/>
            <a:ext cx="8534400" cy="1905000"/>
          </a:xfrm>
        </p:spPr>
        <p:txBody>
          <a:bodyPr>
            <a:noAutofit/>
          </a:bodyPr>
          <a:lstStyle/>
          <a:p>
            <a:r>
              <a:rPr lang="en-US" dirty="0" smtClean="0"/>
              <a:t>Johnny R. Rogers MS, PAS</a:t>
            </a:r>
          </a:p>
          <a:p>
            <a:r>
              <a:rPr lang="en-US" sz="1600" dirty="0" smtClean="0"/>
              <a:t>Amazing Grazing Program Coordinator</a:t>
            </a:r>
          </a:p>
          <a:p>
            <a:r>
              <a:rPr lang="en-US" sz="1600" dirty="0" smtClean="0"/>
              <a:t>North Carolina State University</a:t>
            </a:r>
          </a:p>
          <a:p>
            <a:r>
              <a:rPr lang="en-US" sz="1600" dirty="0" smtClean="0"/>
              <a:t>Owner: Rogers Cattle Company, LLC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4833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2209800"/>
            <a:ext cx="4495800" cy="387781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Polywire</a:t>
            </a:r>
            <a:r>
              <a:rPr lang="en-US" sz="2000" dirty="0"/>
              <a:t> </a:t>
            </a:r>
            <a:r>
              <a:rPr lang="en-US" sz="2000" dirty="0" smtClean="0"/>
              <a:t>(a.k.a. polytwine) </a:t>
            </a:r>
          </a:p>
          <a:p>
            <a:r>
              <a:rPr lang="en-US" sz="2000" dirty="0" smtClean="0"/>
              <a:t>Polyrope</a:t>
            </a:r>
          </a:p>
          <a:p>
            <a:r>
              <a:rPr lang="en-US" sz="2000" dirty="0" smtClean="0"/>
              <a:t>Polytape</a:t>
            </a:r>
          </a:p>
          <a:p>
            <a:r>
              <a:rPr lang="en-US" sz="1800" dirty="0" smtClean="0"/>
              <a:t>9-strand stainless polywire works very well.</a:t>
            </a:r>
          </a:p>
          <a:p>
            <a:r>
              <a:rPr lang="en-US" sz="1800" dirty="0" smtClean="0"/>
              <a:t>Avoid the 5-strand economy polywire.</a:t>
            </a:r>
          </a:p>
          <a:p>
            <a:r>
              <a:rPr lang="en-US" sz="1800" dirty="0" smtClean="0"/>
              <a:t>Polytape is generally less conductive that polywire.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570156"/>
            <a:ext cx="8687747" cy="1054250"/>
          </a:xfrm>
        </p:spPr>
        <p:txBody>
          <a:bodyPr/>
          <a:lstStyle/>
          <a:p>
            <a:r>
              <a:rPr lang="en-US" sz="4800" dirty="0" smtClean="0"/>
              <a:t>Types of Poly-Fence Products</a:t>
            </a:r>
            <a:endParaRPr lang="en-US" sz="4800" dirty="0"/>
          </a:p>
        </p:txBody>
      </p:sp>
      <p:pic>
        <p:nvPicPr>
          <p:cNvPr id="1026" name="Picture 2" descr="Electric Polytape, Polyrope &amp; Polywire&lt;br/&gt;by Fi-Sh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43328"/>
            <a:ext cx="4191947" cy="424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37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1" y="2022199"/>
            <a:ext cx="4648199" cy="4454801"/>
          </a:xfrm>
        </p:spPr>
        <p:txBody>
          <a:bodyPr>
            <a:noAutofit/>
          </a:bodyPr>
          <a:lstStyle/>
          <a:p>
            <a:r>
              <a:rPr lang="en-US" sz="2000" dirty="0" smtClean="0"/>
              <a:t>Temporary or semi-permanent</a:t>
            </a:r>
          </a:p>
          <a:p>
            <a:r>
              <a:rPr lang="en-US" sz="2000" dirty="0" smtClean="0"/>
              <a:t>Grazing </a:t>
            </a:r>
            <a:r>
              <a:rPr lang="en-US" sz="2000" dirty="0"/>
              <a:t>management:  </a:t>
            </a:r>
          </a:p>
          <a:p>
            <a:pPr lvl="1"/>
            <a:r>
              <a:rPr lang="en-US" sz="1800" dirty="0"/>
              <a:t>Residual forage?</a:t>
            </a:r>
          </a:p>
          <a:p>
            <a:pPr lvl="1"/>
            <a:r>
              <a:rPr lang="en-US" sz="1800" dirty="0" smtClean="0"/>
              <a:t>Temptation?</a:t>
            </a:r>
            <a:endParaRPr lang="en-US" sz="1800" dirty="0"/>
          </a:p>
          <a:p>
            <a:r>
              <a:rPr lang="en-US" sz="2000" dirty="0" smtClean="0"/>
              <a:t>Spacing options: 8’’; 18” and 32”</a:t>
            </a:r>
          </a:p>
          <a:p>
            <a:pPr lvl="1"/>
            <a:r>
              <a:rPr lang="en-US" sz="1800" dirty="0" smtClean="0"/>
              <a:t>Ewes and lambs</a:t>
            </a:r>
          </a:p>
          <a:p>
            <a:pPr lvl="1"/>
            <a:r>
              <a:rPr lang="en-US" sz="1800" dirty="0" smtClean="0"/>
              <a:t>Mature goats</a:t>
            </a:r>
          </a:p>
          <a:p>
            <a:pPr lvl="1"/>
            <a:r>
              <a:rPr lang="en-US" sz="1800" dirty="0" smtClean="0"/>
              <a:t>Pastured pigs</a:t>
            </a:r>
          </a:p>
          <a:p>
            <a:pPr lvl="1"/>
            <a:r>
              <a:rPr lang="en-US" sz="1800" dirty="0" smtClean="0"/>
              <a:t>Livestock Guardian Dogs</a:t>
            </a:r>
          </a:p>
          <a:p>
            <a:r>
              <a:rPr lang="en-US" sz="2000" dirty="0" smtClean="0"/>
              <a:t>Additional wires for goats/kids</a:t>
            </a:r>
          </a:p>
          <a:p>
            <a:r>
              <a:rPr lang="en-US" sz="2000" dirty="0" smtClean="0"/>
              <a:t>Lower cost: $0.18/foot</a:t>
            </a:r>
            <a:endParaRPr lang="en-US" sz="2000" dirty="0"/>
          </a:p>
          <a:p>
            <a:r>
              <a:rPr lang="en-US" sz="2000" dirty="0" smtClean="0"/>
              <a:t>Offers minimal predator protection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Multi-Strand Polywire  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640" y="2022198"/>
            <a:ext cx="3887086" cy="2473601"/>
          </a:xfrm>
          <a:prstGeom prst="rect">
            <a:avLst/>
          </a:prstGeom>
        </p:spPr>
      </p:pic>
      <p:pic>
        <p:nvPicPr>
          <p:cNvPr id="6" name="Picture 8" descr="https://static.squarespace.com/static/51c9d4f8e4b0e7c1baa6d5a2/51ca5815e4b073043912616a/51ca5818e4b0730439126bb6/1337138273353/1000w/10372957-18225935-thumbn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631407"/>
            <a:ext cx="2965747" cy="22265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51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0"/>
            <a:ext cx="42672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0"/>
          <a:stretch/>
        </p:blipFill>
        <p:spPr>
          <a:xfrm>
            <a:off x="0" y="0"/>
            <a:ext cx="4152051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102" y="3657600"/>
            <a:ext cx="5001427" cy="28133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95" y="304800"/>
            <a:ext cx="4995334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76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Multi-Strand Polywire  </a:t>
            </a:r>
            <a:endParaRPr lang="en-US" sz="4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88488" y="2240280"/>
            <a:ext cx="3805518" cy="658368"/>
          </a:xfrm>
        </p:spPr>
        <p:txBody>
          <a:bodyPr/>
          <a:lstStyle/>
          <a:p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Easy to install and remove </a:t>
            </a:r>
          </a:p>
          <a:p>
            <a:pPr lvl="1"/>
            <a:r>
              <a:rPr lang="en-US" sz="1600" dirty="0" smtClean="0"/>
              <a:t>Long distances</a:t>
            </a:r>
          </a:p>
          <a:p>
            <a:pPr lvl="1"/>
            <a:r>
              <a:rPr lang="en-US" sz="1600" dirty="0" smtClean="0"/>
              <a:t>Wooded areas</a:t>
            </a:r>
          </a:p>
          <a:p>
            <a:r>
              <a:rPr lang="en-US" sz="2000" dirty="0" smtClean="0"/>
              <a:t>Works well with</a:t>
            </a:r>
          </a:p>
          <a:p>
            <a:pPr lvl="1"/>
            <a:r>
              <a:rPr lang="en-US" sz="1600" dirty="0" smtClean="0"/>
              <a:t>Strip grazing</a:t>
            </a:r>
          </a:p>
          <a:p>
            <a:pPr lvl="1"/>
            <a:r>
              <a:rPr lang="en-US" sz="1600" dirty="0" smtClean="0"/>
              <a:t>Pasture raised pork</a:t>
            </a:r>
            <a:endParaRPr lang="en-US" sz="1600" dirty="0"/>
          </a:p>
          <a:p>
            <a:r>
              <a:rPr lang="en-US" sz="2000" dirty="0" smtClean="0"/>
              <a:t>Easier to control vegetation</a:t>
            </a:r>
          </a:p>
          <a:p>
            <a:r>
              <a:rPr lang="en-US" sz="2000" dirty="0" smtClean="0"/>
              <a:t>Lower cost: $0.18/foot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6" y="2240280"/>
            <a:ext cx="3804568" cy="658368"/>
          </a:xfrm>
        </p:spPr>
        <p:txBody>
          <a:bodyPr/>
          <a:lstStyle/>
          <a:p>
            <a:r>
              <a:rPr lang="en-US" dirty="0" smtClean="0"/>
              <a:t>Disadvantages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000" dirty="0"/>
              <a:t>May not contain livestock</a:t>
            </a:r>
          </a:p>
          <a:p>
            <a:r>
              <a:rPr lang="en-US" sz="2000" dirty="0" smtClean="0"/>
              <a:t>Offers </a:t>
            </a:r>
            <a:r>
              <a:rPr lang="en-US" sz="2000" dirty="0"/>
              <a:t>minimal predator </a:t>
            </a:r>
            <a:r>
              <a:rPr lang="en-US" sz="2000" dirty="0" smtClean="0"/>
              <a:t>protection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1" y="4000501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29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9" y="2057400"/>
            <a:ext cx="3810001" cy="25353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895D1D"/>
                </a:solidFill>
              </a:rPr>
              <a:t>Net Fence: </a:t>
            </a:r>
            <a:r>
              <a:rPr lang="en-US" sz="2800" dirty="0">
                <a:solidFill>
                  <a:srgbClr val="895D1D"/>
                </a:solidFill>
              </a:rPr>
              <a:t/>
            </a:r>
            <a:br>
              <a:rPr lang="en-US" sz="2800" dirty="0">
                <a:solidFill>
                  <a:srgbClr val="895D1D"/>
                </a:solidFill>
              </a:rPr>
            </a:br>
            <a:r>
              <a:rPr lang="en-US" sz="2800" dirty="0">
                <a:solidFill>
                  <a:srgbClr val="895D1D"/>
                </a:solidFill>
              </a:rPr>
              <a:t>Polywire version of woven wire/field fence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594" y="2115138"/>
            <a:ext cx="3307782" cy="2477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128" y="4255511"/>
            <a:ext cx="2652713" cy="26527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2917767"/>
            <a:ext cx="2362200" cy="3350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847" y="4749042"/>
            <a:ext cx="3837753" cy="1665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4946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2248347"/>
            <a:ext cx="5334000" cy="415245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Name: ElectroNet</a:t>
            </a:r>
            <a:r>
              <a:rPr lang="en-US" sz="2000" baseline="30000" dirty="0"/>
              <a:t>®</a:t>
            </a:r>
            <a:r>
              <a:rPr lang="en-US" sz="2000" dirty="0"/>
              <a:t> 9/35/12</a:t>
            </a:r>
          </a:p>
          <a:p>
            <a:pPr lvl="1"/>
            <a:r>
              <a:rPr lang="en-US" sz="1800" dirty="0"/>
              <a:t>9 horizontal strands</a:t>
            </a:r>
          </a:p>
          <a:p>
            <a:pPr lvl="1"/>
            <a:r>
              <a:rPr lang="en-US" sz="1800" dirty="0"/>
              <a:t>35 in. tall</a:t>
            </a:r>
          </a:p>
          <a:p>
            <a:pPr lvl="1"/>
            <a:r>
              <a:rPr lang="en-US" sz="1800" dirty="0"/>
              <a:t>12 in. between vertical strands</a:t>
            </a:r>
          </a:p>
          <a:p>
            <a:r>
              <a:rPr lang="en-US" sz="2000" dirty="0" smtClean="0"/>
              <a:t>Numerous options</a:t>
            </a:r>
          </a:p>
          <a:p>
            <a:pPr lvl="1"/>
            <a:r>
              <a:rPr lang="en-US" sz="1800" dirty="0" smtClean="0"/>
              <a:t>Length (50 or 100 feet and 82 or 164 feet)</a:t>
            </a:r>
          </a:p>
          <a:p>
            <a:pPr lvl="1"/>
            <a:r>
              <a:rPr lang="en-US" sz="1800" dirty="0" smtClean="0"/>
              <a:t>Height (30 – 48 inches)</a:t>
            </a:r>
          </a:p>
          <a:p>
            <a:pPr lvl="1"/>
            <a:r>
              <a:rPr lang="en-US" sz="1800" dirty="0" smtClean="0"/>
              <a:t>Horizontal strands (number and spacing)</a:t>
            </a:r>
          </a:p>
          <a:p>
            <a:pPr lvl="1"/>
            <a:r>
              <a:rPr lang="en-US" sz="1800" dirty="0" smtClean="0"/>
              <a:t>Vertical strand spacing</a:t>
            </a:r>
          </a:p>
          <a:p>
            <a:pPr lvl="1"/>
            <a:r>
              <a:rPr lang="en-US" sz="1800" dirty="0" smtClean="0"/>
              <a:t>Post size/spacing</a:t>
            </a:r>
          </a:p>
          <a:p>
            <a:pPr lvl="1"/>
            <a:r>
              <a:rPr lang="en-US" sz="1800" dirty="0" smtClean="0"/>
              <a:t>Drivable posts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304800"/>
            <a:ext cx="7756263" cy="1319606"/>
          </a:xfrm>
        </p:spPr>
        <p:txBody>
          <a:bodyPr/>
          <a:lstStyle/>
          <a:p>
            <a:r>
              <a:rPr lang="en-US" sz="4000" dirty="0"/>
              <a:t>Net Fence: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Polywire </a:t>
            </a:r>
            <a:r>
              <a:rPr lang="en-US" sz="2800" dirty="0"/>
              <a:t>version of woven wire/field </a:t>
            </a:r>
            <a:r>
              <a:rPr lang="en-US" sz="2800" dirty="0" smtClean="0"/>
              <a:t>fence</a:t>
            </a:r>
            <a:endParaRPr lang="en-US" sz="4400" dirty="0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7902" y="1905000"/>
            <a:ext cx="4206239" cy="26122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4412816"/>
            <a:ext cx="4400844" cy="24687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5688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248347"/>
            <a:ext cx="5714999" cy="422865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Easy to use </a:t>
            </a:r>
            <a:r>
              <a:rPr lang="en-US" sz="2000" b="1" u="sng" dirty="0" smtClean="0"/>
              <a:t>if you follow directions</a:t>
            </a:r>
          </a:p>
          <a:p>
            <a:r>
              <a:rPr lang="en-US" sz="2000" dirty="0" smtClean="0"/>
              <a:t>Tall forage should be mowed or ridden down</a:t>
            </a:r>
          </a:p>
          <a:p>
            <a:r>
              <a:rPr lang="en-US" sz="2000" dirty="0" smtClean="0"/>
              <a:t>Wooded areas will challenge your patience, but it is possible.</a:t>
            </a:r>
          </a:p>
          <a:p>
            <a:r>
              <a:rPr lang="en-US" sz="2000" dirty="0" smtClean="0"/>
              <a:t>Excellent ground predator control</a:t>
            </a:r>
          </a:p>
          <a:p>
            <a:r>
              <a:rPr lang="en-US" sz="2000" dirty="0" smtClean="0"/>
              <a:t>Entanglement issues will lambs/kids</a:t>
            </a:r>
          </a:p>
          <a:p>
            <a:r>
              <a:rPr lang="en-US" sz="2000" dirty="0" smtClean="0"/>
              <a:t>Always keep the net electrified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Net Fence Experience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5"/>
          <a:stretch/>
        </p:blipFill>
        <p:spPr>
          <a:xfrm>
            <a:off x="5924535" y="2248346"/>
            <a:ext cx="3219465" cy="384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15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209800"/>
            <a:ext cx="8763000" cy="2171253"/>
          </a:xfrm>
        </p:spPr>
        <p:txBody>
          <a:bodyPr/>
          <a:lstStyle/>
          <a:p>
            <a:r>
              <a:rPr lang="en-US" sz="2000" dirty="0" smtClean="0"/>
              <a:t>Poultry netting is heavier than sheep/goat netting.</a:t>
            </a:r>
          </a:p>
          <a:p>
            <a:r>
              <a:rPr lang="en-US" sz="2000" dirty="0" smtClean="0"/>
              <a:t>Consider using two short sections rather than one long section.</a:t>
            </a:r>
          </a:p>
          <a:p>
            <a:r>
              <a:rPr lang="en-US" sz="2000" dirty="0" smtClean="0"/>
              <a:t>Energizer requirements</a:t>
            </a:r>
          </a:p>
          <a:p>
            <a:pPr lvl="2"/>
            <a:r>
              <a:rPr lang="en-US" sz="1600" dirty="0" smtClean="0"/>
              <a:t>Poultry net: 0.5 joules/2-100 foot nets</a:t>
            </a:r>
          </a:p>
          <a:p>
            <a:pPr lvl="2"/>
            <a:r>
              <a:rPr lang="en-US" sz="1600" dirty="0" smtClean="0"/>
              <a:t>Sheep/goat net: 0.5 joules/ 4-164 feet nets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Net Fence Experience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934206"/>
            <a:ext cx="3886200" cy="2914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3934206"/>
            <a:ext cx="3908385" cy="293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72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687" y="4427009"/>
            <a:ext cx="2958353" cy="2215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420" y="2057400"/>
            <a:ext cx="2752333" cy="206159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Installation/Storage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2209800"/>
            <a:ext cx="5257799" cy="3954015"/>
          </a:xfrm>
        </p:spPr>
        <p:txBody>
          <a:bodyPr>
            <a:normAutofit/>
          </a:bodyPr>
          <a:lstStyle/>
          <a:p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</a:t>
            </a:r>
            <a:r>
              <a:rPr lang="en-US" sz="2000" dirty="0" smtClean="0">
                <a:hlinkClick r:id="rId4"/>
              </a:rPr>
              <a:t>www.premier1supplies.com/img/product/pdf/401.pdf</a:t>
            </a:r>
            <a:endParaRPr lang="en-US" sz="2000" dirty="0" smtClean="0"/>
          </a:p>
          <a:p>
            <a:r>
              <a:rPr lang="en-US" sz="2000" dirty="0" smtClean="0">
                <a:hlinkClick r:id="rId5"/>
              </a:rPr>
              <a:t>https</a:t>
            </a:r>
            <a:r>
              <a:rPr lang="en-US" sz="2000" dirty="0">
                <a:hlinkClick r:id="rId5"/>
              </a:rPr>
              <a:t>://</a:t>
            </a:r>
            <a:r>
              <a:rPr lang="en-US" sz="2000" dirty="0" smtClean="0">
                <a:hlinkClick r:id="rId5"/>
              </a:rPr>
              <a:t>www.youtube.com/watch?v=g-zEHPNqE0w</a:t>
            </a:r>
            <a:endParaRPr lang="en-US" sz="2000" dirty="0" smtClean="0"/>
          </a:p>
          <a:p>
            <a:r>
              <a:rPr lang="en-US" sz="2000" dirty="0">
                <a:hlinkClick r:id="rId6"/>
              </a:rPr>
              <a:t>https://</a:t>
            </a:r>
            <a:r>
              <a:rPr lang="en-US" sz="2000" dirty="0" smtClean="0">
                <a:hlinkClick r:id="rId6"/>
              </a:rPr>
              <a:t>www.youtube.com/watch?v=ADpXenWfPuk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4449391"/>
            <a:ext cx="3324908" cy="2212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2593" y="4316567"/>
            <a:ext cx="2469094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57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s2.hubimg.com/u/9112349_f5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96" y="2036064"/>
            <a:ext cx="3686046" cy="27645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 Fence Experience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881" y="2057400"/>
            <a:ext cx="4122296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07" y="4572000"/>
            <a:ext cx="3200400" cy="2400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11" y="4371306"/>
            <a:ext cx="3360296" cy="2520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201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76200" y="1447800"/>
            <a:ext cx="5105400" cy="5029200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/>
              <a:t>Start up farm with knowledge, money and dreams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/>
              <a:t>Operate on 100% leased land (350 acres)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/>
              <a:t>Limited </a:t>
            </a:r>
            <a:r>
              <a:rPr lang="en-US" sz="2200" dirty="0"/>
              <a:t>equipment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/>
              <a:t>Enterprise mix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 sz="1900" dirty="0" smtClean="0"/>
              <a:t>Cow-calf/Seedstock (2001)</a:t>
            </a:r>
            <a:endParaRPr lang="en-US" sz="1900" dirty="0"/>
          </a:p>
          <a:p>
            <a:pPr marL="742950" lvl="1" indent="-285750">
              <a:buFont typeface="Courier New" pitchFamily="49" charset="0"/>
              <a:buChar char="o"/>
            </a:pPr>
            <a:r>
              <a:rPr lang="en-US" sz="1900" dirty="0"/>
              <a:t>Ewes/lambs (2005)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 sz="1900" dirty="0" smtClean="0"/>
              <a:t>Meat </a:t>
            </a:r>
            <a:r>
              <a:rPr lang="en-US" sz="1900" dirty="0"/>
              <a:t>goats (2002-2009)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 sz="1900" dirty="0"/>
              <a:t>Custom grazing (2002-2010)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 sz="1900" dirty="0" smtClean="0"/>
              <a:t>Pasture-Raised </a:t>
            </a:r>
            <a:r>
              <a:rPr lang="en-US" sz="1900" dirty="0"/>
              <a:t>Meats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n-US" sz="1900" dirty="0"/>
              <a:t>Beef (2005)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n-US" sz="1900" dirty="0"/>
              <a:t>Lamb (2008)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n-US" sz="1900" dirty="0"/>
              <a:t>Pork (2012)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n-US" sz="1900" dirty="0" smtClean="0"/>
              <a:t>Chicken </a:t>
            </a:r>
            <a:r>
              <a:rPr lang="en-US" sz="1900" dirty="0"/>
              <a:t>(</a:t>
            </a:r>
            <a:r>
              <a:rPr lang="en-US" sz="1900" dirty="0" smtClean="0"/>
              <a:t>2011-2014)</a:t>
            </a:r>
            <a:endParaRPr lang="en-US" sz="1900" dirty="0"/>
          </a:p>
          <a:p>
            <a:pPr marL="1200150" lvl="2" indent="-285750">
              <a:buFont typeface="Wingdings" pitchFamily="2" charset="2"/>
              <a:buChar char="Ø"/>
            </a:pPr>
            <a:r>
              <a:rPr lang="en-US" sz="1900" dirty="0"/>
              <a:t>Turkey (</a:t>
            </a:r>
            <a:r>
              <a:rPr lang="en-US" sz="1900" dirty="0" smtClean="0"/>
              <a:t>2011-2013)</a:t>
            </a:r>
            <a:endParaRPr lang="en-US" sz="19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8610600" cy="995362"/>
          </a:xfrm>
        </p:spPr>
        <p:txBody>
          <a:bodyPr>
            <a:normAutofit/>
          </a:bodyPr>
          <a:lstStyle/>
          <a:p>
            <a:r>
              <a:rPr lang="en-US" sz="4400" b="1" dirty="0"/>
              <a:t>Rogers Cattle Company, LLC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5" r="17164" b="1405"/>
          <a:stretch/>
        </p:blipFill>
        <p:spPr>
          <a:xfrm>
            <a:off x="5163312" y="1447800"/>
            <a:ext cx="3622590" cy="2890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2596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 Fence Experience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4041125"/>
            <a:ext cx="2014057" cy="26920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055769"/>
            <a:ext cx="3103120" cy="23273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4572000"/>
            <a:ext cx="2743200" cy="20598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576" y="1994301"/>
            <a:ext cx="2152048" cy="28693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2300467"/>
            <a:ext cx="2780435" cy="20826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2566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7975" y="2133614"/>
            <a:ext cx="4111625" cy="42671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Sheep/Goats</a:t>
            </a:r>
          </a:p>
          <a:p>
            <a:r>
              <a:rPr lang="en-US" dirty="0" smtClean="0"/>
              <a:t>Premier Supply ElectroNet</a:t>
            </a:r>
            <a:r>
              <a:rPr lang="en-US" baseline="30000" dirty="0" smtClean="0"/>
              <a:t>®</a:t>
            </a:r>
            <a:r>
              <a:rPr lang="en-US" dirty="0" smtClean="0"/>
              <a:t> 9/35/12</a:t>
            </a:r>
          </a:p>
          <a:p>
            <a:pPr lvl="1"/>
            <a:r>
              <a:rPr lang="en-US" dirty="0" smtClean="0"/>
              <a:t>164 feet = 13 lbs.</a:t>
            </a:r>
          </a:p>
          <a:p>
            <a:pPr lvl="1"/>
            <a:r>
              <a:rPr lang="en-US" dirty="0" smtClean="0"/>
              <a:t>82 feet = 7 lbs.</a:t>
            </a:r>
          </a:p>
          <a:p>
            <a:pPr lvl="1"/>
            <a:r>
              <a:rPr lang="en-US" dirty="0" smtClean="0"/>
              <a:t>$0.70/foot</a:t>
            </a:r>
          </a:p>
          <a:p>
            <a:pPr marL="0" indent="0">
              <a:buNone/>
            </a:pPr>
            <a:r>
              <a:rPr lang="en-US" b="1" dirty="0" smtClean="0"/>
              <a:t>Poultry</a:t>
            </a:r>
          </a:p>
          <a:p>
            <a:r>
              <a:rPr lang="en-US" dirty="0" smtClean="0"/>
              <a:t>Temporary Poultry Net</a:t>
            </a:r>
            <a:r>
              <a:rPr lang="en-US" baseline="30000" dirty="0" smtClean="0"/>
              <a:t>® </a:t>
            </a:r>
            <a:r>
              <a:rPr lang="en-US" dirty="0" smtClean="0"/>
              <a:t>12/42/3</a:t>
            </a:r>
          </a:p>
          <a:p>
            <a:pPr lvl="1"/>
            <a:r>
              <a:rPr lang="en-US" dirty="0" smtClean="0"/>
              <a:t>164 feet = 26 lbs.</a:t>
            </a:r>
          </a:p>
          <a:p>
            <a:pPr lvl="1"/>
            <a:r>
              <a:rPr lang="en-US" dirty="0" smtClean="0"/>
              <a:t>82 feet = 14 lbs.</a:t>
            </a:r>
          </a:p>
          <a:p>
            <a:pPr lvl="1"/>
            <a:r>
              <a:rPr lang="en-US" dirty="0" smtClean="0"/>
              <a:t>$0.94/foot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570156"/>
            <a:ext cx="8077200" cy="1054250"/>
          </a:xfrm>
        </p:spPr>
        <p:txBody>
          <a:bodyPr/>
          <a:lstStyle/>
          <a:p>
            <a:r>
              <a:rPr lang="en-US" dirty="0" smtClean="0"/>
              <a:t>Net Fence Costs</a:t>
            </a:r>
            <a:endParaRPr lang="en-US" dirty="0"/>
          </a:p>
        </p:txBody>
      </p:sp>
      <p:sp>
        <p:nvSpPr>
          <p:cNvPr id="4" name="AutoShape 2" descr="data:image/jpeg;base64,/9j/4AAQSkZJRgABAQAAAQABAAD/2wCEAAkGBhQSERUUExQWFRUWGRsYGBgYGRgaFRoYGBgbGxgXGBgaICYfGhojHBsaHy8gIycpLCwsGB4xNTAqNSYrLCkBCQoKDgwOGg8PGiwkHyQsLCwsLCwsLCwsLCwsLCwsLCwsLCwsLCwsLCwsLCwsLCwsLCwsLCwsLCwsLCwsLCwsLP/AABEIALEBHQMBIgACEQEDEQH/xAAbAAACAwEBAQAAAAAAAAAAAAACAwABBAUGB//EAEAQAAECBAMECAQEBAYCAwAAAAECEQADITESQVEEYXGBBRMikaGxwfAGMtHhFEJS8SMzgrIWYnKSosIVQwez4v/EABkBAQEBAQEBAAAAAAAAAAAAAAABAgMEBf/EACQRAQEAAgIDAAEEAwAAAAAAAAABAhEhMQMSQVEiQmGBEzJx/9oADAMBAAIRAxEAPwDxwBzrFYD7NIYE4cx3wZTvH7R8/byclNFlxlDjL3iItI398EIlpvSDCN0Wdwguro334QCzLOkDBFLD5hApSMvCAsKi1LHOCBEUQ4ygqsRMRJaLiCAEAwWBXvhFhdaCDEzdEAKSdIFNcgDzh5GlYWS2UAKVQPW6JPlB0g6NUCGwpS+TREl/tBqSLhLwTgU7tIIVhNnMWUcYMEV7MQK1DfWAFnsW5RFnK8ESM84pxaAXxBiKUIMkZQbDdAIx1iutarEw8CIpVB94BePcYgO4iCCQXoYilaQAgnSL91gkpcVidWPZgKSBEKeEQIG+IFcIogiuUM6s0LFja7FrwLcB3RQIlCjgUziBekRSrb4oG1KxjYmI8Y0SNjmL+SWtbXwpKuDtChMItHsOgekEy9lwiYSX7VO1juU9rJNA9qR0wx9m8MfZ49TihBSoUYivAvApOWXr78o682R1k9RnTCcYGE/pagAya7jfGZXRS8TJKVf5gcuGUZs01l48p0xAtRxWKrlHRX0Gu5AJ4/X1jHP2dSSAoFHEX4axGLjlj3Chv8ItLk2hsyUpLBSSCagKBSeLGFIUYm2UKdzxT1ZoMq3worrQQ2ojLJFKAGkMUgnPugQumh4+sR99PfvnAQynzgwnP33RUkFRwoGImwAJJ4C8ei2P/wCP9omJClqTKH+Yur/aPUxZLelktedwBgGEQIEenT/8cTQf50tW9leA+8Z5vwmEkpM1iLuj/wDUW41qePL8OFiTFqWNWjuf4ImKGKVMlLu4JUkjRqNFS/gaebzJIOmInvYXh61PTKfHBTMOkOEsOASASxDu1bVbP20d/wDwHNb+dJ/5nyEQ/CKJTLnKTNNkjCQkaklVeTB2izC/WsMOeY6fRfw1s5SxHWrT8ynUkVFgAbRyekOh9nlla+sWwoJYAxO5piOVLtlePQ/CiUJcdmWkAJAsmichzePP/GKAlaQGL4u0GqHpVqiviY6ZYyY7dcscZOnnioVo1YBbcoItoC+rmvJoahbyycIdKkt2Q9Qtw927McXlZ8IFzDEJdLgEh2Jqz6PwrC1rOqhw7soOWT1SrviRfhM+kACpNaE+R8YL8OyQoqBckZvQA6NnClKU9QIapTy0uPzrz/yy4CitIOZytGqR0chSVF1DDLM0mlSmZgCbUSSa574wtkzR19mS2yzjZ0S08lbRMUf7Y1j2MWyMVpzdSbgMxIByrCsRAs3hBbAk9Yi/zJ/uELUk0tvqPTOIGzP5Y1Clf2ohCeEPwfwzWyxYfqSeGkZVIB/Ue4ehi0EuUKOCTvtA/hxR/ftocUPR01arK+j/ALRJspSVFOIdklNHrhLP2moeUQUZQ4fSDkyySAKubWGkLW4Yue5PfeEfiMJFFH+ofT1+sNLNn9YSvCCQhKqmzkGmE3bfHpOipbOolkhnPJ2Dxjk7dKpRLhY7V6qSsgOf9MbNv2pIlIdXzOXahrQtyjrXvmTftm0y5iSEPxeMvQW2EKwqGIJq7O3+bcI5cueE2UffODlKdRLj5VUzDJxCnKMyarVymne+JOkpnVhUtWE5kVJSdNKtHi0oUXcvnveOsvppgUrSSCkpb/UPtHAlSmyNBfn9IzlXk8vbYjYip2AYDFVQ9TfdFK2chmbf7HukHsajjKRmlYGjmWr1MJc+orGeHAQk2t/y+ka9g6J6x2u4Bp2QCFHESS4AbT75UE5iPVdBy+qkKmqoVDFvwigtqST3RcZut4Td06fRRRs6cCUpQT8ym7St5L23Owh61YyMLgR4bYOk5q9qUpZGEPgBsATemrx6zZtpXhrhJ3G8dns1p0VLUli+W/WkL2somAYx2rBWb5coQdqNAoULgPXIXfj5QqWt9+X31i0g+jElBIUR60EaNt6SwgBQLF2IuDxG6EqlhJB1pnR6XjDNn9YlrpNRu0L5RNtdud0h0mpBoskBmc8b5Huitu6YxSr9oBC+RSnExPGM22SsSlOBS9svYjHOSxlkKDYGNFWClJ00SO6E6SmJ6aV1ZSGLqeoBIUKZ66jhD+mJqpgQVCqXDUFMEsigjCrY0Cr+DCzho1bbtIMuiXKSl3JftJVSjfpjOXWnHy9OeCd0M6/+GvJlo/tmQOJhpyHdWHytoJlzO0aYDoPmULc45SPKQAVNQtutDpUo9UqoHbRnX5ZlYzZ7xzhkv+Ut7Y0eUyE1sDOASakEUsC9t4EMm4RLTc9pZyGUt9YzzABkXEH1jy0vmtf9suEApnJOTvqfJmjsTTh2NBFMUxIsLJTMV/3d7xwwRpwb6R2+l5eHZ9nSWD4lkGhpLlJFDwPfHTHqkc/ZSeslufzpud9YyhVq/vGzYU/xUdoM4NL7rtpGTCaip8PQ+cY0Hgfw1B/zJ/tXGdSTlWHdY0tTgfMit/yzDnGcbURYtyaLo0YVeVOMP28Azlk6lQ0ZXaHhCZg0tl6+Yh21IUVUcsiX4y0u/vWM/BjMpnYd5vWLxmoYaxf4SYbg8WYd5pBo2ICpUAOR8qxNUFKWOqWbsuWbBrTBnxh+zL65aEF1KUQHOQNDzHO0XLlJEubX9BoKUURVyMzHb+EtskS5oSZc2ZOmDskI/hy5dRiURQOUmpPKrnphjuyN472fM6M2eR2VpC6OpSieyLk0IAG8d8cxciT1xEhRUChVXdIKkGgNyc+GeUa+k+kUSpq3DkuGUeItneB6K2GX1qV4UhZYCxABegFRmfGOvpHouMs6eeXMsG58qRcxZKc2gDNVm3+1N+6LM5dgpuHlHm4eQzo5JM2U360D/kA3dCcEwWCq3dOt72MP6PmL62WCpR7aXDlmxC8AlGp3eb+UNTQvYNhK5iUfqISah2JuzvQOY9L0rtYMxSEsEiWt6n8qCUhg5yjidFT0ylKUHxYSE0oHue7zg+jZjzXN1hSbn8wOUbxsjrhZCeiwkqF3IxOEndvfPMR6fY5mH812oR7MeYRshkzZZJPykNxApHpNl2gLKVOGY7iDTduMdHradu2jChyM7m9R9oxSdpFx9+UF01tCEoeaWTiDZu4VQNzjiHphBUyQoBqOkgWtaNsPRGfm7MX3uC+Uef25akLKXcORvob+EPO3ULVNKa8DGHp3bCJ6jhJZR7KaksTfTKJelldnY5by2FTcOc8iTujLN2djLBFMCq69tZzjH0DtU1agGqoEkUxJbIjSHdOTSgIZX6kkMSaF7FtRWJ0bZtoklKmJdI7+HF4vE8tYIHzIyFOzMrS1rxl2jaXADqLVegJOueURG0gSVsn5VSzV3/8AYMi35hlHLLVrzZ5bvCLcd0PkoUUTCElsKcsxMl+F45//AJBWVC7UAHiIfsm0P1hOaB/9ssZxnTmIil09++tochSRKX2vzIsHq0zVvYjNLS4LAtuEOEj+EsUAxoNSCRSblflCDKraE8TvLA8hlzjQvaf4SAAKrWXvZMvV9YzjZUguTyAJtxaNs5ICJYA/UalwxVhew/TrD5RkxE0el6UEdn4gSw2dAFpQVZ6rWr0ArHGWSHYAcny3x1vi2Yrr8L/KiWC73whR/ujcv6b/AEMmxoaYCWDHFU1YBy4FcoziYGckvuHrB7LIU5ejIXeg/lqGbPWFfhizlQ3gVLb2pGQwzAZZBT+ZGZ/TM4QgAMzCm5/N4ZhPVkhy603IFkqelf1CrwiUkmwfgCaZZxRoTtKjmwGlBwpyh+3bScfaJV2JdyTeWkVeOfM2hnYGx500jd0iQZqwzYWT3BjX+mJ8QgTt9/vFFWQP091iLTRjuFLViFQJZMQaZKThm59lNN/WI+5jf0D8NTZpCwTLQKBWJTkOaAJIJat2FY29DdDp6pS1gkKKRhLgAByCrizx35e2hCQNMo6SWXb0ePx3uvI9K9AqRtSnUZiQxchLhxmdKt3R0ujmExDFw4bS/wB4vb5ilzFF2J8sxDNiktMSTUZABm58Y3OXfWjNt+DUTWVs5wKuUqJKTzqR5cI8/t3w7OkdqahQGoYp7xSPT7Lt2FOd890dvZ+kcaWU1RxB3GMesrln4p8fNdhR/Fl71p/uEKJBUz3JMdrpjo9MnapXVAYFrSRQHCcaQoVo1iI8/wDiS7uz6AJFt2+MWa4rz2a4PazOeFaCNnQiFGeihZLkvSgSTn3RzEzSq5JFL92ca+gGTtKQ9wp23JJPkaQxk3DGctfxBMONBJAoTzVYMK04ZR1tj6NUJSDirhxL0DkkCrMwa8DsOwStr2kYllJl/MhhjYEMc+yS9xW0es6V6CQqQoBSkg9okkEKCa4VO3ZIDXEdtbev9U2+ZdJT+uC1MVALlhIK2GFKZwcJwliXe/lCtikTpgdGzLUBmlClJpetQ+6PTStrkqSVHZpCZZUkJBRhWrsrqUllAivedYftvxHNCOrkFCMJwpSEukJFOyKB7brw5naYy3uvMfiFJDYSlWYIY28IydP7IZs6Y5LFZoSSCcR/ePW/EvR6pkkzFNiQly3ZKqOrJqXz5RwdvmF5rJDdaq5JPzEkUamQ9YbsvLG7Ly6HwbKCUFIADG40IeviY5PSCVKZWFVZ06ulJWdmB8o09C7epPWYRUp7IDZPpxzjJMCjKRiLlSlkkkvaX6gxzt3i55c4xn/Dq1HHEDbg5eNWy7MOqX2iSSgUFPzE3IOWkY+pLs5ezD37eNidmUJS2o65dCQD8s3Im1o5ztgksKYd9fs1ecaNkWSibYBgLD9aTxoEnOMxQLYwTegNLatDUMJSswVoqTomY9hvFH0jUNFKmmjlz6Q6SVGWokEgLRatkzHFM6jvjPVqEchauRNfGD2h+qQFKU2JZ1cAICbmz4vGJwaWEuS6gNWY04DhDNrUkCWMR/l3A/UtahnoRlGFOyKAdi29hTnD+kNlZZBUOyEIpWqEJSdB8wMa19NHbBNHWIDXWgdqtcQG4d7xu+I9qP4mcHsptKJAT6Qn4d2YHaJIu8wGtPlL2HDWC2uajr5hpWYskkO7qJJzaL+3+xk2ElXWEAkYDZ81JTdv83hFSZBq5A51oDp6xrCxhWwBxEBqksHUoAu7A4O8RnUWe2+wyzzjKmTwMCWepUW3HCBXOqSITOQUnIPk58WvGnaVslIqwSnLMjEeXabu0jMSFG3m/h7vGka+iOgFT3wJKkuylOEprkCTcDQHhHa+Ivh1MuUuclSlrCnWnJIUokswBOFxWlHtHd/8UZGzpky1B0/mJNVEuosKs5oKUaOD0r18+cg4ygIU4KSRQEi+bjWOvpqO2PjmuXmAaKZnFRQnkcRO7SGbNIW7zJgly3Yse1wCBmRmzB9aQ7pfohSVlVcBLhTsC5szlq5RlXKTiqoUpRyWz3O++OPTl129f0f0gmbLUqgdQbgxA8vKIS6wh31OVvJo83s05KJBYrcrAagFEKJGdO35Qex9NqQoOMSdTUk72byjdsenHyx6Y7E5uK1/aNWy7O4NKh9dI4qekFGV+JBIT1mAIwgBhQq1+YGvCNUrp9JJzOFR7kn1iyarVymikSiDX3SNn4gy2fPfSOHO6bSVEhJJOWTjfpGfY9i2rbJuBKsIHaKj8qQWD0uprJo7GucTf4ZvkjXt23JXtElOIdlYJ+YtVOg0EcbZtmUsBSZc1aSLolqKTTX7R9I6K+Gdm2chQSZkwVxzKl9UpsniA++O3+IOZI8v3h67ZvjuV3XxyYkobFKmo3qBTW+afbRt6K2FRUooklRwTACEqVUy1MHs5tzj6ZM6TUg1qNYI9KFQOYbdFmPJPFr68l0b0SpCsU9sRYpTR0sHNRV30NG3x35vSstSRswYzJiSU1ThdjQ1fwzzrHK6VBUSr991Yz9EgiYFlnDnfv3d0al06XFhn/A+1SJXyS1HGkjAtLBgoVx4c1GJI+BJqnWVoS5cAEnxFBHtJ0wKAxFx4ZQpe1hNBE1jDCevTyPTmyzxLRKJspiTfCeyC4uznvjldPqSUJKF0MxbkAtR6Zax7OdOCyMTULvuFTfhnpHzzaZc0o6pYZMtSqth7QDOSaMX84l6Y8kdH4TlBU+j0Tcs1fesL6Um4FJRgDgruDX+KtL11wgvvjlIkmWtwvDwJJu4tTxjpdMTsczErFiShCbAHEEAqDubKKhGf2uPzTDM2lRd+Qypk3f3Q0D+EAHOKYbaIQL/AO+Js5FFBIzJetA+tH5RqnlZCUV7CQ9WTiX2mA1YgH/SYxpnTF/45jUitq35Xh83ZkYEtiZ1qDBxUhJZ/wDR4mKMtQAsnSutC47jSNM4pqkEAhgk1LJAZ9HNL2bfF1qLpkly2YgBhmT3WaNG2LUkpSKEJAdgD2iVmwoxU3KLkS0ul3IHzE0GFIdVBUFgWrnGaZOKlYiwJdRYal6O7MYnxNH7Ns4XMSCCcSgFczV23Rc5BUVLcByTr+Z2bhASFkJUupUEqwk1qvsUellKP9MKAUAouXJq+e+v7RB2/heQkbQldyl1CwYgh9cnGWccOXKFwz5m/e75x0Oitu6sTDc4FCj5y1h344bRzErSKfVreI5x0v8ArP7GnaEEISnEbqVelcIpzSfCKSkOMgWcW0BaErmFiDYepOm8+EV17klmb19BGbUo9q2jGSTYkndWJs/S6pT4ECt3c2tmNTAdYxqASanuH7d8WCNw4wlo991E7ClWJBYpDBwGcAtaoFY4+xzMZcl1Z8Y7Gz7SESkhRwlKSSLl0pJ83jhSdoTiNWJL0tXfHfKvXHQlrPylIUhVwaiuTaGPLdOdFdTMGH5Fgs9xqnxpuj0crpDCoCgBzNvecI+JVpWl0qTiRU0BLHsltC7HgDHOyWJ5JMo88tB6mWx/MtQbT+GKf1JVCwlQahG/5fElobtylBMoFaj2NS3amrLs7WaMvUAh3q5rb94515T0ksxWGNw5I3M3ZvW94KTLARNLr+UJsAKzEFncvRJ8YzS5NLvp3xv/AAp6l+0ca3BYt/DSa736zwMWDEJgDljVye0LXa1vpHvehCiRIQinWr7Sxm5qE1OQo76x4Y7ObgCr3IDW1MdXZelCFIK1DEKP2iGZntzYaxcbrt08dkvL3+zKviNc/o2cDtm1IFXAFS9qDnHmJ3TiQlKgSSS1mHZFf7hXdHPm7YFTsRWsvkD2dyRanHWN+0/Lt7x3ZPSiZoxPQ0BLhxDvxICWs5pXSqu5x4R5yZ0oB8gZOQzfiN798InbWooluWLlVS47RUkBv6UnmIz7Qvkj2CSks7Pyf6xz9t2hKJibit6x5tPSk0F8WT+QNO7xjQrbpk4FEwtLPzZUuWJzCQTxAizKJfLHX2j4qQlkgOphS1VJxAeIjH/iILDgMMjneOSpfbUo4QoqelRy8LwpYSFFgTkMqXbxiXJn/JXo9n+IQUKLEFIbiSTTmkH20cOdtHWEkJ7SjxLt77oqbtYSnAAk4S5Nak3zLswA4E5wMralMQ7XtbdQRn3+Me9otmljrMSmwpGIuznCLVr2iQBxELVOC1HEXUSVWapvezxe0zUigsKuHqcm3Cvf3ClSRUgmzgXNWJfLxypD2+Js1EkJUThBSgOXqFG4TZiDw+UHSE9asknNXaO+7ktxNDFT9rUpQP5QKAWb1Nqm9NIBaXqVW1dh6sKHlC0MEshIJUAVWDuWqCXyrTfXSEKmMfLhQQczZXqalVAcqDwpQDJgIr8MQWJrvvq49+cMiw7rMKS1z8xJyFWtqxpoIzqmkG2lBFlBDjyO/LdEmIBpmffKMMmTp5tYFv8ASQAWtxjK9WuGrDUy7Pn7p3mEJTVycwfqG3xdWqehDOzh6Hh9KQszgCRkCxP074Izs/DJycsotX6XceZglAJrnTP2YJawM6k9zHOBEnEThNn8SXi0bE6hdz3W9mGjSYhx9l/EwszdBFTdnKRWvI8H3d2sDNk1vy0hpNO1J6bUUzCoMrCVYsy+FAcaurnHLmzS5bsmhZ8jVu6HS26qYcCXOFNXckrC7vT+WbQpc1VLJo1EgG/B9Y3bv6tyt+hlLWRnh8BrU20jQjZ1McSgl6M74jxD5xiRKUSCpVK1dzSwD6vnGlQ6xaEjslZCQanDXCL3yJPlGVaNvlBK8JUoshCbAMUoQFZneecZlS2DpTTeo0O5sPF/rBqSqYuYoVClKWBV+06gOQYQU3YiASSALXtfIOx5Qv8ACEyZiqh2GWEAFmtiFfebxr2lJGAOXCAS+qnWTvOEpB4QMjZwlWEuXUxsAxLXL0HKG7VOCyVhNF9q5JGKqRTKrWyMNXXJonrSQ1H098IAVtXMfThWFgqCqBnewFBZ7P7MNkSlLWEglicNzmQHPf4RnQ07VLV2UEEYUpJJDDEvtPXQFI/pjLLQXuKkClSX4U8cuEFOViWpQsoqLEMzkkDlTugESjZ2q4PL33RbpT0S0qUlCVElRYUws9MX5gwvlSK2yckrJCezQJFaJSAlL10A+94KXJSlKiFdpQwgs7ZLINi6Th/qOkZpxd8qUtT35eD4CO0BiAoDPIE0OQ3DfDUT2SQBUkPwBdtKkdw3mMSSXdsm5cfd4ZKDhv24wQUyvylzQ8vr74BtEwjzOkOAoC9HNOAp5xVCW5bt3vdGVZkTHpu8BV41SEF77uXtoUmVuYQ2QksWu4pu/eC8ALnjaLauj+VIMuQfdM/CFCc9TdqcaQTUTEb33+MLmTCR4d5f3whoUpRpnwqNH7/OAkrINrXfTOAemcyc7DzF99j3wKlPQnThurAKWQWanKGiSChSipiGYave+Y3Rrtey0FRqO0Scqqd35xS5dSFO4vufwd/KKRPKS5sKMLtV72rWGzdoXYkHl4inlE2AlMQeBp31f3aFYBmYhWrPnz8BC0lzwPvlBkapGQOY74ESy9Q5GY0s0OCi1TxhZWNd3KM70i8OjmpckMGpnZ/rCytQ3NbLyvD1EF/Z9/WFqlivse/rGtgFbSHr47tdbRfWlVWixJTdnByz5QaJoFCIo1HZ1CSlwAVLUbp/KEhNHe6l3hStncmoIF8LlT1u9GpDJwwokigZJJ5zFZ90LlTWz9/Rq98W6Xhe0bMlz2XqblhucDK2cN2KfhKlAAYEKLgWJBSkAqcntEboWVFiTQPnar99IITWkqxKvhQBWz4ybZYR/uhPybInbcwzuwBNeLVAHGCTOxAA7udG98YEJSoO1g+gu1W4wlc8uwA5DxepiWra6mxqWVYmJIQpT5OlHZFb9pozSEHC1AlgwJGYfLJz7rElzgEHVVzcYdK7wD/Sc7UZhI3sz0qAaA8BnF+KIAigUSS1rXtVmpui9oVhSqoawuavcGlG41gZYwsWNGN2AGffAzZeN+4BrXJPD6xPhqaAiZisRvqAzDflYc2hZd3J3U8ofLRVi1baVNPpDESwoeG7X1aMhMpRFsjR6u1IYCC7mzhteX1hM73Q8z6xRd3FaOaUBa3fCIcuYOAYW4RELAFwB7ryjErFmCD3c2hiF6gfao+8TmGjxMAN+GmXgYvGCCQKBuTnyhDfNQPQZNuyrVoAAgnePMi/jweKVpC2DvWzC9a+REWmYXercsrc4yz1FyyaXs165wKpu8mmY+/Hvi6D8Tktw4DM+cK6vtMaWDlhXy8oV1x4bvKHJ2kqbz+o0+sE21dThYCoDPkXfw4PAJNSATW2tx6RSFvTRuG/wryiCUx1378ohv6oIJzq5fhlzhq61yDOwJHGtjAhF++niODCDCibUswHAADwirsUki7Am4d3HBqZGDQXzALM/e1eUY9sllNCGIeh35lst4jLLmrILvkQXbh6wnPSzbqLANM6cMwTvq3eIUZNwK1GZ3jL3TlCpa1OezcMGuNc90Mw0YHjuFKwQtexkkMQ+4gnnW8Ejo5DgBZK3L5JbIA3xO+6BYB608xl73QxIDNlTix9mEsNhWpCRd1HRqZiguTQ7oAzAWpVr76ee+LVLSW7Ndx9tl46wtEv78M+GXfFSrKhZ4oy3yfdpAoWwg+sNMgPeUWRdRs2yelSuyCQlkpcuCEjCDQA1vleMcyYWLMOAbvNzECqXtbjFp1uKxm1ASVHMPqNcm8obMsEkACtA7Obmp3CJlydoBQOmbb8nEQ/g/ZpTO+YPfdvBoSVAF2ZjTu8BBYnoEsW+jv7yilScjT6xVFJU4IOQfiPfnF7xbwtR+XnAbNJJSbWINbihzrRjlAiYag5km9H58xzin/WzrhgD5jvDAd7uaaisZRtLP4cGp4QapYPaU7AEAJuTud247oUtIsKhga0qBa9rF4tDpP6nKUhsTjeGA3+jmwgusoWu4pVmrR3gZczsBOQcAcmfkw7oWg0G537hE3Dro2rAtWoL+Vcsu6DCWsRX1tGdW0Ai+/c0Jlzy6a0v3RlNtyVUbut7vlAB1O/MPbleOemcW8vP1jSrbnKSXdLBr2asNJtoKzTJmbVtS9bwKVJAqHNeIztxheKrsCAXD7zXvaIFD20F2ALcEs7d/usWJYN0F/pDjMThoam+8ct48YznbBiagr74ZRBcvZwQ3E8GBJ8AYdLkYc9b2OsKRMwuXuDRuQ3ZwkbW/P71jQ0LmPUcHHvSBVOLAcTTTnCisC5sxvlWBWpi9c614Hu9Yho5CzbP62rwglT2DZ25WjKFV8PesHiBKmIDNQm9cveQhpGjraUv40H7xUueCagD66Rmkz8J7x3hjBKQGBd+G+HStklDg1s3oK8HflGZYUcwHOf2qXrElS28/e6DSmrA/tnF2bIQSHGIO4LhxyNBDETa3rvDekMkyKVDtp4sOJijKY3ccGoTYRQK5tjmffvjFGZq1e73lyhqKgps1aaaHdEUsBqWq2dIIBSA51B4CB6zQesEua5sbHn6ftFfhwbluJvDZKYUW4132qPEtAzQxvT7Z74ETiSxox7vtF9UeI3W5+8hE7aGZmA2o5HHM+EK69i+85b2FOTw3qjc5k9znLl7eAmkV0c+x4QvCCmrLhs2biw+sVLnDXfnyiyHAa4F/eX1hRk5D3xibGgp7OYyprdvOEhD0vmMuFYuWggMK+/NoS7E+zA21StlUpTWezkNQOG4CDmSgnQnP2c/vC5W1DCQQXLNVnyq9Oe6ALA0e78CH+1GirVYzZvesRaYMB7c9K28wOcVKSQTTduHv1iM6Y1S+0/pSl6vSF4zo2geNkxI/VZxrCpsnl7trGt7VnmJOHfdveoAhYUQcqV5a+9I3p2cqoSyhVyoWu1TV/M8IH8M2h55iKgETrg8bbvURaVFR3ByeERKGem7c9L5NeDQCoZA2PhrlDg4WlA7yzNb6wcySCWsSb7h7MAUkKAUwbwIoX96Re0EAu7l75WHqD3wFo2cNq+/PKvfF9ThYNRmfPv1qYz9bca+ntoLryoZ0N+6Ibp65WIUJa9SB6WpFKknC2T53d/LK+cAhZJFa1Hc3vjGoTlUZj9fvDbUy/LNPllJOCouKZaHVoRNRmR9+eh9I6P4qjNRzyO/dATACdAw7wBTwENs7Z5ak1DPo1xrnXwisIFb+u7hGkSkYQ1CMwcuGu8QhWzqcMXsQS+mvpBSZm2jKm7y5OIvr+1SxtucboitjagAtfJ608T3wKpWEh7G7XyYjm/3eLwUatqJsP33RfWFLE1yYW7x73wE6hokVNa34h++BmbMklwSDodd1YajPBomvy01asWJ7sLk2DNCEow3LjTiIdLYMzCjvmG923RA6wybx3QvaKhOTOMhvfLXwi0Te0zGuW728BNnM2f0y84Dd0b80z3lFybK4iJEjV6bq5P/s96RiX8w95mJEjB8jRtVkcPUxFXPEf3RIkRBHPjGbNX9X9wiRIVBrvL/wBfqIXMtz/6iJEi/D4ZL9B6wxf8s+9IkSIsZ5WXH0gvzjl5xIkEJnXHvSHS7jiP7okSNfBUy595QZ+XuiRIkSAV77oxTv8AqryiRIsRSLDl5mHbLb+o+sSJBs4XPE+saDf3rEiQqVnTb/dFnPl5xIkZZSR6fWNGx3Hv8iokSNfWoGfY8B/1jLM9IkSESBV+XiYcfnHvIRIkPgGb8vMRnN+avIxIkbnRD1fNL4esN2q8SJGafX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4" descr="data:image/jpeg;base64,/9j/4AAQSkZJRgABAQAAAQABAAD/2wCEAAkGBhQSERUUExQWFRUWGRsYGBgYGRgaFRoYGBgbGxgXGBgaICYfGhojHBsaHy8gIycpLCwsGB4xNTAqNSYrLCkBCQoKDgwOGg8PGiwkHyQsLCwsLCwsLCwsLCwsLCwsLCwsLCwsLCwsLCwsLCwsLCwsLCwsLCwsLCwsLCwsLCwsLP/AABEIALEBHQMBIgACEQEDEQH/xAAbAAACAwEBAQAAAAAAAAAAAAACAwABBAUGB//EAEAQAAECBAMECAQEBAYCAwAAAAECEQADITESQVEEYXGBBRMikaGxwfAGMtHhFEJS8SMzgrIWYnKSosIVQwez4v/EABkBAQEBAQEBAAAAAAAAAAAAAAABAgMEBf/EACQRAQEAAgIDAAEEAwAAAAAAAAABAhEhMQMSQVEiQmGBEzJx/9oADAMBAAIRAxEAPwDxwBzrFYD7NIYE4cx3wZTvH7R8/byclNFlxlDjL3iItI398EIlpvSDCN0Wdwguro334QCzLOkDBFLD5hApSMvCAsKi1LHOCBEUQ4ygqsRMRJaLiCAEAwWBXvhFhdaCDEzdEAKSdIFNcgDzh5GlYWS2UAKVQPW6JPlB0g6NUCGwpS+TREl/tBqSLhLwTgU7tIIVhNnMWUcYMEV7MQK1DfWAFnsW5RFnK8ESM84pxaAXxBiKUIMkZQbDdAIx1iutarEw8CIpVB94BePcYgO4iCCQXoYilaQAgnSL91gkpcVidWPZgKSBEKeEQIG+IFcIogiuUM6s0LFja7FrwLcB3RQIlCjgUziBekRSrb4oG1KxjYmI8Y0SNjmL+SWtbXwpKuDtChMItHsOgekEy9lwiYSX7VO1juU9rJNA9qR0wx9m8MfZ49TihBSoUYivAvApOWXr78o682R1k9RnTCcYGE/pagAya7jfGZXRS8TJKVf5gcuGUZs01l48p0xAtRxWKrlHRX0Gu5AJ4/X1jHP2dSSAoFHEX4axGLjlj3Chv8ItLk2hsyUpLBSSCagKBSeLGFIUYm2UKdzxT1ZoMq3worrQQ2ojLJFKAGkMUgnPugQumh4+sR99PfvnAQynzgwnP33RUkFRwoGImwAJJ4C8ei2P/wCP9omJClqTKH+Yur/aPUxZLelktedwBgGEQIEenT/8cTQf50tW9leA+8Z5vwmEkpM1iLuj/wDUW41qePL8OFiTFqWNWjuf4ImKGKVMlLu4JUkjRqNFS/gaebzJIOmInvYXh61PTKfHBTMOkOEsOASASxDu1bVbP20d/wDwHNb+dJ/5nyEQ/CKJTLnKTNNkjCQkaklVeTB2izC/WsMOeY6fRfw1s5SxHWrT8ynUkVFgAbRyekOh9nlla+sWwoJYAxO5piOVLtlePQ/CiUJcdmWkAJAsmichzePP/GKAlaQGL4u0GqHpVqiviY6ZYyY7dcscZOnnioVo1YBbcoItoC+rmvJoahbyycIdKkt2Q9Qtw927McXlZ8IFzDEJdLgEh2Jqz6PwrC1rOqhw7soOWT1SrviRfhM+kACpNaE+R8YL8OyQoqBckZvQA6NnClKU9QIapTy0uPzrz/yy4CitIOZytGqR0chSVF1DDLM0mlSmZgCbUSSa574wtkzR19mS2yzjZ0S08lbRMUf7Y1j2MWyMVpzdSbgMxIByrCsRAs3hBbAk9Yi/zJ/uELUk0tvqPTOIGzP5Y1Clf2ohCeEPwfwzWyxYfqSeGkZVIB/Ue4ehi0EuUKOCTvtA/hxR/ftocUPR01arK+j/ALRJspSVFOIdklNHrhLP2moeUQUZQ4fSDkyySAKubWGkLW4Yue5PfeEfiMJFFH+ofT1+sNLNn9YSvCCQhKqmzkGmE3bfHpOipbOolkhnPJ2Dxjk7dKpRLhY7V6qSsgOf9MbNv2pIlIdXzOXahrQtyjrXvmTftm0y5iSEPxeMvQW2EKwqGIJq7O3+bcI5cueE2UffODlKdRLj5VUzDJxCnKMyarVymne+JOkpnVhUtWE5kVJSdNKtHi0oUXcvnveOsvppgUrSSCkpb/UPtHAlSmyNBfn9IzlXk8vbYjYip2AYDFVQ9TfdFK2chmbf7HukHsajjKRmlYGjmWr1MJc+orGeHAQk2t/y+ka9g6J6x2u4Bp2QCFHESS4AbT75UE5iPVdBy+qkKmqoVDFvwigtqST3RcZut4Td06fRRRs6cCUpQT8ym7St5L23Owh61YyMLgR4bYOk5q9qUpZGEPgBsATemrx6zZtpXhrhJ3G8dns1p0VLUli+W/WkL2somAYx2rBWb5coQdqNAoULgPXIXfj5QqWt9+X31i0g+jElBIUR60EaNt6SwgBQLF2IuDxG6EqlhJB1pnR6XjDNn9YlrpNRu0L5RNtdud0h0mpBoskBmc8b5Huitu6YxSr9oBC+RSnExPGM22SsSlOBS9svYjHOSxlkKDYGNFWClJ00SO6E6SmJ6aV1ZSGLqeoBIUKZ66jhD+mJqpgQVCqXDUFMEsigjCrY0Cr+DCzho1bbtIMuiXKSl3JftJVSjfpjOXWnHy9OeCd0M6/+GvJlo/tmQOJhpyHdWHytoJlzO0aYDoPmULc45SPKQAVNQtutDpUo9UqoHbRnX5ZlYzZ7xzhkv+Ut7Y0eUyE1sDOASakEUsC9t4EMm4RLTc9pZyGUt9YzzABkXEH1jy0vmtf9suEApnJOTvqfJmjsTTh2NBFMUxIsLJTMV/3d7xwwRpwb6R2+l5eHZ9nSWD4lkGhpLlJFDwPfHTHqkc/ZSeslufzpud9YyhVq/vGzYU/xUdoM4NL7rtpGTCaip8PQ+cY0Hgfw1B/zJ/tXGdSTlWHdY0tTgfMit/yzDnGcbURYtyaLo0YVeVOMP28Azlk6lQ0ZXaHhCZg0tl6+Yh21IUVUcsiX4y0u/vWM/BjMpnYd5vWLxmoYaxf4SYbg8WYd5pBo2ICpUAOR8qxNUFKWOqWbsuWbBrTBnxh+zL65aEF1KUQHOQNDzHO0XLlJEubX9BoKUURVyMzHb+EtskS5oSZc2ZOmDskI/hy5dRiURQOUmpPKrnphjuyN472fM6M2eR2VpC6OpSieyLk0IAG8d8cxciT1xEhRUChVXdIKkGgNyc+GeUa+k+kUSpq3DkuGUeItneB6K2GX1qV4UhZYCxABegFRmfGOvpHouMs6eeXMsG58qRcxZKc2gDNVm3+1N+6LM5dgpuHlHm4eQzo5JM2U360D/kA3dCcEwWCq3dOt72MP6PmL62WCpR7aXDlmxC8AlGp3eb+UNTQvYNhK5iUfqISah2JuzvQOY9L0rtYMxSEsEiWt6n8qCUhg5yjidFT0ylKUHxYSE0oHue7zg+jZjzXN1hSbn8wOUbxsjrhZCeiwkqF3IxOEndvfPMR6fY5mH812oR7MeYRshkzZZJPykNxApHpNl2gLKVOGY7iDTduMdHradu2jChyM7m9R9oxSdpFx9+UF01tCEoeaWTiDZu4VQNzjiHphBUyQoBqOkgWtaNsPRGfm7MX3uC+Uef25akLKXcORvob+EPO3ULVNKa8DGHp3bCJ6jhJZR7KaksTfTKJelldnY5by2FTcOc8iTujLN2djLBFMCq69tZzjH0DtU1agGqoEkUxJbIjSHdOTSgIZX6kkMSaF7FtRWJ0bZtoklKmJdI7+HF4vE8tYIHzIyFOzMrS1rxl2jaXADqLVegJOueURG0gSVsn5VSzV3/8AYMi35hlHLLVrzZ5bvCLcd0PkoUUTCElsKcsxMl+F45//AJBWVC7UAHiIfsm0P1hOaB/9ssZxnTmIil09++tochSRKX2vzIsHq0zVvYjNLS4LAtuEOEj+EsUAxoNSCRSblflCDKraE8TvLA8hlzjQvaf4SAAKrWXvZMvV9YzjZUguTyAJtxaNs5ICJYA/UalwxVhew/TrD5RkxE0el6UEdn4gSw2dAFpQVZ6rWr0ArHGWSHYAcny3x1vi2Yrr8L/KiWC73whR/ujcv6b/AEMmxoaYCWDHFU1YBy4FcoziYGckvuHrB7LIU5ejIXeg/lqGbPWFfhizlQ3gVLb2pGQwzAZZBT+ZGZ/TM4QgAMzCm5/N4ZhPVkhy603IFkqelf1CrwiUkmwfgCaZZxRoTtKjmwGlBwpyh+3bScfaJV2JdyTeWkVeOfM2hnYGx500jd0iQZqwzYWT3BjX+mJ8QgTt9/vFFWQP091iLTRjuFLViFQJZMQaZKThm59lNN/WI+5jf0D8NTZpCwTLQKBWJTkOaAJIJat2FY29DdDp6pS1gkKKRhLgAByCrizx35e2hCQNMo6SWXb0ePx3uvI9K9AqRtSnUZiQxchLhxmdKt3R0ujmExDFw4bS/wB4vb5ilzFF2J8sxDNiktMSTUZABm58Y3OXfWjNt+DUTWVs5wKuUqJKTzqR5cI8/t3w7OkdqahQGoYp7xSPT7Lt2FOd890dvZ+kcaWU1RxB3GMesrln4p8fNdhR/Fl71p/uEKJBUz3JMdrpjo9MnapXVAYFrSRQHCcaQoVo1iI8/wDiS7uz6AJFt2+MWa4rz2a4PazOeFaCNnQiFGeihZLkvSgSTn3RzEzSq5JFL92ca+gGTtKQ9wp23JJPkaQxk3DGctfxBMONBJAoTzVYMK04ZR1tj6NUJSDirhxL0DkkCrMwa8DsOwStr2kYllJl/MhhjYEMc+yS9xW0es6V6CQqQoBSkg9okkEKCa4VO3ZIDXEdtbev9U2+ZdJT+uC1MVALlhIK2GFKZwcJwliXe/lCtikTpgdGzLUBmlClJpetQ+6PTStrkqSVHZpCZZUkJBRhWrsrqUllAivedYftvxHNCOrkFCMJwpSEukJFOyKB7brw5naYy3uvMfiFJDYSlWYIY28IydP7IZs6Y5LFZoSSCcR/ePW/EvR6pkkzFNiQly3ZKqOrJqXz5RwdvmF5rJDdaq5JPzEkUamQ9YbsvLG7Ly6HwbKCUFIADG40IeviY5PSCVKZWFVZ06ulJWdmB8o09C7epPWYRUp7IDZPpxzjJMCjKRiLlSlkkkvaX6gxzt3i55c4xn/Dq1HHEDbg5eNWy7MOqX2iSSgUFPzE3IOWkY+pLs5ezD37eNidmUJS2o65dCQD8s3Im1o5ztgksKYd9fs1ecaNkWSibYBgLD9aTxoEnOMxQLYwTegNLatDUMJSswVoqTomY9hvFH0jUNFKmmjlz6Q6SVGWokEgLRatkzHFM6jvjPVqEchauRNfGD2h+qQFKU2JZ1cAICbmz4vGJwaWEuS6gNWY04DhDNrUkCWMR/l3A/UtahnoRlGFOyKAdi29hTnD+kNlZZBUOyEIpWqEJSdB8wMa19NHbBNHWIDXWgdqtcQG4d7xu+I9qP4mcHsptKJAT6Qn4d2YHaJIu8wGtPlL2HDWC2uajr5hpWYskkO7qJJzaL+3+xk2ElXWEAkYDZ81JTdv83hFSZBq5A51oDp6xrCxhWwBxEBqksHUoAu7A4O8RnUWe2+wyzzjKmTwMCWepUW3HCBXOqSITOQUnIPk58WvGnaVslIqwSnLMjEeXabu0jMSFG3m/h7vGka+iOgFT3wJKkuylOEprkCTcDQHhHa+Ivh1MuUuclSlrCnWnJIUokswBOFxWlHtHd/8UZGzpky1B0/mJNVEuosKs5oKUaOD0r18+cg4ygIU4KSRQEi+bjWOvpqO2PjmuXmAaKZnFRQnkcRO7SGbNIW7zJgly3Yse1wCBmRmzB9aQ7pfohSVlVcBLhTsC5szlq5RlXKTiqoUpRyWz3O++OPTl129f0f0gmbLUqgdQbgxA8vKIS6wh31OVvJo83s05KJBYrcrAagFEKJGdO35Qex9NqQoOMSdTUk72byjdsenHyx6Y7E5uK1/aNWy7O4NKh9dI4qekFGV+JBIT1mAIwgBhQq1+YGvCNUrp9JJzOFR7kn1iyarVymikSiDX3SNn4gy2fPfSOHO6bSVEhJJOWTjfpGfY9i2rbJuBKsIHaKj8qQWD0uprJo7GucTf4ZvkjXt23JXtElOIdlYJ+YtVOg0EcbZtmUsBSZc1aSLolqKTTX7R9I6K+Gdm2chQSZkwVxzKl9UpsniA++O3+IOZI8v3h67ZvjuV3XxyYkobFKmo3qBTW+afbRt6K2FRUooklRwTACEqVUy1MHs5tzj6ZM6TUg1qNYI9KFQOYbdFmPJPFr68l0b0SpCsU9sRYpTR0sHNRV30NG3x35vSstSRswYzJiSU1ThdjQ1fwzzrHK6VBUSr991Yz9EgiYFlnDnfv3d0al06XFhn/A+1SJXyS1HGkjAtLBgoVx4c1GJI+BJqnWVoS5cAEnxFBHtJ0wKAxFx4ZQpe1hNBE1jDCevTyPTmyzxLRKJspiTfCeyC4uznvjldPqSUJKF0MxbkAtR6Zax7OdOCyMTULvuFTfhnpHzzaZc0o6pYZMtSqth7QDOSaMX84l6Y8kdH4TlBU+j0Tcs1fesL6Um4FJRgDgruDX+KtL11wgvvjlIkmWtwvDwJJu4tTxjpdMTsczErFiShCbAHEEAqDubKKhGf2uPzTDM2lRd+Qypk3f3Q0D+EAHOKYbaIQL/AO+Js5FFBIzJetA+tH5RqnlZCUV7CQ9WTiX2mA1YgH/SYxpnTF/45jUitq35Xh83ZkYEtiZ1qDBxUhJZ/wDR4mKMtQAsnSutC47jSNM4pqkEAhgk1LJAZ9HNL2bfF1qLpkly2YgBhmT3WaNG2LUkpSKEJAdgD2iVmwoxU3KLkS0ul3IHzE0GFIdVBUFgWrnGaZOKlYiwJdRYal6O7MYnxNH7Ns4XMSCCcSgFczV23Rc5BUVLcByTr+Z2bhASFkJUupUEqwk1qvsUellKP9MKAUAouXJq+e+v7RB2/heQkbQldyl1CwYgh9cnGWccOXKFwz5m/e75x0Oitu6sTDc4FCj5y1h344bRzErSKfVreI5x0v8ArP7GnaEEISnEbqVelcIpzSfCKSkOMgWcW0BaErmFiDYepOm8+EV17klmb19BGbUo9q2jGSTYkndWJs/S6pT4ECt3c2tmNTAdYxqASanuH7d8WCNw4wlo991E7ClWJBYpDBwGcAtaoFY4+xzMZcl1Z8Y7Gz7SESkhRwlKSSLl0pJ83jhSdoTiNWJL0tXfHfKvXHQlrPylIUhVwaiuTaGPLdOdFdTMGH5Fgs9xqnxpuj0crpDCoCgBzNvecI+JVpWl0qTiRU0BLHsltC7HgDHOyWJ5JMo88tB6mWx/MtQbT+GKf1JVCwlQahG/5fElobtylBMoFaj2NS3amrLs7WaMvUAh3q5rb94515T0ksxWGNw5I3M3ZvW94KTLARNLr+UJsAKzEFncvRJ8YzS5NLvp3xv/AAp6l+0ca3BYt/DSa736zwMWDEJgDljVye0LXa1vpHvehCiRIQinWr7Sxm5qE1OQo76x4Y7ObgCr3IDW1MdXZelCFIK1DEKP2iGZntzYaxcbrt08dkvL3+zKviNc/o2cDtm1IFXAFS9qDnHmJ3TiQlKgSSS1mHZFf7hXdHPm7YFTsRWsvkD2dyRanHWN+0/Lt7x3ZPSiZoxPQ0BLhxDvxICWs5pXSqu5x4R5yZ0oB8gZOQzfiN798InbWooluWLlVS47RUkBv6UnmIz7Qvkj2CSks7Pyf6xz9t2hKJibit6x5tPSk0F8WT+QNO7xjQrbpk4FEwtLPzZUuWJzCQTxAizKJfLHX2j4qQlkgOphS1VJxAeIjH/iILDgMMjneOSpfbUo4QoqelRy8LwpYSFFgTkMqXbxiXJn/JXo9n+IQUKLEFIbiSTTmkH20cOdtHWEkJ7SjxLt77oqbtYSnAAk4S5Nak3zLswA4E5wMralMQ7XtbdQRn3+Me9otmljrMSmwpGIuznCLVr2iQBxELVOC1HEXUSVWapvezxe0zUigsKuHqcm3Cvf3ClSRUgmzgXNWJfLxypD2+Js1EkJUThBSgOXqFG4TZiDw+UHSE9asknNXaO+7ktxNDFT9rUpQP5QKAWb1Nqm9NIBaXqVW1dh6sKHlC0MEshIJUAVWDuWqCXyrTfXSEKmMfLhQQczZXqalVAcqDwpQDJgIr8MQWJrvvq49+cMiw7rMKS1z8xJyFWtqxpoIzqmkG2lBFlBDjyO/LdEmIBpmffKMMmTp5tYFv8ASQAWtxjK9WuGrDUy7Pn7p3mEJTVycwfqG3xdWqehDOzh6Hh9KQszgCRkCxP074Izs/DJycsotX6XceZglAJrnTP2YJawM6k9zHOBEnEThNn8SXi0bE6hdz3W9mGjSYhx9l/EwszdBFTdnKRWvI8H3d2sDNk1vy0hpNO1J6bUUzCoMrCVYsy+FAcaurnHLmzS5bsmhZ8jVu6HS26qYcCXOFNXckrC7vT+WbQpc1VLJo1EgG/B9Y3bv6tyt+hlLWRnh8BrU20jQjZ1McSgl6M74jxD5xiRKUSCpVK1dzSwD6vnGlQ6xaEjslZCQanDXCL3yJPlGVaNvlBK8JUoshCbAMUoQFZneecZlS2DpTTeo0O5sPF/rBqSqYuYoVClKWBV+06gOQYQU3YiASSALXtfIOx5Qv8ACEyZiqh2GWEAFmtiFfebxr2lJGAOXCAS+qnWTvOEpB4QMjZwlWEuXUxsAxLXL0HKG7VOCyVhNF9q5JGKqRTKrWyMNXXJonrSQ1H098IAVtXMfThWFgqCqBnewFBZ7P7MNkSlLWEglicNzmQHPf4RnQ07VLV2UEEYUpJJDDEvtPXQFI/pjLLQXuKkClSX4U8cuEFOViWpQsoqLEMzkkDlTugESjZ2q4PL33RbpT0S0qUlCVElRYUws9MX5gwvlSK2yckrJCezQJFaJSAlL10A+94KXJSlKiFdpQwgs7ZLINi6Th/qOkZpxd8qUtT35eD4CO0BiAoDPIE0OQ3DfDUT2SQBUkPwBdtKkdw3mMSSXdsm5cfd4ZKDhv24wQUyvylzQ8vr74BtEwjzOkOAoC9HNOAp5xVCW5bt3vdGVZkTHpu8BV41SEF77uXtoUmVuYQ2QksWu4pu/eC8ALnjaLauj+VIMuQfdM/CFCc9TdqcaQTUTEb33+MLmTCR4d5f3whoUpRpnwqNH7/OAkrINrXfTOAemcyc7DzF99j3wKlPQnThurAKWQWanKGiSChSipiGYave+Y3Rrtey0FRqO0Scqqd35xS5dSFO4vufwd/KKRPKS5sKMLtV72rWGzdoXYkHl4inlE2AlMQeBp31f3aFYBmYhWrPnz8BC0lzwPvlBkapGQOY74ESy9Q5GY0s0OCi1TxhZWNd3KM70i8OjmpckMGpnZ/rCytQ3NbLyvD1EF/Z9/WFqlivse/rGtgFbSHr47tdbRfWlVWixJTdnByz5QaJoFCIo1HZ1CSlwAVLUbp/KEhNHe6l3hStncmoIF8LlT1u9GpDJwwokigZJJ5zFZ90LlTWz9/Rq98W6Xhe0bMlz2XqblhucDK2cN2KfhKlAAYEKLgWJBSkAqcntEboWVFiTQPnar99IITWkqxKvhQBWz4ybZYR/uhPybInbcwzuwBNeLVAHGCTOxAA7udG98YEJSoO1g+gu1W4wlc8uwA5DxepiWra6mxqWVYmJIQpT5OlHZFb9pozSEHC1AlgwJGYfLJz7rElzgEHVVzcYdK7wD/Sc7UZhI3sz0qAaA8BnF+KIAigUSS1rXtVmpui9oVhSqoawuavcGlG41gZYwsWNGN2AGffAzZeN+4BrXJPD6xPhqaAiZisRvqAzDflYc2hZd3J3U8ofLRVi1baVNPpDESwoeG7X1aMhMpRFsjR6u1IYCC7mzhteX1hM73Q8z6xRd3FaOaUBa3fCIcuYOAYW4RELAFwB7ryjErFmCD3c2hiF6gfao+8TmGjxMAN+GmXgYvGCCQKBuTnyhDfNQPQZNuyrVoAAgnePMi/jweKVpC2DvWzC9a+REWmYXercsrc4yz1FyyaXs165wKpu8mmY+/Hvi6D8Tktw4DM+cK6vtMaWDlhXy8oV1x4bvKHJ2kqbz+o0+sE21dThYCoDPkXfw4PAJNSATW2tx6RSFvTRuG/wryiCUx1378ohv6oIJzq5fhlzhq61yDOwJHGtjAhF++niODCDCibUswHAADwirsUki7Am4d3HBqZGDQXzALM/e1eUY9sllNCGIeh35lst4jLLmrILvkQXbh6wnPSzbqLANM6cMwTvq3eIUZNwK1GZ3jL3TlCpa1OezcMGuNc90Mw0YHjuFKwQtexkkMQ+4gnnW8Ejo5DgBZK3L5JbIA3xO+6BYB608xl73QxIDNlTix9mEsNhWpCRd1HRqZiguTQ7oAzAWpVr76ee+LVLSW7Ndx9tl46wtEv78M+GXfFSrKhZ4oy3yfdpAoWwg+sNMgPeUWRdRs2yelSuyCQlkpcuCEjCDQA1vleMcyYWLMOAbvNzECqXtbjFp1uKxm1ASVHMPqNcm8obMsEkACtA7Obmp3CJlydoBQOmbb8nEQ/g/ZpTO+YPfdvBoSVAF2ZjTu8BBYnoEsW+jv7yilScjT6xVFJU4IOQfiPfnF7xbwtR+XnAbNJJSbWINbihzrRjlAiYag5km9H58xzin/WzrhgD5jvDAd7uaaisZRtLP4cGp4QapYPaU7AEAJuTud247oUtIsKhga0qBa9rF4tDpP6nKUhsTjeGA3+jmwgusoWu4pVmrR3gZczsBOQcAcmfkw7oWg0G537hE3Dro2rAtWoL+Vcsu6DCWsRX1tGdW0Ai+/c0Jlzy6a0v3RlNtyVUbut7vlAB1O/MPbleOemcW8vP1jSrbnKSXdLBr2asNJtoKzTJmbVtS9bwKVJAqHNeIztxheKrsCAXD7zXvaIFD20F2ALcEs7d/usWJYN0F/pDjMThoam+8ct48YznbBiagr74ZRBcvZwQ3E8GBJ8AYdLkYc9b2OsKRMwuXuDRuQ3ZwkbW/P71jQ0LmPUcHHvSBVOLAcTTTnCisC5sxvlWBWpi9c614Hu9Yho5CzbP62rwglT2DZ25WjKFV8PesHiBKmIDNQm9cveQhpGjraUv40H7xUueCagD66Rmkz8J7x3hjBKQGBd+G+HStklDg1s3oK8HflGZYUcwHOf2qXrElS28/e6DSmrA/tnF2bIQSHGIO4LhxyNBDETa3rvDekMkyKVDtp4sOJijKY3ccGoTYRQK5tjmffvjFGZq1e73lyhqKgps1aaaHdEUsBqWq2dIIBSA51B4CB6zQesEua5sbHn6ftFfhwbluJvDZKYUW4132qPEtAzQxvT7Z74ETiSxox7vtF9UeI3W5+8hE7aGZmA2o5HHM+EK69i+85b2FOTw3qjc5k9znLl7eAmkV0c+x4QvCCmrLhs2biw+sVLnDXfnyiyHAa4F/eX1hRk5D3xibGgp7OYyprdvOEhD0vmMuFYuWggMK+/NoS7E+zA21StlUpTWezkNQOG4CDmSgnQnP2c/vC5W1DCQQXLNVnyq9Oe6ALA0e78CH+1GirVYzZvesRaYMB7c9K28wOcVKSQTTduHv1iM6Y1S+0/pSl6vSF4zo2geNkxI/VZxrCpsnl7trGt7VnmJOHfdveoAhYUQcqV5a+9I3p2cqoSyhVyoWu1TV/M8IH8M2h55iKgETrg8bbvURaVFR3ByeERKGem7c9L5NeDQCoZA2PhrlDg4WlA7yzNb6wcySCWsSb7h7MAUkKAUwbwIoX96Re0EAu7l75WHqD3wFo2cNq+/PKvfF9ThYNRmfPv1qYz9bca+ntoLryoZ0N+6Ibp65WIUJa9SB6WpFKknC2T53d/LK+cAhZJFa1Hc3vjGoTlUZj9fvDbUy/LNPllJOCouKZaHVoRNRmR9+eh9I6P4qjNRzyO/dATACdAw7wBTwENs7Z5ak1DPo1xrnXwisIFb+u7hGkSkYQ1CMwcuGu8QhWzqcMXsQS+mvpBSZm2jKm7y5OIvr+1SxtucboitjagAtfJ608T3wKpWEh7G7XyYjm/3eLwUatqJsP33RfWFLE1yYW7x73wE6hokVNa34h++BmbMklwSDodd1YajPBomvy01asWJ7sLk2DNCEow3LjTiIdLYMzCjvmG923RA6wybx3QvaKhOTOMhvfLXwi0Te0zGuW728BNnM2f0y84Dd0b80z3lFybK4iJEjV6bq5P/s96RiX8w95mJEjB8jRtVkcPUxFXPEf3RIkRBHPjGbNX9X9wiRIVBrvL/wBfqIXMtz/6iJEi/D4ZL9B6wxf8s+9IkSIsZ5WXH0gvzjl5xIkEJnXHvSHS7jiP7okSNfBUy595QZ+XuiRIkSAV77oxTv8AqryiRIsRSLDl5mHbLb+o+sSJBs4XPE+saDf3rEiQqVnTb/dFnPl5xIkZZSR6fWNGx3Hv8iokSNfWoGfY8B/1jLM9IkSESBV+XiYcfnHvIRIkPgGb8vMRnN+avIxIkbnRD1fNL4esN2q8SJGafX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6" descr="data:image/jpeg;base64,/9j/4AAQSkZJRgABAQAAAQABAAD/2wCEAAkGBhQSERUUExQWFRUWGRsYGBgYGRgaFRoYGBgbGxgXGBgaICYfGhojHBsaHy8gIycpLCwsGB4xNTAqNSYrLCkBCQoKDgwOGg8PGiwkHyQsLCwsLCwsLCwsLCwsLCwsLCwsLCwsLCwsLCwsLCwsLCwsLCwsLCwsLCwsLCwsLCwsLP/AABEIALEBHQMBIgACEQEDEQH/xAAbAAACAwEBAQAAAAAAAAAAAAACAwABBAUGB//EAEAQAAECBAMECAQEBAYCAwAAAAECEQADITESQVEEYXGBBRMikaGxwfAGMtHhFEJS8SMzgrIWYnKSosIVQwez4v/EABkBAQEBAQEBAAAAAAAAAAAAAAABAgMEBf/EACQRAQEAAgIDAAEEAwAAAAAAAAABAhEhMQMSQVEiQmGBEzJx/9oADAMBAAIRAxEAPwDxwBzrFYD7NIYE4cx3wZTvH7R8/byclNFlxlDjL3iItI398EIlpvSDCN0Wdwguro334QCzLOkDBFLD5hApSMvCAsKi1LHOCBEUQ4ygqsRMRJaLiCAEAwWBXvhFhdaCDEzdEAKSdIFNcgDzh5GlYWS2UAKVQPW6JPlB0g6NUCGwpS+TREl/tBqSLhLwTgU7tIIVhNnMWUcYMEV7MQK1DfWAFnsW5RFnK8ESM84pxaAXxBiKUIMkZQbDdAIx1iutarEw8CIpVB94BePcYgO4iCCQXoYilaQAgnSL91gkpcVidWPZgKSBEKeEQIG+IFcIogiuUM6s0LFja7FrwLcB3RQIlCjgUziBekRSrb4oG1KxjYmI8Y0SNjmL+SWtbXwpKuDtChMItHsOgekEy9lwiYSX7VO1juU9rJNA9qR0wx9m8MfZ49TihBSoUYivAvApOWXr78o682R1k9RnTCcYGE/pagAya7jfGZXRS8TJKVf5gcuGUZs01l48p0xAtRxWKrlHRX0Gu5AJ4/X1jHP2dSSAoFHEX4axGLjlj3Chv8ItLk2hsyUpLBSSCagKBSeLGFIUYm2UKdzxT1ZoMq3worrQQ2ojLJFKAGkMUgnPugQumh4+sR99PfvnAQynzgwnP33RUkFRwoGImwAJJ4C8ei2P/wCP9omJClqTKH+Yur/aPUxZLelktedwBgGEQIEenT/8cTQf50tW9leA+8Z5vwmEkpM1iLuj/wDUW41qePL8OFiTFqWNWjuf4ImKGKVMlLu4JUkjRqNFS/gaebzJIOmInvYXh61PTKfHBTMOkOEsOASASxDu1bVbP20d/wDwHNb+dJ/5nyEQ/CKJTLnKTNNkjCQkaklVeTB2izC/WsMOeY6fRfw1s5SxHWrT8ynUkVFgAbRyekOh9nlla+sWwoJYAxO5piOVLtlePQ/CiUJcdmWkAJAsmichzePP/GKAlaQGL4u0GqHpVqiviY6ZYyY7dcscZOnnioVo1YBbcoItoC+rmvJoahbyycIdKkt2Q9Qtw927McXlZ8IFzDEJdLgEh2Jqz6PwrC1rOqhw7soOWT1SrviRfhM+kACpNaE+R8YL8OyQoqBckZvQA6NnClKU9QIapTy0uPzrz/yy4CitIOZytGqR0chSVF1DDLM0mlSmZgCbUSSa574wtkzR19mS2yzjZ0S08lbRMUf7Y1j2MWyMVpzdSbgMxIByrCsRAs3hBbAk9Yi/zJ/uELUk0tvqPTOIGzP5Y1Clf2ohCeEPwfwzWyxYfqSeGkZVIB/Ue4ehi0EuUKOCTvtA/hxR/ftocUPR01arK+j/ALRJspSVFOIdklNHrhLP2moeUQUZQ4fSDkyySAKubWGkLW4Yue5PfeEfiMJFFH+ofT1+sNLNn9YSvCCQhKqmzkGmE3bfHpOipbOolkhnPJ2Dxjk7dKpRLhY7V6qSsgOf9MbNv2pIlIdXzOXahrQtyjrXvmTftm0y5iSEPxeMvQW2EKwqGIJq7O3+bcI5cueE2UffODlKdRLj5VUzDJxCnKMyarVymne+JOkpnVhUtWE5kVJSdNKtHi0oUXcvnveOsvppgUrSSCkpb/UPtHAlSmyNBfn9IzlXk8vbYjYip2AYDFVQ9TfdFK2chmbf7HukHsajjKRmlYGjmWr1MJc+orGeHAQk2t/y+ka9g6J6x2u4Bp2QCFHESS4AbT75UE5iPVdBy+qkKmqoVDFvwigtqST3RcZut4Td06fRRRs6cCUpQT8ym7St5L23Owh61YyMLgR4bYOk5q9qUpZGEPgBsATemrx6zZtpXhrhJ3G8dns1p0VLUli+W/WkL2somAYx2rBWb5coQdqNAoULgPXIXfj5QqWt9+X31i0g+jElBIUR60EaNt6SwgBQLF2IuDxG6EqlhJB1pnR6XjDNn9YlrpNRu0L5RNtdud0h0mpBoskBmc8b5Huitu6YxSr9oBC+RSnExPGM22SsSlOBS9svYjHOSxlkKDYGNFWClJ00SO6E6SmJ6aV1ZSGLqeoBIUKZ66jhD+mJqpgQVCqXDUFMEsigjCrY0Cr+DCzho1bbtIMuiXKSl3JftJVSjfpjOXWnHy9OeCd0M6/+GvJlo/tmQOJhpyHdWHytoJlzO0aYDoPmULc45SPKQAVNQtutDpUo9UqoHbRnX5ZlYzZ7xzhkv+Ut7Y0eUyE1sDOASakEUsC9t4EMm4RLTc9pZyGUt9YzzABkXEH1jy0vmtf9suEApnJOTvqfJmjsTTh2NBFMUxIsLJTMV/3d7xwwRpwb6R2+l5eHZ9nSWD4lkGhpLlJFDwPfHTHqkc/ZSeslufzpud9YyhVq/vGzYU/xUdoM4NL7rtpGTCaip8PQ+cY0Hgfw1B/zJ/tXGdSTlWHdY0tTgfMit/yzDnGcbURYtyaLo0YVeVOMP28Azlk6lQ0ZXaHhCZg0tl6+Yh21IUVUcsiX4y0u/vWM/BjMpnYd5vWLxmoYaxf4SYbg8WYd5pBo2ICpUAOR8qxNUFKWOqWbsuWbBrTBnxh+zL65aEF1KUQHOQNDzHO0XLlJEubX9BoKUURVyMzHb+EtskS5oSZc2ZOmDskI/hy5dRiURQOUmpPKrnphjuyN472fM6M2eR2VpC6OpSieyLk0IAG8d8cxciT1xEhRUChVXdIKkGgNyc+GeUa+k+kUSpq3DkuGUeItneB6K2GX1qV4UhZYCxABegFRmfGOvpHouMs6eeXMsG58qRcxZKc2gDNVm3+1N+6LM5dgpuHlHm4eQzo5JM2U360D/kA3dCcEwWCq3dOt72MP6PmL62WCpR7aXDlmxC8AlGp3eb+UNTQvYNhK5iUfqISah2JuzvQOY9L0rtYMxSEsEiWt6n8qCUhg5yjidFT0ylKUHxYSE0oHue7zg+jZjzXN1hSbn8wOUbxsjrhZCeiwkqF3IxOEndvfPMR6fY5mH812oR7MeYRshkzZZJPykNxApHpNl2gLKVOGY7iDTduMdHradu2jChyM7m9R9oxSdpFx9+UF01tCEoeaWTiDZu4VQNzjiHphBUyQoBqOkgWtaNsPRGfm7MX3uC+Uef25akLKXcORvob+EPO3ULVNKa8DGHp3bCJ6jhJZR7KaksTfTKJelldnY5by2FTcOc8iTujLN2djLBFMCq69tZzjH0DtU1agGqoEkUxJbIjSHdOTSgIZX6kkMSaF7FtRWJ0bZtoklKmJdI7+HF4vE8tYIHzIyFOzMrS1rxl2jaXADqLVegJOueURG0gSVsn5VSzV3/8AYMi35hlHLLVrzZ5bvCLcd0PkoUUTCElsKcsxMl+F45//AJBWVC7UAHiIfsm0P1hOaB/9ssZxnTmIil09++tochSRKX2vzIsHq0zVvYjNLS4LAtuEOEj+EsUAxoNSCRSblflCDKraE8TvLA8hlzjQvaf4SAAKrWXvZMvV9YzjZUguTyAJtxaNs5ICJYA/UalwxVhew/TrD5RkxE0el6UEdn4gSw2dAFpQVZ6rWr0ArHGWSHYAcny3x1vi2Yrr8L/KiWC73whR/ujcv6b/AEMmxoaYCWDHFU1YBy4FcoziYGckvuHrB7LIU5ejIXeg/lqGbPWFfhizlQ3gVLb2pGQwzAZZBT+ZGZ/TM4QgAMzCm5/N4ZhPVkhy603IFkqelf1CrwiUkmwfgCaZZxRoTtKjmwGlBwpyh+3bScfaJV2JdyTeWkVeOfM2hnYGx500jd0iQZqwzYWT3BjX+mJ8QgTt9/vFFWQP091iLTRjuFLViFQJZMQaZKThm59lNN/WI+5jf0D8NTZpCwTLQKBWJTkOaAJIJat2FY29DdDp6pS1gkKKRhLgAByCrizx35e2hCQNMo6SWXb0ePx3uvI9K9AqRtSnUZiQxchLhxmdKt3R0ujmExDFw4bS/wB4vb5ilzFF2J8sxDNiktMSTUZABm58Y3OXfWjNt+DUTWVs5wKuUqJKTzqR5cI8/t3w7OkdqahQGoYp7xSPT7Lt2FOd890dvZ+kcaWU1RxB3GMesrln4p8fNdhR/Fl71p/uEKJBUz3JMdrpjo9MnapXVAYFrSRQHCcaQoVo1iI8/wDiS7uz6AJFt2+MWa4rz2a4PazOeFaCNnQiFGeihZLkvSgSTn3RzEzSq5JFL92ca+gGTtKQ9wp23JJPkaQxk3DGctfxBMONBJAoTzVYMK04ZR1tj6NUJSDirhxL0DkkCrMwa8DsOwStr2kYllJl/MhhjYEMc+yS9xW0es6V6CQqQoBSkg9okkEKCa4VO3ZIDXEdtbev9U2+ZdJT+uC1MVALlhIK2GFKZwcJwliXe/lCtikTpgdGzLUBmlClJpetQ+6PTStrkqSVHZpCZZUkJBRhWrsrqUllAivedYftvxHNCOrkFCMJwpSEukJFOyKB7brw5naYy3uvMfiFJDYSlWYIY28IydP7IZs6Y5LFZoSSCcR/ePW/EvR6pkkzFNiQly3ZKqOrJqXz5RwdvmF5rJDdaq5JPzEkUamQ9YbsvLG7Ly6HwbKCUFIADG40IeviY5PSCVKZWFVZ06ulJWdmB8o09C7epPWYRUp7IDZPpxzjJMCjKRiLlSlkkkvaX6gxzt3i55c4xn/Dq1HHEDbg5eNWy7MOqX2iSSgUFPzE3IOWkY+pLs5ezD37eNidmUJS2o65dCQD8s3Im1o5ztgksKYd9fs1ecaNkWSibYBgLD9aTxoEnOMxQLYwTegNLatDUMJSswVoqTomY9hvFH0jUNFKmmjlz6Q6SVGWokEgLRatkzHFM6jvjPVqEchauRNfGD2h+qQFKU2JZ1cAICbmz4vGJwaWEuS6gNWY04DhDNrUkCWMR/l3A/UtahnoRlGFOyKAdi29hTnD+kNlZZBUOyEIpWqEJSdB8wMa19NHbBNHWIDXWgdqtcQG4d7xu+I9qP4mcHsptKJAT6Qn4d2YHaJIu8wGtPlL2HDWC2uajr5hpWYskkO7qJJzaL+3+xk2ElXWEAkYDZ81JTdv83hFSZBq5A51oDp6xrCxhWwBxEBqksHUoAu7A4O8RnUWe2+wyzzjKmTwMCWepUW3HCBXOqSITOQUnIPk58WvGnaVslIqwSnLMjEeXabu0jMSFG3m/h7vGka+iOgFT3wJKkuylOEprkCTcDQHhHa+Ivh1MuUuclSlrCnWnJIUokswBOFxWlHtHd/8UZGzpky1B0/mJNVEuosKs5oKUaOD0r18+cg4ygIU4KSRQEi+bjWOvpqO2PjmuXmAaKZnFRQnkcRO7SGbNIW7zJgly3Yse1wCBmRmzB9aQ7pfohSVlVcBLhTsC5szlq5RlXKTiqoUpRyWz3O++OPTl129f0f0gmbLUqgdQbgxA8vKIS6wh31OVvJo83s05KJBYrcrAagFEKJGdO35Qex9NqQoOMSdTUk72byjdsenHyx6Y7E5uK1/aNWy7O4NKh9dI4qekFGV+JBIT1mAIwgBhQq1+YGvCNUrp9JJzOFR7kn1iyarVymikSiDX3SNn4gy2fPfSOHO6bSVEhJJOWTjfpGfY9i2rbJuBKsIHaKj8qQWD0uprJo7GucTf4ZvkjXt23JXtElOIdlYJ+YtVOg0EcbZtmUsBSZc1aSLolqKTTX7R9I6K+Gdm2chQSZkwVxzKl9UpsniA++O3+IOZI8v3h67ZvjuV3XxyYkobFKmo3qBTW+afbRt6K2FRUooklRwTACEqVUy1MHs5tzj6ZM6TUg1qNYI9KFQOYbdFmPJPFr68l0b0SpCsU9sRYpTR0sHNRV30NG3x35vSstSRswYzJiSU1ThdjQ1fwzzrHK6VBUSr991Yz9EgiYFlnDnfv3d0al06XFhn/A+1SJXyS1HGkjAtLBgoVx4c1GJI+BJqnWVoS5cAEnxFBHtJ0wKAxFx4ZQpe1hNBE1jDCevTyPTmyzxLRKJspiTfCeyC4uznvjldPqSUJKF0MxbkAtR6Zax7OdOCyMTULvuFTfhnpHzzaZc0o6pYZMtSqth7QDOSaMX84l6Y8kdH4TlBU+j0Tcs1fesL6Um4FJRgDgruDX+KtL11wgvvjlIkmWtwvDwJJu4tTxjpdMTsczErFiShCbAHEEAqDubKKhGf2uPzTDM2lRd+Qypk3f3Q0D+EAHOKYbaIQL/AO+Js5FFBIzJetA+tH5RqnlZCUV7CQ9WTiX2mA1YgH/SYxpnTF/45jUitq35Xh83ZkYEtiZ1qDBxUhJZ/wDR4mKMtQAsnSutC47jSNM4pqkEAhgk1LJAZ9HNL2bfF1qLpkly2YgBhmT3WaNG2LUkpSKEJAdgD2iVmwoxU3KLkS0ul3IHzE0GFIdVBUFgWrnGaZOKlYiwJdRYal6O7MYnxNH7Ns4XMSCCcSgFczV23Rc5BUVLcByTr+Z2bhASFkJUupUEqwk1qvsUellKP9MKAUAouXJq+e+v7RB2/heQkbQldyl1CwYgh9cnGWccOXKFwz5m/e75x0Oitu6sTDc4FCj5y1h344bRzErSKfVreI5x0v8ArP7GnaEEISnEbqVelcIpzSfCKSkOMgWcW0BaErmFiDYepOm8+EV17klmb19BGbUo9q2jGSTYkndWJs/S6pT4ECt3c2tmNTAdYxqASanuH7d8WCNw4wlo991E7ClWJBYpDBwGcAtaoFY4+xzMZcl1Z8Y7Gz7SESkhRwlKSSLl0pJ83jhSdoTiNWJL0tXfHfKvXHQlrPylIUhVwaiuTaGPLdOdFdTMGH5Fgs9xqnxpuj0crpDCoCgBzNvecI+JVpWl0qTiRU0BLHsltC7HgDHOyWJ5JMo88tB6mWx/MtQbT+GKf1JVCwlQahG/5fElobtylBMoFaj2NS3amrLs7WaMvUAh3q5rb94515T0ksxWGNw5I3M3ZvW94KTLARNLr+UJsAKzEFncvRJ8YzS5NLvp3xv/AAp6l+0ca3BYt/DSa736zwMWDEJgDljVye0LXa1vpHvehCiRIQinWr7Sxm5qE1OQo76x4Y7ObgCr3IDW1MdXZelCFIK1DEKP2iGZntzYaxcbrt08dkvL3+zKviNc/o2cDtm1IFXAFS9qDnHmJ3TiQlKgSSS1mHZFf7hXdHPm7YFTsRWsvkD2dyRanHWN+0/Lt7x3ZPSiZoxPQ0BLhxDvxICWs5pXSqu5x4R5yZ0oB8gZOQzfiN798InbWooluWLlVS47RUkBv6UnmIz7Qvkj2CSks7Pyf6xz9t2hKJibit6x5tPSk0F8WT+QNO7xjQrbpk4FEwtLPzZUuWJzCQTxAizKJfLHX2j4qQlkgOphS1VJxAeIjH/iILDgMMjneOSpfbUo4QoqelRy8LwpYSFFgTkMqXbxiXJn/JXo9n+IQUKLEFIbiSTTmkH20cOdtHWEkJ7SjxLt77oqbtYSnAAk4S5Nak3zLswA4E5wMralMQ7XtbdQRn3+Me9otmljrMSmwpGIuznCLVr2iQBxELVOC1HEXUSVWapvezxe0zUigsKuHqcm3Cvf3ClSRUgmzgXNWJfLxypD2+Js1EkJUThBSgOXqFG4TZiDw+UHSE9asknNXaO+7ktxNDFT9rUpQP5QKAWb1Nqm9NIBaXqVW1dh6sKHlC0MEshIJUAVWDuWqCXyrTfXSEKmMfLhQQczZXqalVAcqDwpQDJgIr8MQWJrvvq49+cMiw7rMKS1z8xJyFWtqxpoIzqmkG2lBFlBDjyO/LdEmIBpmffKMMmTp5tYFv8ASQAWtxjK9WuGrDUy7Pn7p3mEJTVycwfqG3xdWqehDOzh6Hh9KQszgCRkCxP074Izs/DJycsotX6XceZglAJrnTP2YJawM6k9zHOBEnEThNn8SXi0bE6hdz3W9mGjSYhx9l/EwszdBFTdnKRWvI8H3d2sDNk1vy0hpNO1J6bUUzCoMrCVYsy+FAcaurnHLmzS5bsmhZ8jVu6HS26qYcCXOFNXckrC7vT+WbQpc1VLJo1EgG/B9Y3bv6tyt+hlLWRnh8BrU20jQjZ1McSgl6M74jxD5xiRKUSCpVK1dzSwD6vnGlQ6xaEjslZCQanDXCL3yJPlGVaNvlBK8JUoshCbAMUoQFZneecZlS2DpTTeo0O5sPF/rBqSqYuYoVClKWBV+06gOQYQU3YiASSALXtfIOx5Qv8ACEyZiqh2GWEAFmtiFfebxr2lJGAOXCAS+qnWTvOEpB4QMjZwlWEuXUxsAxLXL0HKG7VOCyVhNF9q5JGKqRTKrWyMNXXJonrSQ1H098IAVtXMfThWFgqCqBnewFBZ7P7MNkSlLWEglicNzmQHPf4RnQ07VLV2UEEYUpJJDDEvtPXQFI/pjLLQXuKkClSX4U8cuEFOViWpQsoqLEMzkkDlTugESjZ2q4PL33RbpT0S0qUlCVElRYUws9MX5gwvlSK2yckrJCezQJFaJSAlL10A+94KXJSlKiFdpQwgs7ZLINi6Th/qOkZpxd8qUtT35eD4CO0BiAoDPIE0OQ3DfDUT2SQBUkPwBdtKkdw3mMSSXdsm5cfd4ZKDhv24wQUyvylzQ8vr74BtEwjzOkOAoC9HNOAp5xVCW5bt3vdGVZkTHpu8BV41SEF77uXtoUmVuYQ2QksWu4pu/eC8ALnjaLauj+VIMuQfdM/CFCc9TdqcaQTUTEb33+MLmTCR4d5f3whoUpRpnwqNH7/OAkrINrXfTOAemcyc7DzF99j3wKlPQnThurAKWQWanKGiSChSipiGYave+Y3Rrtey0FRqO0Scqqd35xS5dSFO4vufwd/KKRPKS5sKMLtV72rWGzdoXYkHl4inlE2AlMQeBp31f3aFYBmYhWrPnz8BC0lzwPvlBkapGQOY74ESy9Q5GY0s0OCi1TxhZWNd3KM70i8OjmpckMGpnZ/rCytQ3NbLyvD1EF/Z9/WFqlivse/rGtgFbSHr47tdbRfWlVWixJTdnByz5QaJoFCIo1HZ1CSlwAVLUbp/KEhNHe6l3hStncmoIF8LlT1u9GpDJwwokigZJJ5zFZ90LlTWz9/Rq98W6Xhe0bMlz2XqblhucDK2cN2KfhKlAAYEKLgWJBSkAqcntEboWVFiTQPnar99IITWkqxKvhQBWz4ybZYR/uhPybInbcwzuwBNeLVAHGCTOxAA7udG98YEJSoO1g+gu1W4wlc8uwA5DxepiWra6mxqWVYmJIQpT5OlHZFb9pozSEHC1AlgwJGYfLJz7rElzgEHVVzcYdK7wD/Sc7UZhI3sz0qAaA8BnF+KIAigUSS1rXtVmpui9oVhSqoawuavcGlG41gZYwsWNGN2AGffAzZeN+4BrXJPD6xPhqaAiZisRvqAzDflYc2hZd3J3U8ofLRVi1baVNPpDESwoeG7X1aMhMpRFsjR6u1IYCC7mzhteX1hM73Q8z6xRd3FaOaUBa3fCIcuYOAYW4RELAFwB7ryjErFmCD3c2hiF6gfao+8TmGjxMAN+GmXgYvGCCQKBuTnyhDfNQPQZNuyrVoAAgnePMi/jweKVpC2DvWzC9a+REWmYXercsrc4yz1FyyaXs165wKpu8mmY+/Hvi6D8Tktw4DM+cK6vtMaWDlhXy8oV1x4bvKHJ2kqbz+o0+sE21dThYCoDPkXfw4PAJNSATW2tx6RSFvTRuG/wryiCUx1378ohv6oIJzq5fhlzhq61yDOwJHGtjAhF++niODCDCibUswHAADwirsUki7Am4d3HBqZGDQXzALM/e1eUY9sllNCGIeh35lst4jLLmrILvkQXbh6wnPSzbqLANM6cMwTvq3eIUZNwK1GZ3jL3TlCpa1OezcMGuNc90Mw0YHjuFKwQtexkkMQ+4gnnW8Ejo5DgBZK3L5JbIA3xO+6BYB608xl73QxIDNlTix9mEsNhWpCRd1HRqZiguTQ7oAzAWpVr76ee+LVLSW7Ndx9tl46wtEv78M+GXfFSrKhZ4oy3yfdpAoWwg+sNMgPeUWRdRs2yelSuyCQlkpcuCEjCDQA1vleMcyYWLMOAbvNzECqXtbjFp1uKxm1ASVHMPqNcm8obMsEkACtA7Obmp3CJlydoBQOmbb8nEQ/g/ZpTO+YPfdvBoSVAF2ZjTu8BBYnoEsW+jv7yilScjT6xVFJU4IOQfiPfnF7xbwtR+XnAbNJJSbWINbihzrRjlAiYag5km9H58xzin/WzrhgD5jvDAd7uaaisZRtLP4cGp4QapYPaU7AEAJuTud247oUtIsKhga0qBa9rF4tDpP6nKUhsTjeGA3+jmwgusoWu4pVmrR3gZczsBOQcAcmfkw7oWg0G537hE3Dro2rAtWoL+Vcsu6DCWsRX1tGdW0Ai+/c0Jlzy6a0v3RlNtyVUbut7vlAB1O/MPbleOemcW8vP1jSrbnKSXdLBr2asNJtoKzTJmbVtS9bwKVJAqHNeIztxheKrsCAXD7zXvaIFD20F2ALcEs7d/usWJYN0F/pDjMThoam+8ct48YznbBiagr74ZRBcvZwQ3E8GBJ8AYdLkYc9b2OsKRMwuXuDRuQ3ZwkbW/P71jQ0LmPUcHHvSBVOLAcTTTnCisC5sxvlWBWpi9c614Hu9Yho5CzbP62rwglT2DZ25WjKFV8PesHiBKmIDNQm9cveQhpGjraUv40H7xUueCagD66Rmkz8J7x3hjBKQGBd+G+HStklDg1s3oK8HflGZYUcwHOf2qXrElS28/e6DSmrA/tnF2bIQSHGIO4LhxyNBDETa3rvDekMkyKVDtp4sOJijKY3ccGoTYRQK5tjmffvjFGZq1e73lyhqKgps1aaaHdEUsBqWq2dIIBSA51B4CB6zQesEua5sbHn6ftFfhwbluJvDZKYUW4132qPEtAzQxvT7Z74ETiSxox7vtF9UeI3W5+8hE7aGZmA2o5HHM+EK69i+85b2FOTw3qjc5k9znLl7eAmkV0c+x4QvCCmrLhs2biw+sVLnDXfnyiyHAa4F/eX1hRk5D3xibGgp7OYyprdvOEhD0vmMuFYuWggMK+/NoS7E+zA21StlUpTWezkNQOG4CDmSgnQnP2c/vC5W1DCQQXLNVnyq9Oe6ALA0e78CH+1GirVYzZvesRaYMB7c9K28wOcVKSQTTduHv1iM6Y1S+0/pSl6vSF4zo2geNkxI/VZxrCpsnl7trGt7VnmJOHfdveoAhYUQcqV5a+9I3p2cqoSyhVyoWu1TV/M8IH8M2h55iKgETrg8bbvURaVFR3ByeERKGem7c9L5NeDQCoZA2PhrlDg4WlA7yzNb6wcySCWsSb7h7MAUkKAUwbwIoX96Re0EAu7l75WHqD3wFo2cNq+/PKvfF9ThYNRmfPv1qYz9bca+ntoLryoZ0N+6Ibp65WIUJa9SB6WpFKknC2T53d/LK+cAhZJFa1Hc3vjGoTlUZj9fvDbUy/LNPllJOCouKZaHVoRNRmR9+eh9I6P4qjNRzyO/dATACdAw7wBTwENs7Z5ak1DPo1xrnXwisIFb+u7hGkSkYQ1CMwcuGu8QhWzqcMXsQS+mvpBSZm2jKm7y5OIvr+1SxtucboitjagAtfJ608T3wKpWEh7G7XyYjm/3eLwUatqJsP33RfWFLE1yYW7x73wE6hokVNa34h++BmbMklwSDodd1YajPBomvy01asWJ7sLk2DNCEow3LjTiIdLYMzCjvmG923RA6wybx3QvaKhOTOMhvfLXwi0Te0zGuW728BNnM2f0y84Dd0b80z3lFybK4iJEjV6bq5P/s96RiX8w95mJEjB8jRtVkcPUxFXPEf3RIkRBHPjGbNX9X9wiRIVBrvL/wBfqIXMtz/6iJEi/D4ZL9B6wxf8s+9IkSIsZ5WXH0gvzjl5xIkEJnXHvSHS7jiP7okSNfBUy595QZ+XuiRIkSAV77oxTv8AqryiRIsRSLDl5mHbLb+o+sSJBs4XPE+saDf3rEiQqVnTb/dFnPl5xIkZZSR6fWNGx3Hv8iokSNfWoGfY8B/1jLM9IkSESBV+XiYcfnHvIRIkPgGb8vMRnN+avIxIkbnRD1fNL4esN2q8SJGafX//2Q=="/>
          <p:cNvSpPr>
            <a:spLocks noChangeAspect="1" noChangeArrowheads="1"/>
          </p:cNvSpPr>
          <p:nvPr/>
        </p:nvSpPr>
        <p:spPr bwMode="auto">
          <a:xfrm>
            <a:off x="460374" y="160337"/>
            <a:ext cx="1216025" cy="121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AutoShape 10" descr="data:image/jpeg;base64,/9j/4AAQSkZJRgABAQAAAQABAAD/2wCEAAkGBhQSERUUExQWFRUWGRsYGBgYGRgaFRoYGBgbGxgXGBgaICYfGhojHBsaHy8gIycpLCwsGB4xNTAqNSYrLCkBCQoKDgwOGg8PGiwkHyQsLCwsLCwsLCwsLCwsLCwsLCwsLCwsLCwsLCwsLCwsLCwsLCwsLCwsLCwsLCwsLCwsLP/AABEIALEBHQMBIgACEQEDEQH/xAAbAAACAwEBAQAAAAAAAAAAAAACAwABBAUGB//EAEAQAAECBAMECAQEBAYCAwAAAAECEQADITESQVEEYXGBBRMikaGxwfAGMtHhFEJS8SMzgrIWYnKSosIVQwez4v/EABkBAQEBAQEBAAAAAAAAAAAAAAABAgMEBf/EACQRAQEAAgIDAAEEAwAAAAAAAAABAhEhMQMSQVEiQmGBEzJx/9oADAMBAAIRAxEAPwDxwBzrFYD7NIYE4cx3wZTvH7R8/byclNFlxlDjL3iItI398EIlpvSDCN0Wdwguro334QCzLOkDBFLD5hApSMvCAsKi1LHOCBEUQ4ygqsRMRJaLiCAEAwWBXvhFhdaCDEzdEAKSdIFNcgDzh5GlYWS2UAKVQPW6JPlB0g6NUCGwpS+TREl/tBqSLhLwTgU7tIIVhNnMWUcYMEV7MQK1DfWAFnsW5RFnK8ESM84pxaAXxBiKUIMkZQbDdAIx1iutarEw8CIpVB94BePcYgO4iCCQXoYilaQAgnSL91gkpcVidWPZgKSBEKeEQIG+IFcIogiuUM6s0LFja7FrwLcB3RQIlCjgUziBekRSrb4oG1KxjYmI8Y0SNjmL+SWtbXwpKuDtChMItHsOgekEy9lwiYSX7VO1juU9rJNA9qR0wx9m8MfZ49TihBSoUYivAvApOWXr78o682R1k9RnTCcYGE/pagAya7jfGZXRS8TJKVf5gcuGUZs01l48p0xAtRxWKrlHRX0Gu5AJ4/X1jHP2dSSAoFHEX4axGLjlj3Chv8ItLk2hsyUpLBSSCagKBSeLGFIUYm2UKdzxT1ZoMq3worrQQ2ojLJFKAGkMUgnPugQumh4+sR99PfvnAQynzgwnP33RUkFRwoGImwAJJ4C8ei2P/wCP9omJClqTKH+Yur/aPUxZLelktedwBgGEQIEenT/8cTQf50tW9leA+8Z5vwmEkpM1iLuj/wDUW41qePL8OFiTFqWNWjuf4ImKGKVMlLu4JUkjRqNFS/gaebzJIOmInvYXh61PTKfHBTMOkOEsOASASxDu1bVbP20d/wDwHNb+dJ/5nyEQ/CKJTLnKTNNkjCQkaklVeTB2izC/WsMOeY6fRfw1s5SxHWrT8ynUkVFgAbRyekOh9nlla+sWwoJYAxO5piOVLtlePQ/CiUJcdmWkAJAsmichzePP/GKAlaQGL4u0GqHpVqiviY6ZYyY7dcscZOnnioVo1YBbcoItoC+rmvJoahbyycIdKkt2Q9Qtw927McXlZ8IFzDEJdLgEh2Jqz6PwrC1rOqhw7soOWT1SrviRfhM+kACpNaE+R8YL8OyQoqBckZvQA6NnClKU9QIapTy0uPzrz/yy4CitIOZytGqR0chSVF1DDLM0mlSmZgCbUSSa574wtkzR19mS2yzjZ0S08lbRMUf7Y1j2MWyMVpzdSbgMxIByrCsRAs3hBbAk9Yi/zJ/uELUk0tvqPTOIGzP5Y1Clf2ohCeEPwfwzWyxYfqSeGkZVIB/Ue4ehi0EuUKOCTvtA/hxR/ftocUPR01arK+j/ALRJspSVFOIdklNHrhLP2moeUQUZQ4fSDkyySAKubWGkLW4Yue5PfeEfiMJFFH+ofT1+sNLNn9YSvCCQhKqmzkGmE3bfHpOipbOolkhnPJ2Dxjk7dKpRLhY7V6qSsgOf9MbNv2pIlIdXzOXahrQtyjrXvmTftm0y5iSEPxeMvQW2EKwqGIJq7O3+bcI5cueE2UffODlKdRLj5VUzDJxCnKMyarVymne+JOkpnVhUtWE5kVJSdNKtHi0oUXcvnveOsvppgUrSSCkpb/UPtHAlSmyNBfn9IzlXk8vbYjYip2AYDFVQ9TfdFK2chmbf7HukHsajjKRmlYGjmWr1MJc+orGeHAQk2t/y+ka9g6J6x2u4Bp2QCFHESS4AbT75UE5iPVdBy+qkKmqoVDFvwigtqST3RcZut4Td06fRRRs6cCUpQT8ym7St5L23Owh61YyMLgR4bYOk5q9qUpZGEPgBsATemrx6zZtpXhrhJ3G8dns1p0VLUli+W/WkL2somAYx2rBWb5coQdqNAoULgPXIXfj5QqWt9+X31i0g+jElBIUR60EaNt6SwgBQLF2IuDxG6EqlhJB1pnR6XjDNn9YlrpNRu0L5RNtdud0h0mpBoskBmc8b5Huitu6YxSr9oBC+RSnExPGM22SsSlOBS9svYjHOSxlkKDYGNFWClJ00SO6E6SmJ6aV1ZSGLqeoBIUKZ66jhD+mJqpgQVCqXDUFMEsigjCrY0Cr+DCzho1bbtIMuiXKSl3JftJVSjfpjOXWnHy9OeCd0M6/+GvJlo/tmQOJhpyHdWHytoJlzO0aYDoPmULc45SPKQAVNQtutDpUo9UqoHbRnX5ZlYzZ7xzhkv+Ut7Y0eUyE1sDOASakEUsC9t4EMm4RLTc9pZyGUt9YzzABkXEH1jy0vmtf9suEApnJOTvqfJmjsTTh2NBFMUxIsLJTMV/3d7xwwRpwb6R2+l5eHZ9nSWD4lkGhpLlJFDwPfHTHqkc/ZSeslufzpud9YyhVq/vGzYU/xUdoM4NL7rtpGTCaip8PQ+cY0Hgfw1B/zJ/tXGdSTlWHdY0tTgfMit/yzDnGcbURYtyaLo0YVeVOMP28Azlk6lQ0ZXaHhCZg0tl6+Yh21IUVUcsiX4y0u/vWM/BjMpnYd5vWLxmoYaxf4SYbg8WYd5pBo2ICpUAOR8qxNUFKWOqWbsuWbBrTBnxh+zL65aEF1KUQHOQNDzHO0XLlJEubX9BoKUURVyMzHb+EtskS5oSZc2ZOmDskI/hy5dRiURQOUmpPKrnphjuyN472fM6M2eR2VpC6OpSieyLk0IAG8d8cxciT1xEhRUChVXdIKkGgNyc+GeUa+k+kUSpq3DkuGUeItneB6K2GX1qV4UhZYCxABegFRmfGOvpHouMs6eeXMsG58qRcxZKc2gDNVm3+1N+6LM5dgpuHlHm4eQzo5JM2U360D/kA3dCcEwWCq3dOt72MP6PmL62WCpR7aXDlmxC8AlGp3eb+UNTQvYNhK5iUfqISah2JuzvQOY9L0rtYMxSEsEiWt6n8qCUhg5yjidFT0ylKUHxYSE0oHue7zg+jZjzXN1hSbn8wOUbxsjrhZCeiwkqF3IxOEndvfPMR6fY5mH812oR7MeYRshkzZZJPykNxApHpNl2gLKVOGY7iDTduMdHradu2jChyM7m9R9oxSdpFx9+UF01tCEoeaWTiDZu4VQNzjiHphBUyQoBqOkgWtaNsPRGfm7MX3uC+Uef25akLKXcORvob+EPO3ULVNKa8DGHp3bCJ6jhJZR7KaksTfTKJelldnY5by2FTcOc8iTujLN2djLBFMCq69tZzjH0DtU1agGqoEkUxJbIjSHdOTSgIZX6kkMSaF7FtRWJ0bZtoklKmJdI7+HF4vE8tYIHzIyFOzMrS1rxl2jaXADqLVegJOueURG0gSVsn5VSzV3/8AYMi35hlHLLVrzZ5bvCLcd0PkoUUTCElsKcsxMl+F45//AJBWVC7UAHiIfsm0P1hOaB/9ssZxnTmIil09++tochSRKX2vzIsHq0zVvYjNLS4LAtuEOEj+EsUAxoNSCRSblflCDKraE8TvLA8hlzjQvaf4SAAKrWXvZMvV9YzjZUguTyAJtxaNs5ICJYA/UalwxVhew/TrD5RkxE0el6UEdn4gSw2dAFpQVZ6rWr0ArHGWSHYAcny3x1vi2Yrr8L/KiWC73whR/ujcv6b/AEMmxoaYCWDHFU1YBy4FcoziYGckvuHrB7LIU5ejIXeg/lqGbPWFfhizlQ3gVLb2pGQwzAZZBT+ZGZ/TM4QgAMzCm5/N4ZhPVkhy603IFkqelf1CrwiUkmwfgCaZZxRoTtKjmwGlBwpyh+3bScfaJV2JdyTeWkVeOfM2hnYGx500jd0iQZqwzYWT3BjX+mJ8QgTt9/vFFWQP091iLTRjuFLViFQJZMQaZKThm59lNN/WI+5jf0D8NTZpCwTLQKBWJTkOaAJIJat2FY29DdDp6pS1gkKKRhLgAByCrizx35e2hCQNMo6SWXb0ePx3uvI9K9AqRtSnUZiQxchLhxmdKt3R0ujmExDFw4bS/wB4vb5ilzFF2J8sxDNiktMSTUZABm58Y3OXfWjNt+DUTWVs5wKuUqJKTzqR5cI8/t3w7OkdqahQGoYp7xSPT7Lt2FOd890dvZ+kcaWU1RxB3GMesrln4p8fNdhR/Fl71p/uEKJBUz3JMdrpjo9MnapXVAYFrSRQHCcaQoVo1iI8/wDiS7uz6AJFt2+MWa4rz2a4PazOeFaCNnQiFGeihZLkvSgSTn3RzEzSq5JFL92ca+gGTtKQ9wp23JJPkaQxk3DGctfxBMONBJAoTzVYMK04ZR1tj6NUJSDirhxL0DkkCrMwa8DsOwStr2kYllJl/MhhjYEMc+yS9xW0es6V6CQqQoBSkg9okkEKCa4VO3ZIDXEdtbev9U2+ZdJT+uC1MVALlhIK2GFKZwcJwliXe/lCtikTpgdGzLUBmlClJpetQ+6PTStrkqSVHZpCZZUkJBRhWrsrqUllAivedYftvxHNCOrkFCMJwpSEukJFOyKB7brw5naYy3uvMfiFJDYSlWYIY28IydP7IZs6Y5LFZoSSCcR/ePW/EvR6pkkzFNiQly3ZKqOrJqXz5RwdvmF5rJDdaq5JPzEkUamQ9YbsvLG7Ly6HwbKCUFIADG40IeviY5PSCVKZWFVZ06ulJWdmB8o09C7epPWYRUp7IDZPpxzjJMCjKRiLlSlkkkvaX6gxzt3i55c4xn/Dq1HHEDbg5eNWy7MOqX2iSSgUFPzE3IOWkY+pLs5ezD37eNidmUJS2o65dCQD8s3Im1o5ztgksKYd9fs1ecaNkWSibYBgLD9aTxoEnOMxQLYwTegNLatDUMJSswVoqTomY9hvFH0jUNFKmmjlz6Q6SVGWokEgLRatkzHFM6jvjPVqEchauRNfGD2h+qQFKU2JZ1cAICbmz4vGJwaWEuS6gNWY04DhDNrUkCWMR/l3A/UtahnoRlGFOyKAdi29hTnD+kNlZZBUOyEIpWqEJSdB8wMa19NHbBNHWIDXWgdqtcQG4d7xu+I9qP4mcHsptKJAT6Qn4d2YHaJIu8wGtPlL2HDWC2uajr5hpWYskkO7qJJzaL+3+xk2ElXWEAkYDZ81JTdv83hFSZBq5A51oDp6xrCxhWwBxEBqksHUoAu7A4O8RnUWe2+wyzzjKmTwMCWepUW3HCBXOqSITOQUnIPk58WvGnaVslIqwSnLMjEeXabu0jMSFG3m/h7vGka+iOgFT3wJKkuylOEprkCTcDQHhHa+Ivh1MuUuclSlrCnWnJIUokswBOFxWlHtHd/8UZGzpky1B0/mJNVEuosKs5oKUaOD0r18+cg4ygIU4KSRQEi+bjWOvpqO2PjmuXmAaKZnFRQnkcRO7SGbNIW7zJgly3Yse1wCBmRmzB9aQ7pfohSVlVcBLhTsC5szlq5RlXKTiqoUpRyWz3O++OPTl129f0f0gmbLUqgdQbgxA8vKIS6wh31OVvJo83s05KJBYrcrAagFEKJGdO35Qex9NqQoOMSdTUk72byjdsenHyx6Y7E5uK1/aNWy7O4NKh9dI4qekFGV+JBIT1mAIwgBhQq1+YGvCNUrp9JJzOFR7kn1iyarVymikSiDX3SNn4gy2fPfSOHO6bSVEhJJOWTjfpGfY9i2rbJuBKsIHaKj8qQWD0uprJo7GucTf4ZvkjXt23JXtElOIdlYJ+YtVOg0EcbZtmUsBSZc1aSLolqKTTX7R9I6K+Gdm2chQSZkwVxzKl9UpsniA++O3+IOZI8v3h67ZvjuV3XxyYkobFKmo3qBTW+afbRt6K2FRUooklRwTACEqVUy1MHs5tzj6ZM6TUg1qNYI9KFQOYbdFmPJPFr68l0b0SpCsU9sRYpTR0sHNRV30NG3x35vSstSRswYzJiSU1ThdjQ1fwzzrHK6VBUSr991Yz9EgiYFlnDnfv3d0al06XFhn/A+1SJXyS1HGkjAtLBgoVx4c1GJI+BJqnWVoS5cAEnxFBHtJ0wKAxFx4ZQpe1hNBE1jDCevTyPTmyzxLRKJspiTfCeyC4uznvjldPqSUJKF0MxbkAtR6Zax7OdOCyMTULvuFTfhnpHzzaZc0o6pYZMtSqth7QDOSaMX84l6Y8kdH4TlBU+j0Tcs1fesL6Um4FJRgDgruDX+KtL11wgvvjlIkmWtwvDwJJu4tTxjpdMTsczErFiShCbAHEEAqDubKKhGf2uPzTDM2lRd+Qypk3f3Q0D+EAHOKYbaIQL/AO+Js5FFBIzJetA+tH5RqnlZCUV7CQ9WTiX2mA1YgH/SYxpnTF/45jUitq35Xh83ZkYEtiZ1qDBxUhJZ/wDR4mKMtQAsnSutC47jSNM4pqkEAhgk1LJAZ9HNL2bfF1qLpkly2YgBhmT3WaNG2LUkpSKEJAdgD2iVmwoxU3KLkS0ul3IHzE0GFIdVBUFgWrnGaZOKlYiwJdRYal6O7MYnxNH7Ns4XMSCCcSgFczV23Rc5BUVLcByTr+Z2bhASFkJUupUEqwk1qvsUellKP9MKAUAouXJq+e+v7RB2/heQkbQldyl1CwYgh9cnGWccOXKFwz5m/e75x0Oitu6sTDc4FCj5y1h344bRzErSKfVreI5x0v8ArP7GnaEEISnEbqVelcIpzSfCKSkOMgWcW0BaErmFiDYepOm8+EV17klmb19BGbUo9q2jGSTYkndWJs/S6pT4ECt3c2tmNTAdYxqASanuH7d8WCNw4wlo991E7ClWJBYpDBwGcAtaoFY4+xzMZcl1Z8Y7Gz7SESkhRwlKSSLl0pJ83jhSdoTiNWJL0tXfHfKvXHQlrPylIUhVwaiuTaGPLdOdFdTMGH5Fgs9xqnxpuj0crpDCoCgBzNvecI+JVpWl0qTiRU0BLHsltC7HgDHOyWJ5JMo88tB6mWx/MtQbT+GKf1JVCwlQahG/5fElobtylBMoFaj2NS3amrLs7WaMvUAh3q5rb94515T0ksxWGNw5I3M3ZvW94KTLARNLr+UJsAKzEFncvRJ8YzS5NLvp3xv/AAp6l+0ca3BYt/DSa736zwMWDEJgDljVye0LXa1vpHvehCiRIQinWr7Sxm5qE1OQo76x4Y7ObgCr3IDW1MdXZelCFIK1DEKP2iGZntzYaxcbrt08dkvL3+zKviNc/o2cDtm1IFXAFS9qDnHmJ3TiQlKgSSS1mHZFf7hXdHPm7YFTsRWsvkD2dyRanHWN+0/Lt7x3ZPSiZoxPQ0BLhxDvxICWs5pXSqu5x4R5yZ0oB8gZOQzfiN798InbWooluWLlVS47RUkBv6UnmIz7Qvkj2CSks7Pyf6xz9t2hKJibit6x5tPSk0F8WT+QNO7xjQrbpk4FEwtLPzZUuWJzCQTxAizKJfLHX2j4qQlkgOphS1VJxAeIjH/iILDgMMjneOSpfbUo4QoqelRy8LwpYSFFgTkMqXbxiXJn/JXo9n+IQUKLEFIbiSTTmkH20cOdtHWEkJ7SjxLt77oqbtYSnAAk4S5Nak3zLswA4E5wMralMQ7XtbdQRn3+Me9otmljrMSmwpGIuznCLVr2iQBxELVOC1HEXUSVWapvezxe0zUigsKuHqcm3Cvf3ClSRUgmzgXNWJfLxypD2+Js1EkJUThBSgOXqFG4TZiDw+UHSE9asknNXaO+7ktxNDFT9rUpQP5QKAWb1Nqm9NIBaXqVW1dh6sKHlC0MEshIJUAVWDuWqCXyrTfXSEKmMfLhQQczZXqalVAcqDwpQDJgIr8MQWJrvvq49+cMiw7rMKS1z8xJyFWtqxpoIzqmkG2lBFlBDjyO/LdEmIBpmffKMMmTp5tYFv8ASQAWtxjK9WuGrDUy7Pn7p3mEJTVycwfqG3xdWqehDOzh6Hh9KQszgCRkCxP074Izs/DJycsotX6XceZglAJrnTP2YJawM6k9zHOBEnEThNn8SXi0bE6hdz3W9mGjSYhx9l/EwszdBFTdnKRWvI8H3d2sDNk1vy0hpNO1J6bUUzCoMrCVYsy+FAcaurnHLmzS5bsmhZ8jVu6HS26qYcCXOFNXckrC7vT+WbQpc1VLJo1EgG/B9Y3bv6tyt+hlLWRnh8BrU20jQjZ1McSgl6M74jxD5xiRKUSCpVK1dzSwD6vnGlQ6xaEjslZCQanDXCL3yJPlGVaNvlBK8JUoshCbAMUoQFZneecZlS2DpTTeo0O5sPF/rBqSqYuYoVClKWBV+06gOQYQU3YiASSALXtfIOx5Qv8ACEyZiqh2GWEAFmtiFfebxr2lJGAOXCAS+qnWTvOEpB4QMjZwlWEuXUxsAxLXL0HKG7VOCyVhNF9q5JGKqRTKrWyMNXXJonrSQ1H098IAVtXMfThWFgqCqBnewFBZ7P7MNkSlLWEglicNzmQHPf4RnQ07VLV2UEEYUpJJDDEvtPXQFI/pjLLQXuKkClSX4U8cuEFOViWpQsoqLEMzkkDlTugESjZ2q4PL33RbpT0S0qUlCVElRYUws9MX5gwvlSK2yckrJCezQJFaJSAlL10A+94KXJSlKiFdpQwgs7ZLINi6Th/qOkZpxd8qUtT35eD4CO0BiAoDPIE0OQ3DfDUT2SQBUkPwBdtKkdw3mMSSXdsm5cfd4ZKDhv24wQUyvylzQ8vr74BtEwjzOkOAoC9HNOAp5xVCW5bt3vdGVZkTHpu8BV41SEF77uXtoUmVuYQ2QksWu4pu/eC8ALnjaLauj+VIMuQfdM/CFCc9TdqcaQTUTEb33+MLmTCR4d5f3whoUpRpnwqNH7/OAkrINrXfTOAemcyc7DzF99j3wKlPQnThurAKWQWanKGiSChSipiGYave+Y3Rrtey0FRqO0Scqqd35xS5dSFO4vufwd/KKRPKS5sKMLtV72rWGzdoXYkHl4inlE2AlMQeBp31f3aFYBmYhWrPnz8BC0lzwPvlBkapGQOY74ESy9Q5GY0s0OCi1TxhZWNd3KM70i8OjmpckMGpnZ/rCytQ3NbLyvD1EF/Z9/WFqlivse/rGtgFbSHr47tdbRfWlVWixJTdnByz5QaJoFCIo1HZ1CSlwAVLUbp/KEhNHe6l3hStncmoIF8LlT1u9GpDJwwokigZJJ5zFZ90LlTWz9/Rq98W6Xhe0bMlz2XqblhucDK2cN2KfhKlAAYEKLgWJBSkAqcntEboWVFiTQPnar99IITWkqxKvhQBWz4ybZYR/uhPybInbcwzuwBNeLVAHGCTOxAA7udG98YEJSoO1g+gu1W4wlc8uwA5DxepiWra6mxqWVYmJIQpT5OlHZFb9pozSEHC1AlgwJGYfLJz7rElzgEHVVzcYdK7wD/Sc7UZhI3sz0qAaA8BnF+KIAigUSS1rXtVmpui9oVhSqoawuavcGlG41gZYwsWNGN2AGffAzZeN+4BrXJPD6xPhqaAiZisRvqAzDflYc2hZd3J3U8ofLRVi1baVNPpDESwoeG7X1aMhMpRFsjR6u1IYCC7mzhteX1hM73Q8z6xRd3FaOaUBa3fCIcuYOAYW4RELAFwB7ryjErFmCD3c2hiF6gfao+8TmGjxMAN+GmXgYvGCCQKBuTnyhDfNQPQZNuyrVoAAgnePMi/jweKVpC2DvWzC9a+REWmYXercsrc4yz1FyyaXs165wKpu8mmY+/Hvi6D8Tktw4DM+cK6vtMaWDlhXy8oV1x4bvKHJ2kqbz+o0+sE21dThYCoDPkXfw4PAJNSATW2tx6RSFvTRuG/wryiCUx1378ohv6oIJzq5fhlzhq61yDOwJHGtjAhF++niODCDCibUswHAADwirsUki7Am4d3HBqZGDQXzALM/e1eUY9sllNCGIeh35lst4jLLmrILvkQXbh6wnPSzbqLANM6cMwTvq3eIUZNwK1GZ3jL3TlCpa1OezcMGuNc90Mw0YHjuFKwQtexkkMQ+4gnnW8Ejo5DgBZK3L5JbIA3xO+6BYB608xl73QxIDNlTix9mEsNhWpCRd1HRqZiguTQ7oAzAWpVr76ee+LVLSW7Ndx9tl46wtEv78M+GXfFSrKhZ4oy3yfdpAoWwg+sNMgPeUWRdRs2yelSuyCQlkpcuCEjCDQA1vleMcyYWLMOAbvNzECqXtbjFp1uKxm1ASVHMPqNcm8obMsEkACtA7Obmp3CJlydoBQOmbb8nEQ/g/ZpTO+YPfdvBoSVAF2ZjTu8BBYnoEsW+jv7yilScjT6xVFJU4IOQfiPfnF7xbwtR+XnAbNJJSbWINbihzrRjlAiYag5km9H58xzin/WzrhgD5jvDAd7uaaisZRtLP4cGp4QapYPaU7AEAJuTud247oUtIsKhga0qBa9rF4tDpP6nKUhsTjeGA3+jmwgusoWu4pVmrR3gZczsBOQcAcmfkw7oWg0G537hE3Dro2rAtWoL+Vcsu6DCWsRX1tGdW0Ai+/c0Jlzy6a0v3RlNtyVUbut7vlAB1O/MPbleOemcW8vP1jSrbnKSXdLBr2asNJtoKzTJmbVtS9bwKVJAqHNeIztxheKrsCAXD7zXvaIFD20F2ALcEs7d/usWJYN0F/pDjMThoam+8ct48YznbBiagr74ZRBcvZwQ3E8GBJ8AYdLkYc9b2OsKRMwuXuDRuQ3ZwkbW/P71jQ0LmPUcHHvSBVOLAcTTTnCisC5sxvlWBWpi9c614Hu9Yho5CzbP62rwglT2DZ25WjKFV8PesHiBKmIDNQm9cveQhpGjraUv40H7xUueCagD66Rmkz8J7x3hjBKQGBd+G+HStklDg1s3oK8HflGZYUcwHOf2qXrElS28/e6DSmrA/tnF2bIQSHGIO4LhxyNBDETa3rvDekMkyKVDtp4sOJijKY3ccGoTYRQK5tjmffvjFGZq1e73lyhqKgps1aaaHdEUsBqWq2dIIBSA51B4CB6zQesEua5sbHn6ftFfhwbluJvDZKYUW4132qPEtAzQxvT7Z74ETiSxox7vtF9UeI3W5+8hE7aGZmA2o5HHM+EK69i+85b2FOTw3qjc5k9znLl7eAmkV0c+x4QvCCmrLhs2biw+sVLnDXfnyiyHAa4F/eX1hRk5D3xibGgp7OYyprdvOEhD0vmMuFYuWggMK+/NoS7E+zA21StlUpTWezkNQOG4CDmSgnQnP2c/vC5W1DCQQXLNVnyq9Oe6ALA0e78CH+1GirVYzZvesRaYMB7c9K28wOcVKSQTTduHv1iM6Y1S+0/pSl6vSF4zo2geNkxI/VZxrCpsnl7trGt7VnmJOHfdveoAhYUQcqV5a+9I3p2cqoSyhVyoWu1TV/M8IH8M2h55iKgETrg8bbvURaVFR3ByeERKGem7c9L5NeDQCoZA2PhrlDg4WlA7yzNb6wcySCWsSb7h7MAUkKAUwbwIoX96Re0EAu7l75WHqD3wFo2cNq+/PKvfF9ThYNRmfPv1qYz9bca+ntoLryoZ0N+6Ibp65WIUJa9SB6WpFKknC2T53d/LK+cAhZJFa1Hc3vjGoTlUZj9fvDbUy/LNPllJOCouKZaHVoRNRmR9+eh9I6P4qjNRzyO/dATACdAw7wBTwENs7Z5ak1DPo1xrnXwisIFb+u7hGkSkYQ1CMwcuGu8QhWzqcMXsQS+mvpBSZm2jKm7y5OIvr+1SxtucboitjagAtfJ608T3wKpWEh7G7XyYjm/3eLwUatqJsP33RfWFLE1yYW7x73wE6hokVNa34h++BmbMklwSDodd1YajPBomvy01asWJ7sLk2DNCEow3LjTiIdLYMzCjvmG923RA6wybx3QvaKhOTOMhvfLXwi0Te0zGuW728BNnM2f0y84Dd0b80z3lFybK4iJEjV6bq5P/s96RiX8w95mJEjB8jRtVkcPUxFXPEf3RIkRBHPjGbNX9X9wiRIVBrvL/wBfqIXMtz/6iJEi/D4ZL9B6wxf8s+9IkSIsZ5WXH0gvzjl5xIkEJnXHvSHS7jiP7okSNfBUy595QZ+XuiRIkSAV77oxTv8AqryiRIsRSLDl5mHbLb+o+sSJBs4XPE+saDf3rEiQqVnTb/dFnPl5xIkZZSR6fWNGx3Hv8iokSNfWoGfY8B/1jLM9IkSESBV+XiYcfnHvIRIkPgGb8vMRnN+avIxIkbnRD1fNL4esN2q8SJGafX//2Q==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743200"/>
            <a:ext cx="3657601" cy="2051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697257"/>
            <a:ext cx="2283789" cy="40600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5829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1" y="2248347"/>
            <a:ext cx="8063752" cy="3877815"/>
          </a:xfrm>
        </p:spPr>
        <p:txBody>
          <a:bodyPr/>
          <a:lstStyle/>
          <a:p>
            <a:r>
              <a:rPr lang="en-US" dirty="0" smtClean="0"/>
              <a:t>Temporary fence:</a:t>
            </a:r>
          </a:p>
          <a:p>
            <a:pPr lvl="1"/>
            <a:r>
              <a:rPr lang="en-US" dirty="0" smtClean="0"/>
              <a:t>Allows for improved grazing management</a:t>
            </a:r>
          </a:p>
          <a:p>
            <a:pPr lvl="1"/>
            <a:r>
              <a:rPr lang="en-US" dirty="0" smtClean="0"/>
              <a:t>Enhances livestock health/performance.</a:t>
            </a:r>
          </a:p>
          <a:p>
            <a:pPr lvl="1"/>
            <a:r>
              <a:rPr lang="en-US" dirty="0" smtClean="0"/>
              <a:t>Opens new grazing opportunities.</a:t>
            </a:r>
          </a:p>
          <a:p>
            <a:pPr lvl="1"/>
            <a:r>
              <a:rPr lang="en-US" dirty="0" smtClean="0"/>
              <a:t>Makes pastured poultry feasible.</a:t>
            </a:r>
          </a:p>
          <a:p>
            <a:pPr lvl="1"/>
            <a:r>
              <a:rPr lang="en-US" dirty="0" smtClean="0"/>
              <a:t>Minimizes predator losses.</a:t>
            </a:r>
          </a:p>
          <a:p>
            <a:pPr lvl="1"/>
            <a:r>
              <a:rPr lang="en-US" dirty="0" smtClean="0"/>
              <a:t>Lets small ruminants control vegetation in urban areas. 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411480" lvl="1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255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52400"/>
            <a:ext cx="7772400" cy="914400"/>
          </a:xfrm>
          <a:prstGeom prst="rect">
            <a:avLst/>
          </a:prstGeom>
          <a:solidFill>
            <a:schemeClr val="accent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Questions?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488851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423"/>
            <a:ext cx="9144000" cy="551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6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1906" y="2140449"/>
            <a:ext cx="7745505" cy="3877815"/>
          </a:xfrm>
        </p:spPr>
        <p:txBody>
          <a:bodyPr/>
          <a:lstStyle/>
          <a:p>
            <a:r>
              <a:rPr lang="en-US" dirty="0" smtClean="0"/>
              <a:t>Sheep</a:t>
            </a:r>
          </a:p>
          <a:p>
            <a:r>
              <a:rPr lang="en-US" dirty="0" smtClean="0"/>
              <a:t>Goats</a:t>
            </a:r>
          </a:p>
          <a:p>
            <a:r>
              <a:rPr lang="en-US" dirty="0" smtClean="0"/>
              <a:t>Pastured hogs</a:t>
            </a:r>
          </a:p>
          <a:p>
            <a:r>
              <a:rPr lang="en-US" dirty="0" smtClean="0"/>
              <a:t>Pastured poultry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Alternative Livestock Species?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81200"/>
            <a:ext cx="3759200" cy="2819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3" y="4187254"/>
            <a:ext cx="4436533" cy="2495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456" y="4156774"/>
            <a:ext cx="3560995" cy="26707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1810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3221" y="2133600"/>
            <a:ext cx="8844579" cy="457199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Grazing management</a:t>
            </a:r>
          </a:p>
          <a:p>
            <a:pPr lvl="1"/>
            <a:r>
              <a:rPr lang="en-US" sz="1800" dirty="0" smtClean="0"/>
              <a:t>Forage quality/utilization</a:t>
            </a:r>
          </a:p>
          <a:p>
            <a:pPr lvl="1"/>
            <a:r>
              <a:rPr lang="en-US" sz="1800" dirty="0" smtClean="0"/>
              <a:t>Protection of the forage resource</a:t>
            </a:r>
          </a:p>
          <a:p>
            <a:r>
              <a:rPr lang="en-US" sz="2000" dirty="0"/>
              <a:t>Parasite issues with small ruminants (sheep/goats)</a:t>
            </a:r>
          </a:p>
          <a:p>
            <a:r>
              <a:rPr lang="en-US" sz="2000" dirty="0" smtClean="0"/>
              <a:t>Protect </a:t>
            </a:r>
            <a:r>
              <a:rPr lang="en-US" sz="2000" dirty="0"/>
              <a:t>the livestock from ground predators</a:t>
            </a:r>
          </a:p>
          <a:p>
            <a:r>
              <a:rPr lang="en-US" sz="2000" dirty="0" smtClean="0"/>
              <a:t>Protect the forage/woodland resource (hogs)</a:t>
            </a:r>
          </a:p>
          <a:p>
            <a:r>
              <a:rPr lang="en-US" sz="2000" dirty="0"/>
              <a:t>Landscape Management/Vegetation Control (sheep/goats)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Why Temporary Fence?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4799899"/>
            <a:ext cx="3413877" cy="1911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794412"/>
            <a:ext cx="2824779" cy="1890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521" y="2186378"/>
            <a:ext cx="2406476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82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1" y="2248347"/>
            <a:ext cx="8063752" cy="3877815"/>
          </a:xfrm>
        </p:spPr>
        <p:txBody>
          <a:bodyPr/>
          <a:lstStyle/>
          <a:p>
            <a:r>
              <a:rPr lang="en-US" dirty="0" smtClean="0"/>
              <a:t>Temporary fence: moved daily or weekly</a:t>
            </a:r>
          </a:p>
          <a:p>
            <a:r>
              <a:rPr lang="en-US" dirty="0" smtClean="0"/>
              <a:t>Semi-permanent fence: moved once per season</a:t>
            </a:r>
          </a:p>
          <a:p>
            <a:pPr lvl="1"/>
            <a:r>
              <a:rPr lang="en-US" dirty="0" smtClean="0"/>
              <a:t>With reels</a:t>
            </a:r>
          </a:p>
          <a:p>
            <a:pPr lvl="1"/>
            <a:r>
              <a:rPr lang="en-US" dirty="0" smtClean="0"/>
              <a:t>Without reels</a:t>
            </a:r>
          </a:p>
          <a:p>
            <a:r>
              <a:rPr lang="en-US" dirty="0" smtClean="0"/>
              <a:t>Permanent fence</a:t>
            </a:r>
          </a:p>
          <a:p>
            <a:r>
              <a:rPr lang="en-US" dirty="0" smtClean="0"/>
              <a:t>Mental vs. Physical barrier?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79" y="4947315"/>
            <a:ext cx="2403716" cy="18027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644" y="3194134"/>
            <a:ext cx="3665954" cy="27494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1" y="4947316"/>
            <a:ext cx="2704182" cy="1802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3542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Temporary Fence Basics</a:t>
            </a:r>
            <a:endParaRPr lang="en-US" sz="48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52400" y="2240280"/>
            <a:ext cx="8458200" cy="4389120"/>
          </a:xfrm>
        </p:spPr>
        <p:txBody>
          <a:bodyPr>
            <a:normAutofit/>
          </a:bodyPr>
          <a:lstStyle/>
          <a:p>
            <a:r>
              <a:rPr lang="en-US" dirty="0" smtClean="0"/>
              <a:t>How will you energize the fence?</a:t>
            </a:r>
          </a:p>
          <a:p>
            <a:r>
              <a:rPr lang="en-US" dirty="0" smtClean="0"/>
              <a:t>Animals will need to be trained.</a:t>
            </a:r>
          </a:p>
          <a:p>
            <a:r>
              <a:rPr lang="en-US" dirty="0" smtClean="0"/>
              <a:t>Under normal conditions (limited vegetation on the fence)</a:t>
            </a:r>
          </a:p>
          <a:p>
            <a:pPr lvl="2"/>
            <a:r>
              <a:rPr lang="en-US" dirty="0" smtClean="0"/>
              <a:t>Cattle = 5,000 volts (5Kv)</a:t>
            </a:r>
          </a:p>
          <a:p>
            <a:pPr lvl="2"/>
            <a:r>
              <a:rPr lang="en-US" dirty="0" smtClean="0"/>
              <a:t>Sheep/goats = 7,000 volts (7Kv)</a:t>
            </a:r>
          </a:p>
          <a:p>
            <a:r>
              <a:rPr lang="en-US" dirty="0" smtClean="0"/>
              <a:t>Wet conditions and vegetation will load the fence and reduce shocking power.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532" y="4724400"/>
            <a:ext cx="3794468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36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895D1D"/>
                </a:solidFill>
              </a:rPr>
              <a:t>Temporary Fence Basics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28600" y="2240280"/>
            <a:ext cx="8763000" cy="225552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Poly fence products add resistance to existing fence systems.</a:t>
            </a:r>
          </a:p>
          <a:p>
            <a:r>
              <a:rPr lang="en-US" dirty="0" smtClean="0"/>
              <a:t>Thus a larger energizer may be needed when adding temporary fence.</a:t>
            </a:r>
          </a:p>
          <a:p>
            <a:r>
              <a:rPr lang="en-US" dirty="0" smtClean="0"/>
              <a:t>Monitor fence voltage during variable conditions to determine performance.</a:t>
            </a:r>
          </a:p>
          <a:p>
            <a:r>
              <a:rPr lang="en-US" dirty="0" smtClean="0"/>
              <a:t>Energizer size Rule of Thumb:  1 output joule per 10 to 40 acres.</a:t>
            </a:r>
          </a:p>
          <a:p>
            <a:r>
              <a:rPr lang="en-US" dirty="0" smtClean="0"/>
              <a:t>At least three grounds rods will be need for adequate grounding of most energizers.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242" y="4276345"/>
            <a:ext cx="4607566" cy="259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95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Temporary Fence Equipment</a:t>
            </a:r>
            <a:endParaRPr lang="en-US" sz="4400" dirty="0"/>
          </a:p>
        </p:txBody>
      </p:sp>
      <p:pic>
        <p:nvPicPr>
          <p:cNvPr id="1026" name="Picture 2" descr="Image result for polywire fenc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6" y="2057284"/>
            <a:ext cx="1885524" cy="253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olywire f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098" y="4346790"/>
            <a:ext cx="2419266" cy="241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D Tread-In Post - Yel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44777"/>
            <a:ext cx="507537" cy="43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7/8 inch X 60 inch Heavy Duty Fiberglass Rod Post - SunGuard Coated for easy handling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228" y="2209800"/>
            <a:ext cx="781050" cy="459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tafix Geared 3:1 Fence Reel with NEW Multi-Purpose Handle. 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293" y="4335547"/>
            <a:ext cx="2096262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8822" y="2105981"/>
            <a:ext cx="2430919" cy="243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053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1178</TotalTime>
  <Words>764</Words>
  <Application>Microsoft Macintosh PowerPoint</Application>
  <PresentationFormat>On-screen Show (4:3)</PresentationFormat>
  <Paragraphs>144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Hardcover</vt:lpstr>
      <vt:lpstr>Temporary Fence Options for Small Ruminants, Pigs and Poultry</vt:lpstr>
      <vt:lpstr>Rogers Cattle Company, LLC</vt:lpstr>
      <vt:lpstr>PowerPoint Presentation</vt:lpstr>
      <vt:lpstr>Alternative Livestock Species?</vt:lpstr>
      <vt:lpstr>Why Temporary Fence?</vt:lpstr>
      <vt:lpstr>Terminology</vt:lpstr>
      <vt:lpstr>Temporary Fence Basics</vt:lpstr>
      <vt:lpstr>Temporary Fence Basics</vt:lpstr>
      <vt:lpstr>Temporary Fence Equipment</vt:lpstr>
      <vt:lpstr>Types of Poly-Fence Products</vt:lpstr>
      <vt:lpstr>Multi-Strand Polywire  </vt:lpstr>
      <vt:lpstr>PowerPoint Presentation</vt:lpstr>
      <vt:lpstr>Multi-Strand Polywire  </vt:lpstr>
      <vt:lpstr>Net Fence:  Polywire version of woven wire/field fence</vt:lpstr>
      <vt:lpstr>Net Fence:  Polywire version of woven wire/field fence</vt:lpstr>
      <vt:lpstr>Net Fence Experience</vt:lpstr>
      <vt:lpstr>Net Fence Experience</vt:lpstr>
      <vt:lpstr>Installation/Storage</vt:lpstr>
      <vt:lpstr>Net Fence Experience</vt:lpstr>
      <vt:lpstr>Net Fence Experience</vt:lpstr>
      <vt:lpstr>Net Fence Costs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Crossbreeding Beef Cattle</dc:title>
  <dc:creator>jrroger3</dc:creator>
  <cp:lastModifiedBy>Mekenzie Hargaden</cp:lastModifiedBy>
  <cp:revision>87</cp:revision>
  <dcterms:created xsi:type="dcterms:W3CDTF">2014-01-19T21:49:51Z</dcterms:created>
  <dcterms:modified xsi:type="dcterms:W3CDTF">2016-10-20T18:08:41Z</dcterms:modified>
</cp:coreProperties>
</file>