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99" r:id="rId3"/>
    <p:sldId id="303" r:id="rId4"/>
    <p:sldId id="302" r:id="rId5"/>
    <p:sldId id="300" r:id="rId6"/>
    <p:sldId id="276" r:id="rId7"/>
    <p:sldId id="278" r:id="rId8"/>
    <p:sldId id="275" r:id="rId9"/>
    <p:sldId id="297" r:id="rId10"/>
    <p:sldId id="258" r:id="rId11"/>
    <p:sldId id="301" r:id="rId12"/>
    <p:sldId id="284" r:id="rId13"/>
    <p:sldId id="305" r:id="rId14"/>
    <p:sldId id="298" r:id="rId15"/>
    <p:sldId id="287" r:id="rId16"/>
    <p:sldId id="288" r:id="rId17"/>
    <p:sldId id="257" r:id="rId18"/>
    <p:sldId id="262" r:id="rId19"/>
    <p:sldId id="291" r:id="rId20"/>
    <p:sldId id="309" r:id="rId21"/>
    <p:sldId id="304" r:id="rId22"/>
    <p:sldId id="306" r:id="rId23"/>
    <p:sldId id="310" r:id="rId24"/>
    <p:sldId id="281" r:id="rId25"/>
    <p:sldId id="283" r:id="rId2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994" autoAdjust="0"/>
  </p:normalViewPr>
  <p:slideViewPr>
    <p:cSldViewPr>
      <p:cViewPr varScale="1">
        <p:scale>
          <a:sx n="101" d="100"/>
          <a:sy n="101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008CC35-EADC-4628-8875-85959A022D7F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F4DA9451-D2A4-4FB1-A46F-E9204A78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Bruising alone causes the cattle industry $22 million per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9451-D2A4-4FB1-A46F-E9204A785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Sustainable: able to be upheld or defended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9451-D2A4-4FB1-A46F-E9204A785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0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Hersom</a:t>
            </a:r>
            <a:r>
              <a:rPr lang="en-US" dirty="0" smtClean="0"/>
              <a:t> is</a:t>
            </a:r>
            <a:r>
              <a:rPr lang="en-US" baseline="0" dirty="0" smtClean="0"/>
              <a:t> from Florida State and Ken </a:t>
            </a:r>
            <a:r>
              <a:rPr lang="en-US" baseline="0" dirty="0" err="1" smtClean="0"/>
              <a:t>Odde</a:t>
            </a:r>
            <a:r>
              <a:rPr lang="en-US" baseline="0" dirty="0" smtClean="0"/>
              <a:t> was at Colorado State but is now at Kansas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9451-D2A4-4FB1-A46F-E9204A785E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weight of a bull is 2000 pounds.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2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was</a:t>
            </a:r>
            <a:r>
              <a:rPr lang="en-US" baseline="0" dirty="0" smtClean="0"/>
              <a:t> from Washington State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A9451-D2A4-4FB1-A46F-E9204A785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8BF8-C78E-4D67-9907-87D4889B28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6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8DF29D-2855-4075-BE6A-93A2C54FE1B9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003CAE-EBCE-41B1-AF38-63A6325F5BC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CAcQjRxqFQoTCJWM6I-JwsgCFUOggAodBrcKtA&amp;url=http://diaperchamp.com/getting-pregnant/fertility/tips-on-improving-sperm-count-and-his-fertility/&amp;psig=AFQjCNEQcFUDPF_uXhIYV4YdtvveoAxSPw&amp;ust=1444915659717175" TargetMode="External"/><Relationship Id="rId5" Type="http://schemas.openxmlformats.org/officeDocument/2006/relationships/image" Target="../media/image16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786" y="1828800"/>
            <a:ext cx="8378428" cy="17526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Sustainable Beef Production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28600"/>
            <a:ext cx="8062912" cy="147002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Herd Health and Beef Quality Assurance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95" y="4267200"/>
            <a:ext cx="3784811" cy="1997116"/>
          </a:xfrm>
          <a:prstGeom prst="rect">
            <a:avLst/>
          </a:prstGeom>
          <a:noFill/>
          <a:ln w="38100" cmpd="thickThin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9028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  <a:ea typeface="CatholicSchoolGirls Intl BB" panose="02000506000000020003" pitchFamily="2" charset="0"/>
              </a:rPr>
              <a:t>Heidi Ward, DVM, PhD</a:t>
            </a:r>
          </a:p>
          <a:p>
            <a:pPr algn="ctr"/>
            <a:r>
              <a:rPr lang="en-US" sz="2400" i="1" dirty="0" smtClean="0">
                <a:latin typeface="+mj-lt"/>
                <a:ea typeface="CatholicSchoolGirls Intl BB" panose="02000506000000020003" pitchFamily="2" charset="0"/>
              </a:rPr>
              <a:t>Assistant Professor and Veterinarian</a:t>
            </a:r>
          </a:p>
        </p:txBody>
      </p:sp>
    </p:spTree>
    <p:extLst>
      <p:ext uri="{BB962C8B-B14F-4D97-AF65-F5344CB8AC3E}">
        <p14:creationId xmlns:p14="http://schemas.microsoft.com/office/powerpoint/2010/main" val="249241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Breeding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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431" y="1524000"/>
            <a:ext cx="8407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Pregnancy check dam for approximate calving date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Ensure calves are born in a clean and dry environment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Use plastic sleeves and clean tools when assisting calving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Ensure calf gets colostrum within 6 hours of birth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Natural colostrum is best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Feed 5% of BW q 8h for 24h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Monitor reproductive health post calving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Treat post calving infections*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Retain cull cows to honor withdrawal time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8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30568"/>
            <a:ext cx="2209801" cy="4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75" y="4408710"/>
            <a:ext cx="2954556" cy="19703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849503" y="4045710"/>
            <a:ext cx="2978811" cy="2628092"/>
            <a:chOff x="5860389" y="4045710"/>
            <a:chExt cx="2978811" cy="2628092"/>
          </a:xfrm>
        </p:grpSpPr>
        <p:sp>
          <p:nvSpPr>
            <p:cNvPr id="6" name="Rectangle 5"/>
            <p:cNvSpPr/>
            <p:nvPr/>
          </p:nvSpPr>
          <p:spPr>
            <a:xfrm>
              <a:off x="6223293" y="6427581"/>
              <a:ext cx="223490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Adapted from </a:t>
              </a:r>
              <a:r>
                <a:rPr lang="en-US" sz="1000" dirty="0" err="1" smtClean="0"/>
                <a:t>Besser</a:t>
              </a:r>
              <a:r>
                <a:rPr lang="en-US" sz="1000" dirty="0" smtClean="0"/>
                <a:t> and Gay, 1994 </a:t>
              </a:r>
              <a:endParaRPr lang="en-US" sz="1000" dirty="0"/>
            </a:p>
          </p:txBody>
        </p:sp>
        <p:pic>
          <p:nvPicPr>
            <p:cNvPr id="2050" name="Picture 2" descr="Image result for besser and gay colostrum absorpti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1"/>
            <a:stretch/>
          </p:blipFill>
          <p:spPr bwMode="auto">
            <a:xfrm>
              <a:off x="5860389" y="4045710"/>
              <a:ext cx="2978811" cy="23550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3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Maintain Nutrition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6232624"/>
            <a:ext cx="2198914" cy="4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MP9004140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32722"/>
          <a:stretch/>
        </p:blipFill>
        <p:spPr bwMode="auto">
          <a:xfrm>
            <a:off x="5715000" y="4678277"/>
            <a:ext cx="2936067" cy="19130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600200"/>
            <a:ext cx="8077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Provide </a:t>
            </a:r>
            <a:r>
              <a:rPr lang="en-US" sz="2000" dirty="0" smtClean="0"/>
              <a:t>cattle </a:t>
            </a:r>
            <a:r>
              <a:rPr lang="en-US" sz="2000" dirty="0"/>
              <a:t>access to quality roughage and balanced ration </a:t>
            </a:r>
            <a:r>
              <a:rPr lang="en-US" sz="2000" dirty="0" smtClean="0"/>
              <a:t>daily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Evaluate </a:t>
            </a:r>
            <a:r>
              <a:rPr lang="en-US" sz="2000" dirty="0"/>
              <a:t>ration for balanced protein, energy and nutrients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Check </a:t>
            </a:r>
            <a:r>
              <a:rPr lang="en-US" sz="2000" dirty="0"/>
              <a:t>farm-raised feedstuffs for nitrates, mycotoxins and other soil or climate-induced </a:t>
            </a:r>
            <a:r>
              <a:rPr lang="en-US" sz="2000" dirty="0" smtClean="0"/>
              <a:t>problems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Throw away stale, moldy </a:t>
            </a:r>
            <a:r>
              <a:rPr lang="en-US" sz="2000" dirty="0" smtClean="0"/>
              <a:t>feed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Handle </a:t>
            </a:r>
            <a:r>
              <a:rPr lang="en-US" sz="2000" dirty="0"/>
              <a:t>medicated feed </a:t>
            </a:r>
            <a:r>
              <a:rPr lang="en-US" sz="2000" dirty="0" smtClean="0"/>
              <a:t>properly and make sure withdrawal </a:t>
            </a:r>
            <a:r>
              <a:rPr lang="en-US" sz="2000" dirty="0"/>
              <a:t>times of medications in feed are observed</a:t>
            </a:r>
          </a:p>
        </p:txBody>
      </p:sp>
    </p:spTree>
    <p:extLst>
      <p:ext uri="{BB962C8B-B14F-4D97-AF65-F5344CB8AC3E}">
        <p14:creationId xmlns:p14="http://schemas.microsoft.com/office/powerpoint/2010/main" val="154577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50304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Changes to FDA regulations concerning medicated animal feed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Medically necessary antibiotics cannot be used for growth promotion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Medically important antibiotics in feed requires veterinary oversight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VFD drugs do not include </a:t>
            </a:r>
            <a:r>
              <a:rPr lang="en-US" sz="2000" dirty="0" err="1"/>
              <a:t>coccidiostats</a:t>
            </a:r>
            <a:r>
              <a:rPr lang="en-US" sz="2000" dirty="0"/>
              <a:t> or IGRs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No extra-label use of VFD drugs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Records on VFD drugs must be kept 2 years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Goal is to slow down the emergence of resistant bacteria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Goes into full effect January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2017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More info </a:t>
            </a:r>
            <a:r>
              <a:rPr lang="en-US" sz="2000" dirty="0"/>
              <a:t>at </a:t>
            </a:r>
            <a:r>
              <a:rPr lang="en-US" sz="2000" dirty="0" smtClean="0"/>
              <a:t>BeefUSA.org/antibiotics</a:t>
            </a:r>
            <a:endParaRPr lang="en-US" sz="2000" dirty="0"/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37514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229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Veterinary Feed Directive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066010"/>
            <a:ext cx="2028825" cy="15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77" y="228600"/>
            <a:ext cx="6907646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Responsible Use of Antimicrobials</a:t>
            </a:r>
            <a:endParaRPr lang="en-US" sz="3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95" y="1719943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Select and use antibiotics carefully (based on diagnostics)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Avoid using antibiotics important in human medicine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Combination antibiotic therapy is discouraged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Subtherapeutic antibiotic use is discouraged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Treatment programs should reflect best use principles </a:t>
            </a:r>
          </a:p>
          <a:p>
            <a:pPr marL="0" indent="0">
              <a:buNone/>
            </a:pPr>
            <a:r>
              <a:rPr lang="en-US" sz="1800" dirty="0" smtClean="0"/>
              <a:t>	- Treat the fewest number of animals possible</a:t>
            </a:r>
          </a:p>
          <a:p>
            <a:pPr marL="0" indent="0">
              <a:buNone/>
            </a:pPr>
            <a:r>
              <a:rPr lang="en-US" sz="1800" dirty="0" smtClean="0"/>
              <a:t>	- Treat for the recommended time period</a:t>
            </a:r>
          </a:p>
          <a:p>
            <a:pPr marL="0" indent="0">
              <a:buNone/>
            </a:pPr>
            <a:r>
              <a:rPr lang="en-US" sz="1800" dirty="0" smtClean="0"/>
              <a:t>	- Avoid environmental contamination with antibiotics</a:t>
            </a:r>
          </a:p>
          <a:p>
            <a:pPr marL="0" indent="0">
              <a:buNone/>
            </a:pPr>
            <a:r>
              <a:rPr lang="en-US" sz="1800" dirty="0" smtClean="0"/>
              <a:t>	- Keep records of antibiotic use</a:t>
            </a:r>
          </a:p>
          <a:p>
            <a:pPr marL="0" indent="0">
              <a:buNone/>
            </a:pPr>
            <a:r>
              <a:rPr lang="en-US" sz="1800" dirty="0" smtClean="0"/>
              <a:t>	- Follow label directions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37514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a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162050" cy="14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7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Strengthening Herd Immunity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0109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Involves anything that impacts immune system</a:t>
            </a:r>
          </a:p>
          <a:p>
            <a:r>
              <a:rPr lang="en-US" sz="2400" dirty="0"/>
              <a:t>	</a:t>
            </a:r>
            <a:r>
              <a:rPr lang="en-US" dirty="0" smtClean="0"/>
              <a:t>- Maturity</a:t>
            </a:r>
          </a:p>
          <a:p>
            <a:r>
              <a:rPr lang="en-US" dirty="0"/>
              <a:t>	</a:t>
            </a:r>
            <a:r>
              <a:rPr lang="en-US" dirty="0" smtClean="0"/>
              <a:t>- Stress</a:t>
            </a:r>
          </a:p>
          <a:p>
            <a:r>
              <a:rPr lang="en-US" dirty="0"/>
              <a:t>	</a:t>
            </a:r>
            <a:r>
              <a:rPr lang="en-US" dirty="0" smtClean="0"/>
              <a:t>- Sudden change in nutrition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- Vaccine status</a:t>
            </a:r>
          </a:p>
          <a:p>
            <a:r>
              <a:rPr lang="en-US" dirty="0" smtClean="0"/>
              <a:t>	- </a:t>
            </a:r>
            <a:r>
              <a:rPr lang="en-US" dirty="0"/>
              <a:t>Exposure to disease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Biosecurity is crucial!</a:t>
            </a:r>
          </a:p>
          <a:p>
            <a:r>
              <a:rPr lang="en-US" dirty="0"/>
              <a:t>	</a:t>
            </a:r>
            <a:r>
              <a:rPr lang="en-US" dirty="0" smtClean="0"/>
              <a:t>- Manage </a:t>
            </a:r>
            <a:r>
              <a:rPr lang="en-US" dirty="0"/>
              <a:t>flow of </a:t>
            </a:r>
            <a:r>
              <a:rPr lang="en-US" dirty="0" smtClean="0"/>
              <a:t>traffic</a:t>
            </a:r>
          </a:p>
          <a:p>
            <a:r>
              <a:rPr lang="en-US" dirty="0"/>
              <a:t>	</a:t>
            </a:r>
            <a:r>
              <a:rPr lang="en-US" dirty="0" smtClean="0"/>
              <a:t>- Quickly manage illness in animals</a:t>
            </a:r>
            <a:endParaRPr lang="en-US" dirty="0"/>
          </a:p>
          <a:p>
            <a:r>
              <a:rPr lang="en-US" dirty="0" smtClean="0"/>
              <a:t>	- Control </a:t>
            </a:r>
            <a:r>
              <a:rPr lang="en-US" dirty="0"/>
              <a:t>pests and the environment</a:t>
            </a:r>
          </a:p>
          <a:p>
            <a:r>
              <a:rPr lang="en-US" dirty="0" smtClean="0"/>
              <a:t>	- Disinfect </a:t>
            </a:r>
            <a:r>
              <a:rPr lang="en-US" dirty="0"/>
              <a:t>everything that you can</a:t>
            </a:r>
          </a:p>
          <a:p>
            <a:r>
              <a:rPr lang="en-US" dirty="0" smtClean="0"/>
              <a:t>	- Manage </a:t>
            </a:r>
            <a:r>
              <a:rPr lang="en-US" dirty="0"/>
              <a:t>chemicals and equipment</a:t>
            </a:r>
          </a:p>
          <a:p>
            <a:r>
              <a:rPr lang="en-US" dirty="0" smtClean="0"/>
              <a:t>	- Report </a:t>
            </a:r>
            <a:r>
              <a:rPr lang="en-US" dirty="0"/>
              <a:t>any suspicious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	- </a:t>
            </a:r>
            <a:r>
              <a:rPr lang="en-US" dirty="0"/>
              <a:t>Manage/educate the employees</a:t>
            </a:r>
          </a:p>
          <a:p>
            <a:endParaRPr lang="en-US" sz="2400" dirty="0"/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15798"/>
            <a:ext cx="2209801" cy="4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58" y="4343400"/>
            <a:ext cx="3411910" cy="22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Strengthening Herd Immunity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Involves anything that impacts immune system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	</a:t>
            </a:r>
            <a:r>
              <a:rPr lang="en-US" dirty="0" smtClean="0"/>
              <a:t>- Maturity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Stress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Sudden change in nutrition</a:t>
            </a: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Exposure to disease 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Vaccine status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Ways to boost the immune system</a:t>
            </a:r>
          </a:p>
          <a:p>
            <a:r>
              <a:rPr lang="en-US" dirty="0"/>
              <a:t>	</a:t>
            </a:r>
            <a:r>
              <a:rPr lang="en-US" dirty="0" smtClean="0"/>
              <a:t>- Feed additives</a:t>
            </a:r>
          </a:p>
          <a:p>
            <a:r>
              <a:rPr lang="en-US" dirty="0"/>
              <a:t>	</a:t>
            </a:r>
            <a:r>
              <a:rPr lang="en-US" dirty="0" smtClean="0"/>
              <a:t>- Reduce stressors</a:t>
            </a:r>
          </a:p>
          <a:p>
            <a:r>
              <a:rPr lang="en-US" dirty="0"/>
              <a:t>	</a:t>
            </a:r>
            <a:r>
              <a:rPr lang="en-US" dirty="0" smtClean="0"/>
              <a:t>- Immunization</a:t>
            </a:r>
            <a:endParaRPr lang="en-US" b="1" dirty="0" smtClean="0"/>
          </a:p>
          <a:p>
            <a:r>
              <a:rPr lang="en-US" sz="2400" dirty="0"/>
              <a:t>	</a:t>
            </a:r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15798"/>
            <a:ext cx="2209801" cy="4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71" y="4267200"/>
            <a:ext cx="3390729" cy="2261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0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Immunization not Vaccination!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671459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Vaccines are custom to the operation (get the vet involved!)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Previous disease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Type of operation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New stock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Vaccine timing is very important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- 3 to 4 weeks from injection to antibody protection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Maternal antibodies last approximately 2 months in calf*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Stress is an enemy to antibody production!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Vaccine schedule based on risk vs benefit</a:t>
            </a:r>
          </a:p>
          <a:p>
            <a:r>
              <a:rPr lang="en-US" sz="2000" dirty="0"/>
              <a:t>	</a:t>
            </a:r>
            <a:r>
              <a:rPr lang="en-US" dirty="0" smtClean="0"/>
              <a:t>- Calves between 2-4 months of age</a:t>
            </a:r>
          </a:p>
          <a:p>
            <a:r>
              <a:rPr lang="en-US" dirty="0"/>
              <a:t>	</a:t>
            </a:r>
            <a:r>
              <a:rPr lang="en-US" dirty="0" smtClean="0"/>
              <a:t>- 30 days prior to expected disease</a:t>
            </a:r>
          </a:p>
          <a:p>
            <a:r>
              <a:rPr lang="en-US" dirty="0"/>
              <a:t>	</a:t>
            </a:r>
            <a:r>
              <a:rPr lang="en-US" dirty="0" smtClean="0"/>
              <a:t>- 30 days prior to breeding</a:t>
            </a:r>
          </a:p>
          <a:p>
            <a:r>
              <a:rPr lang="en-US" dirty="0"/>
              <a:t>	</a:t>
            </a:r>
            <a:r>
              <a:rPr lang="en-US" dirty="0" smtClean="0"/>
              <a:t>- 30 days prior to weaning</a:t>
            </a:r>
          </a:p>
          <a:p>
            <a:r>
              <a:rPr lang="en-US" dirty="0"/>
              <a:t>	</a:t>
            </a:r>
            <a:r>
              <a:rPr lang="en-US" dirty="0" smtClean="0"/>
              <a:t>- 30 days prior to transport</a:t>
            </a:r>
            <a:r>
              <a:rPr lang="en-US" dirty="0"/>
              <a:t>	</a:t>
            </a:r>
          </a:p>
        </p:txBody>
      </p:sp>
      <p:pic>
        <p:nvPicPr>
          <p:cNvPr id="14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39861"/>
            <a:ext cx="2286001" cy="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24400"/>
            <a:ext cx="2707891" cy="1806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16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04800"/>
            <a:ext cx="883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Vaccinating Properly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567" y="1600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Type of vaccine is important</a:t>
            </a:r>
          </a:p>
          <a:p>
            <a:pPr>
              <a:buClr>
                <a:schemeClr val="accent1"/>
              </a:buClr>
            </a:pPr>
            <a:r>
              <a:rPr lang="en-US" sz="2000" dirty="0"/>
              <a:t>	</a:t>
            </a:r>
            <a:r>
              <a:rPr lang="en-US" dirty="0" smtClean="0"/>
              <a:t>- Modified live virus (may cause mild symptoms)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Killed virus (safer but requires an initial booster)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Bacterin</a:t>
            </a:r>
            <a:r>
              <a:rPr lang="en-US" dirty="0" smtClean="0"/>
              <a:t> (contains adjuvant and requires an initial booster)</a:t>
            </a:r>
          </a:p>
          <a:p>
            <a:pPr>
              <a:buClr>
                <a:schemeClr val="accent1"/>
              </a:buClr>
            </a:pPr>
            <a:r>
              <a:rPr lang="en-US" dirty="0"/>
              <a:t>	</a:t>
            </a:r>
            <a:r>
              <a:rPr lang="en-US" dirty="0" smtClean="0"/>
              <a:t>- Toxoid (contains adjuvant and is usually in a combination vaccine)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Administration of vaccine can be tricky</a:t>
            </a:r>
          </a:p>
          <a:p>
            <a:r>
              <a:rPr lang="en-US" sz="2000" dirty="0"/>
              <a:t>	</a:t>
            </a:r>
            <a:r>
              <a:rPr lang="en-US" dirty="0" smtClean="0"/>
              <a:t>- Must keep cold (never frozen) and protect from light</a:t>
            </a:r>
          </a:p>
          <a:p>
            <a:r>
              <a:rPr lang="en-US" dirty="0"/>
              <a:t>	</a:t>
            </a:r>
            <a:r>
              <a:rPr lang="en-US" dirty="0" smtClean="0"/>
              <a:t>- Never mix vaccines</a:t>
            </a:r>
          </a:p>
          <a:p>
            <a:r>
              <a:rPr lang="en-US" dirty="0"/>
              <a:t>	</a:t>
            </a:r>
            <a:r>
              <a:rPr lang="en-US" dirty="0" smtClean="0"/>
              <a:t>- Change needle often (every 10 animals minimum)</a:t>
            </a:r>
          </a:p>
          <a:p>
            <a:r>
              <a:rPr lang="en-US" dirty="0"/>
              <a:t>	</a:t>
            </a:r>
            <a:r>
              <a:rPr lang="en-US" dirty="0" smtClean="0"/>
              <a:t>- Injections should be 5-7 inches apart</a:t>
            </a:r>
          </a:p>
          <a:p>
            <a:r>
              <a:rPr lang="en-US" dirty="0"/>
              <a:t>	</a:t>
            </a:r>
            <a:r>
              <a:rPr lang="en-US" dirty="0" smtClean="0"/>
              <a:t>- Inject in neck area (SQ always better than IM)</a:t>
            </a:r>
          </a:p>
          <a:p>
            <a:r>
              <a:rPr lang="en-US" dirty="0"/>
              <a:t>	</a:t>
            </a:r>
            <a:r>
              <a:rPr lang="en-US" dirty="0" smtClean="0"/>
              <a:t>- Use tenting method to ensure no muscle contact</a:t>
            </a:r>
          </a:p>
          <a:p>
            <a:r>
              <a:rPr lang="en-US" dirty="0"/>
              <a:t>	</a:t>
            </a:r>
            <a:r>
              <a:rPr lang="en-US" dirty="0" smtClean="0"/>
              <a:t>- If IM, no more than 10 ml per injection site</a:t>
            </a:r>
            <a:endParaRPr lang="en-US" dirty="0"/>
          </a:p>
        </p:txBody>
      </p:sp>
      <p:pic>
        <p:nvPicPr>
          <p:cNvPr id="102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38672"/>
            <a:ext cx="2241947" cy="4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70" y="5665769"/>
            <a:ext cx="934812" cy="9348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19782" y="5715000"/>
            <a:ext cx="1881785" cy="836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2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Vaccine Injection Sites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40217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97001"/>
            <a:ext cx="3333750" cy="267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6" r="6325" b="34906"/>
          <a:stretch/>
        </p:blipFill>
        <p:spPr bwMode="auto">
          <a:xfrm>
            <a:off x="5181600" y="1676400"/>
            <a:ext cx="305954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059545" cy="2450073"/>
          </a:xfrm>
          <a:prstGeom prst="rect">
            <a:avLst/>
          </a:prstGeom>
          <a:noFill/>
          <a:ln w="9525" cmpd="thinThick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Which Vaccines?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Core Vaccines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IBR-BVD-PI3-BRSV (respiratory viruses)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Blackleg 7-way (bacteria abundant in environment)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+mj-lt"/>
              </a:rPr>
              <a:t>Lepto</a:t>
            </a:r>
            <a:r>
              <a:rPr lang="en-US" dirty="0" smtClean="0">
                <a:latin typeface="+mj-lt"/>
              </a:rPr>
              <a:t> 5-way (bacteria abundant in environment)</a:t>
            </a:r>
          </a:p>
          <a:p>
            <a:pPr>
              <a:buClr>
                <a:schemeClr val="accent1"/>
              </a:buClr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Brucellosis (required by law for heifers for transport)</a:t>
            </a:r>
          </a:p>
          <a:p>
            <a:pPr>
              <a:buClr>
                <a:schemeClr val="accent1"/>
              </a:buClr>
            </a:pPr>
            <a:endParaRPr lang="en-US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Optional Vaccines 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Scours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Pinkeye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+mj-lt"/>
              </a:rPr>
              <a:t>Footrot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+mj-lt"/>
              </a:rPr>
              <a:t>Anaplasmosis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Trichomonas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Tetanus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 Rabies</a:t>
            </a:r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28975"/>
            <a:ext cx="2286001" cy="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17465" b="6916"/>
          <a:stretch/>
        </p:blipFill>
        <p:spPr bwMode="auto">
          <a:xfrm flipH="1">
            <a:off x="6781800" y="4134500"/>
            <a:ext cx="1856936" cy="23486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Why Beef Quality Assurance?</a:t>
            </a:r>
            <a:endParaRPr lang="en-US" sz="3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2" y="5257800"/>
            <a:ext cx="2667000" cy="13335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720840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Consumer concern about the safety of </a:t>
            </a:r>
            <a:r>
              <a:rPr lang="en-US" sz="2000" dirty="0" smtClean="0"/>
              <a:t>food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Consumer concern about animal </a:t>
            </a:r>
            <a:r>
              <a:rPr lang="en-US" sz="2000" dirty="0" smtClean="0"/>
              <a:t>welfare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Meat quality reflects the life of that </a:t>
            </a:r>
            <a:r>
              <a:rPr lang="en-US" sz="2000" dirty="0" smtClean="0"/>
              <a:t>animal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Producers can directly manage beef </a:t>
            </a:r>
            <a:r>
              <a:rPr lang="en-US" sz="2000" dirty="0" smtClean="0"/>
              <a:t>quality</a:t>
            </a:r>
            <a:endParaRPr lang="en-US" sz="2000" dirty="0"/>
          </a:p>
          <a:p>
            <a:pPr marL="64008" indent="0">
              <a:buClr>
                <a:schemeClr val="accent1"/>
              </a:buClr>
              <a:buNone/>
            </a:pPr>
            <a:r>
              <a:rPr lang="en-US" sz="2000" dirty="0"/>
              <a:t>	- Manage to minimize </a:t>
            </a:r>
            <a:r>
              <a:rPr lang="en-US" sz="2000" dirty="0" smtClean="0"/>
              <a:t>defects</a:t>
            </a:r>
            <a:endParaRPr lang="en-US" sz="2000" dirty="0"/>
          </a:p>
          <a:p>
            <a:pPr marL="64008" indent="0">
              <a:buClr>
                <a:schemeClr val="accent1"/>
              </a:buClr>
              <a:buNone/>
            </a:pPr>
            <a:r>
              <a:rPr lang="en-US" sz="2000" dirty="0"/>
              <a:t>	- Monitor health and body </a:t>
            </a:r>
            <a:r>
              <a:rPr lang="en-US" sz="2000" dirty="0" smtClean="0"/>
              <a:t>condition</a:t>
            </a:r>
            <a:endParaRPr lang="en-US" sz="2000" dirty="0"/>
          </a:p>
          <a:p>
            <a:pPr marL="64008" indent="0">
              <a:buClr>
                <a:schemeClr val="accent1"/>
              </a:buClr>
              <a:buNone/>
            </a:pPr>
            <a:r>
              <a:rPr lang="en-US" sz="2000" dirty="0"/>
              <a:t>	- Market in a timely </a:t>
            </a:r>
            <a:r>
              <a:rPr lang="en-US" sz="2000" dirty="0" smtClean="0"/>
              <a:t>manner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BQA provides safe and wholesome beef for the </a:t>
            </a:r>
            <a:r>
              <a:rPr lang="en-US" sz="2000" dirty="0" smtClean="0"/>
              <a:t>consumer!</a:t>
            </a:r>
            <a:endParaRPr lang="en-US" sz="2000" dirty="0"/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69401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2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Administer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Injectables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Properly</a:t>
            </a:r>
            <a:endParaRPr lang="en-US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3730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Sanitize equipment before and after </a:t>
            </a:r>
            <a:r>
              <a:rPr lang="en-US" sz="2000" dirty="0" smtClean="0"/>
              <a:t>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DO NOT combine different vaccines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Mark and separate syringes and always use transfer needles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Select best route of administration (SQ over IM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Choose the correct needle size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Mix each time before use and keep cool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Get air out of syringes to get accurate dose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Properly restrain animals prior to injecting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Choose the best location for the injection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295" r="4651" b="5244"/>
          <a:stretch/>
        </p:blipFill>
        <p:spPr>
          <a:xfrm>
            <a:off x="5911632" y="4800600"/>
            <a:ext cx="2894040" cy="1706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28975"/>
            <a:ext cx="2286001" cy="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107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Decrease Parasite Burden</a:t>
            </a:r>
            <a:endParaRPr lang="en-US" sz="3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76400"/>
            <a:ext cx="8229600" cy="3429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Work with veterinarian to develop plan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Use only cattle approved products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Rotate chemical classes to reduce resistance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Follow instructions on label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Note withdrawal times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Dispose container according to label 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40217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2057400" cy="16448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06" y="1828800"/>
            <a:ext cx="1200150" cy="14241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7338" r="26400" b="23256"/>
          <a:stretch/>
        </p:blipFill>
        <p:spPr>
          <a:xfrm>
            <a:off x="6769176" y="4692889"/>
            <a:ext cx="1777848" cy="1568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30" y="3334583"/>
            <a:ext cx="825770" cy="355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9" b="17568"/>
          <a:stretch/>
        </p:blipFill>
        <p:spPr>
          <a:xfrm>
            <a:off x="3352800" y="3810000"/>
            <a:ext cx="837400" cy="448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 b="52116"/>
          <a:stretch/>
        </p:blipFill>
        <p:spPr>
          <a:xfrm>
            <a:off x="4833257" y="4397830"/>
            <a:ext cx="1142508" cy="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External Parasite Medications</a:t>
            </a:r>
            <a:endParaRPr lang="en-US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1350" r="13200" b="15069"/>
          <a:stretch/>
        </p:blipFill>
        <p:spPr>
          <a:xfrm>
            <a:off x="1437667" y="1600200"/>
            <a:ext cx="6268667" cy="4550229"/>
          </a:xfrm>
          <a:prstGeom prst="rect">
            <a:avLst/>
          </a:prstGeom>
        </p:spPr>
      </p:pic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40217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4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Sanitation of Environment</a:t>
            </a:r>
            <a:endParaRPr lang="en-US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2" y="1600200"/>
            <a:ext cx="8503920" cy="3810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/>
              <a:t>Keep </a:t>
            </a:r>
            <a:r>
              <a:rPr lang="en-US" sz="2000" dirty="0" smtClean="0"/>
              <a:t>feed </a:t>
            </a:r>
            <a:r>
              <a:rPr lang="en-US" sz="2000" dirty="0"/>
              <a:t>area free of standing water, manure or other unnecessary farm </a:t>
            </a:r>
            <a:r>
              <a:rPr lang="en-US" sz="2000" dirty="0" smtClean="0"/>
              <a:t>items</a:t>
            </a:r>
            <a:endParaRPr lang="en-US" sz="2000" dirty="0"/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Ventilate buildings to control odor and moisture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Provide clean, dry bedding for calving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Provide shade areas in the summer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Keep wild animals off your property</a:t>
            </a:r>
          </a:p>
          <a:p>
            <a:pPr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2000" dirty="0" smtClean="0"/>
              <a:t>Observe farm biosecurity</a:t>
            </a:r>
          </a:p>
          <a:p>
            <a:endParaRPr lang="en-US" sz="3200" dirty="0"/>
          </a:p>
          <a:p>
            <a:pPr marL="64008" indent="0">
              <a:buNone/>
            </a:pPr>
            <a:endParaRPr lang="en-US" sz="3200" dirty="0"/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60" y="4876800"/>
            <a:ext cx="3289491" cy="17508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40217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6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For More Information…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056" y="1738967"/>
            <a:ext cx="7714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www.bqa.org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www.BeefUSA.org/antibiotics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www.fda.gov- veterinary feed directive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j-lt"/>
              </a:rPr>
              <a:t>hward@uaex.edu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172200"/>
            <a:ext cx="2635069" cy="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72429"/>
            <a:ext cx="2354608" cy="24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37" y="2362200"/>
            <a:ext cx="5517725" cy="2911516"/>
          </a:xfrm>
          <a:prstGeom prst="rect">
            <a:avLst/>
          </a:prstGeom>
          <a:noFill/>
          <a:ln w="38100" cmpd="thickThin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Who is Responsible for BQA?</a:t>
            </a:r>
            <a:endParaRPr lang="en-US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28600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Anyone who handles the animal from birth to adulthood to slaughter to retail are responsible for providing beef quality assurance.</a:t>
            </a:r>
            <a:endParaRPr lang="en-US" sz="2800" dirty="0"/>
          </a:p>
        </p:txBody>
      </p:sp>
      <p:pic>
        <p:nvPicPr>
          <p:cNvPr id="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69401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5" y="4343400"/>
            <a:ext cx="2891065" cy="2168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30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-457200"/>
            <a:ext cx="8839200" cy="13990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Managing to Avoid Blemishes</a:t>
            </a:r>
            <a:endParaRPr lang="en-US" sz="3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Solid fences in ramps, pens and chutes so cattle only see straight ahead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Back off if an animal rears up in the chute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Never beat cattle to get them to move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Slope sides of the chute to reduce the animal’s ability to turn around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Design </a:t>
            </a:r>
            <a:r>
              <a:rPr lang="en-US" sz="2000" dirty="0" err="1" smtClean="0"/>
              <a:t>headgate</a:t>
            </a:r>
            <a:r>
              <a:rPr lang="en-US" sz="2000" dirty="0" smtClean="0"/>
              <a:t>/squeeze chute to hold the animal while treating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Avoid sharp edges and protruding objects that can cause bruising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69401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46320"/>
            <a:ext cx="2545080" cy="1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Herd Health Per BQA</a:t>
            </a:r>
            <a:endParaRPr lang="en-US" sz="32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69401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752600"/>
            <a:ext cx="784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Develop a plan with a </a:t>
            </a:r>
            <a:r>
              <a:rPr lang="en-US" sz="2000" dirty="0" smtClean="0"/>
              <a:t>veterinarian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Train </a:t>
            </a:r>
            <a:r>
              <a:rPr lang="en-US" sz="2000" dirty="0" smtClean="0"/>
              <a:t>ALL </a:t>
            </a:r>
            <a:r>
              <a:rPr lang="en-US" sz="2000" dirty="0"/>
              <a:t>people who work with your </a:t>
            </a:r>
            <a:r>
              <a:rPr lang="en-US" sz="2000" dirty="0" smtClean="0"/>
              <a:t>cattle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 </a:t>
            </a:r>
            <a:r>
              <a:rPr lang="en-US" sz="2000" dirty="0"/>
              <a:t>good herd health plan will:</a:t>
            </a:r>
          </a:p>
          <a:p>
            <a:pPr marL="64008"/>
            <a:r>
              <a:rPr lang="en-US" dirty="0"/>
              <a:t>    	- Improve animal health and welfare</a:t>
            </a:r>
          </a:p>
          <a:p>
            <a:pPr marL="64008" indent="0">
              <a:buNone/>
            </a:pPr>
            <a:r>
              <a:rPr lang="en-US" dirty="0" smtClean="0"/>
              <a:t>	- Reduce </a:t>
            </a:r>
            <a:r>
              <a:rPr lang="en-US" dirty="0"/>
              <a:t>potential for meat residues and carcass blemishes</a:t>
            </a:r>
          </a:p>
          <a:p>
            <a:pPr marL="64008" indent="0">
              <a:buNone/>
            </a:pPr>
            <a:r>
              <a:rPr lang="en-US" dirty="0"/>
              <a:t>        	- Promote sustained profitable beef production</a:t>
            </a:r>
          </a:p>
          <a:p>
            <a:pPr marL="64008" indent="0">
              <a:buNone/>
            </a:pPr>
            <a:r>
              <a:rPr lang="en-US" dirty="0"/>
              <a:t>	- </a:t>
            </a:r>
            <a:r>
              <a:rPr lang="en-US" dirty="0" smtClean="0"/>
              <a:t>Decrease </a:t>
            </a:r>
            <a:r>
              <a:rPr lang="en-US" dirty="0"/>
              <a:t>cost and cull rates</a:t>
            </a:r>
          </a:p>
          <a:p>
            <a:pPr marL="64008" indent="0">
              <a:buNone/>
            </a:pPr>
            <a:r>
              <a:rPr lang="en-US" dirty="0"/>
              <a:t>	- Reduce drug use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9" y="4495800"/>
            <a:ext cx="3085531" cy="20673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39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Goals of a Herd Health Program</a:t>
            </a:r>
            <a:endParaRPr lang="en-US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12655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Promote animal welfare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Prevent disease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Avoid the cost of treating disease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Get healthy cattle to market with a good body condition!</a:t>
            </a:r>
            <a:endParaRPr lang="en-US" sz="2000" dirty="0"/>
          </a:p>
        </p:txBody>
      </p:sp>
      <p:pic>
        <p:nvPicPr>
          <p:cNvPr id="11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269401"/>
            <a:ext cx="2133601" cy="4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39" y="4419600"/>
            <a:ext cx="3091161" cy="2067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75" y="1981200"/>
            <a:ext cx="1004888" cy="14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296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Aspects of a Herd Health Plan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544" y="1600200"/>
            <a:ext cx="83823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Breed for health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Maintain a good plane of nutrition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Strengthen the immune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Decrease parasite burden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Keep environment clean</a:t>
            </a:r>
            <a:endParaRPr lang="en-US" sz="2000" dirty="0"/>
          </a:p>
        </p:txBody>
      </p:sp>
      <p:sp>
        <p:nvSpPr>
          <p:cNvPr id="2" name="AutoShape 2" descr="Image result for antibiotic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antibiotic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38672"/>
            <a:ext cx="2129622" cy="4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13207" r="14892" b="11957"/>
          <a:stretch/>
        </p:blipFill>
        <p:spPr>
          <a:xfrm>
            <a:off x="5791200" y="4235849"/>
            <a:ext cx="2895600" cy="19690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7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2900" y="1600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BCS of 6.0 at calving</a:t>
            </a:r>
          </a:p>
          <a:p>
            <a:pPr>
              <a:buClr>
                <a:schemeClr val="accent1"/>
              </a:buClr>
            </a:pPr>
            <a:r>
              <a:rPr lang="en-US" sz="2000" dirty="0"/>
              <a:t>	</a:t>
            </a:r>
            <a:r>
              <a:rPr lang="en-US" dirty="0" smtClean="0"/>
              <a:t>- Postpartum interval and colostrum quality</a:t>
            </a:r>
          </a:p>
          <a:p>
            <a:pPr>
              <a:buClr>
                <a:schemeClr val="accent1"/>
              </a:buClr>
            </a:pPr>
            <a:r>
              <a:rPr lang="en-US" dirty="0"/>
              <a:t>	- </a:t>
            </a:r>
            <a:r>
              <a:rPr lang="en-US" dirty="0" smtClean="0"/>
              <a:t>Colostrum contains protein, fat, sugars, vitamins A &amp; E and antibodies</a:t>
            </a:r>
          </a:p>
          <a:p>
            <a:pPr>
              <a:buClr>
                <a:schemeClr val="accent1"/>
              </a:buClr>
            </a:pPr>
            <a:r>
              <a:rPr lang="en-US" dirty="0" smtClean="0"/>
              <a:t>	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Vaccinate and deworm 30 days prior to </a:t>
            </a:r>
            <a:r>
              <a:rPr lang="en-US" sz="2000" i="1" dirty="0" smtClean="0"/>
              <a:t>breeding</a:t>
            </a:r>
          </a:p>
          <a:p>
            <a:pPr>
              <a:buClr>
                <a:schemeClr val="accent1"/>
              </a:buClr>
            </a:pPr>
            <a:r>
              <a:rPr lang="en-US" sz="2000" i="1" dirty="0"/>
              <a:t>	</a:t>
            </a:r>
            <a:r>
              <a:rPr lang="en-US" i="1" dirty="0" smtClean="0"/>
              <a:t>- </a:t>
            </a:r>
            <a:r>
              <a:rPr lang="en-US" altLang="en-US" dirty="0"/>
              <a:t>Protects cow while pregnant and builds antibodies for </a:t>
            </a:r>
            <a:r>
              <a:rPr lang="en-US" altLang="en-US" dirty="0" smtClean="0"/>
              <a:t>colostrum</a:t>
            </a:r>
          </a:p>
          <a:p>
            <a:pPr>
              <a:buClr>
                <a:schemeClr val="accent1"/>
              </a:buClr>
            </a:pPr>
            <a:endParaRPr lang="en-US" altLang="en-US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Breed heifers 2 to 3 weeks earlier than mature cows</a:t>
            </a:r>
            <a:endParaRPr lang="en-US" altLang="en-US" sz="2000" dirty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  <p:pic>
        <p:nvPicPr>
          <p:cNvPr id="10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26098"/>
            <a:ext cx="2170614" cy="4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bc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5728" r="5162" b="3418"/>
          <a:stretch>
            <a:fillRect/>
          </a:stretch>
        </p:blipFill>
        <p:spPr bwMode="auto">
          <a:xfrm>
            <a:off x="6629400" y="4953000"/>
            <a:ext cx="2160000" cy="137160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42682" y="4220100"/>
            <a:ext cx="6271640" cy="2485500"/>
            <a:chOff x="2653570" y="4192299"/>
            <a:chExt cx="6271640" cy="2485500"/>
          </a:xfrm>
        </p:grpSpPr>
        <p:sp>
          <p:nvSpPr>
            <p:cNvPr id="6" name="Rectangle 5"/>
            <p:cNvSpPr/>
            <p:nvPr/>
          </p:nvSpPr>
          <p:spPr>
            <a:xfrm>
              <a:off x="3775362" y="6373088"/>
              <a:ext cx="1713481" cy="304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Hersom</a:t>
              </a:r>
              <a:r>
                <a:rPr lang="en-US" sz="1200" dirty="0" smtClean="0"/>
                <a:t>, et al., 2015 </a:t>
              </a:r>
              <a:endParaRPr lang="en-US" sz="1200" dirty="0"/>
            </a:p>
          </p:txBody>
        </p:sp>
        <p:pic>
          <p:nvPicPr>
            <p:cNvPr id="7" name="Picture 6" descr="https://edis.ifas.ufl.edu/LyraEDISServlet?command=getScreenImage&amp;oid=146514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570" y="4192299"/>
              <a:ext cx="3886200" cy="2221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grpSp>
          <p:nvGrpSpPr>
            <p:cNvPr id="3" name="Group 2"/>
            <p:cNvGrpSpPr/>
            <p:nvPr/>
          </p:nvGrpSpPr>
          <p:grpSpPr>
            <a:xfrm>
              <a:off x="6610635" y="4198841"/>
              <a:ext cx="2314575" cy="2478958"/>
              <a:chOff x="6573622" y="4198841"/>
              <a:chExt cx="2314575" cy="2478958"/>
            </a:xfrm>
          </p:grpSpPr>
          <p:pic>
            <p:nvPicPr>
              <p:cNvPr id="9" name="Picture 2" descr="Table 2. IgG in Beef Calve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3622" y="4198841"/>
                <a:ext cx="2314575" cy="2239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023077" y="6400800"/>
                <a:ext cx="128272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err="1"/>
                  <a:t>Odde</a:t>
                </a:r>
                <a:r>
                  <a:rPr lang="en-US" sz="1200" dirty="0"/>
                  <a:t>, K.G. </a:t>
                </a:r>
                <a:r>
                  <a:rPr lang="en-US" sz="1200" dirty="0" smtClean="0"/>
                  <a:t>1997</a:t>
                </a:r>
                <a:endParaRPr lang="en-US" sz="1200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52400" y="304800"/>
            <a:ext cx="883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Smart Breeding </a:t>
            </a:r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r>
              <a:rPr 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2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81000" y="1676400"/>
            <a:ext cx="80010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BCS of 6.0 at breeding (exercise important too!)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Vaccinate and deworm </a:t>
            </a:r>
            <a:r>
              <a:rPr lang="en-US" altLang="en-US" sz="2000" b="1" dirty="0" smtClean="0"/>
              <a:t>at least </a:t>
            </a:r>
            <a:r>
              <a:rPr lang="en-US" altLang="en-US" sz="2000" dirty="0" smtClean="0"/>
              <a:t>30 days prior to breeding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Test new bulls for BVD and </a:t>
            </a:r>
            <a:r>
              <a:rPr lang="en-US" altLang="en-US" sz="20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quarantine for 4 weeks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Trichomoniasis test on seasoned </a:t>
            </a:r>
            <a:r>
              <a:rPr lang="en-US" altLang="en-US" sz="2000" dirty="0" smtClean="0"/>
              <a:t>bulls</a:t>
            </a:r>
            <a:r>
              <a:rPr lang="en-US" altLang="en-US" sz="2000" i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Breeding soundness exam 30-60 days prior to breeding</a:t>
            </a:r>
          </a:p>
          <a:p>
            <a:r>
              <a:rPr lang="en-US" altLang="en-US" sz="2000" dirty="0"/>
              <a:t>	</a:t>
            </a:r>
            <a:r>
              <a:rPr lang="en-US" altLang="en-US" dirty="0" smtClean="0"/>
              <a:t>- Head to hoof exam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- Semen collection for sperm count, morphology and motility</a:t>
            </a:r>
            <a:endParaRPr lang="en-US" altLang="en-US" dirty="0"/>
          </a:p>
        </p:txBody>
      </p:sp>
      <p:pic>
        <p:nvPicPr>
          <p:cNvPr id="48160" name="Picture 32" descr="76939-004-2CE56C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25779"/>
            <a:ext cx="2239351" cy="137514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diaperchamp.com/wp-content/uploads/2014/09/semen-analysis-t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02" y="4743762"/>
            <a:ext cx="3899395" cy="176804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uservol.uaex.edu\users\hward\Desktop\UA-color-left-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22396"/>
            <a:ext cx="2241950" cy="4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40325" y="314528"/>
            <a:ext cx="4063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Smart Breeding </a:t>
            </a:r>
            <a:r>
              <a:rPr lang="en-US" altLang="en-US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en-US" altLang="en-US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44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6595</TotalTime>
  <Words>820</Words>
  <Application>Microsoft Macintosh PowerPoint</Application>
  <PresentationFormat>On-screen Show (4:3)</PresentationFormat>
  <Paragraphs>217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Herd Health and Beef Quality Assurance</vt:lpstr>
      <vt:lpstr>Why Beef Quality Assurance?</vt:lpstr>
      <vt:lpstr>Who is Responsible for BQA?</vt:lpstr>
      <vt:lpstr>Managing to Avoid Blemishes</vt:lpstr>
      <vt:lpstr>Herd Health Per BQA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Responsible Use of Antimicrobials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 Injectables Properly</vt:lpstr>
      <vt:lpstr>Decrease Parasite Burden</vt:lpstr>
      <vt:lpstr>External Parasite Medications</vt:lpstr>
      <vt:lpstr>Sanitation of Environment</vt:lpstr>
      <vt:lpstr>PowerPoint Presentation</vt:lpstr>
      <vt:lpstr>PowerPoint Presentation</vt:lpstr>
    </vt:vector>
  </TitlesOfParts>
  <Company>UACES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Feed Directive</dc:title>
  <dc:creator>Heidi Ward</dc:creator>
  <cp:lastModifiedBy>Mekenzie Hargaden</cp:lastModifiedBy>
  <cp:revision>282</cp:revision>
  <cp:lastPrinted>2016-09-07T15:25:26Z</cp:lastPrinted>
  <dcterms:created xsi:type="dcterms:W3CDTF">2015-08-14T13:30:24Z</dcterms:created>
  <dcterms:modified xsi:type="dcterms:W3CDTF">2016-10-06T21:25:41Z</dcterms:modified>
</cp:coreProperties>
</file>