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  <p:sldMasterId id="2147483852" r:id="rId2"/>
  </p:sldMasterIdLst>
  <p:sldIdLst>
    <p:sldId id="256" r:id="rId3"/>
    <p:sldId id="258" r:id="rId4"/>
    <p:sldId id="265" r:id="rId5"/>
    <p:sldId id="261" r:id="rId6"/>
    <p:sldId id="263" r:id="rId7"/>
    <p:sldId id="264" r:id="rId8"/>
    <p:sldId id="262" r:id="rId9"/>
    <p:sldId id="266" r:id="rId10"/>
    <p:sldId id="267" r:id="rId11"/>
    <p:sldId id="257" r:id="rId12"/>
    <p:sldId id="260" r:id="rId13"/>
    <p:sldId id="268" r:id="rId14"/>
    <p:sldId id="275" r:id="rId15"/>
    <p:sldId id="276" r:id="rId16"/>
    <p:sldId id="269" r:id="rId17"/>
    <p:sldId id="271" r:id="rId18"/>
    <p:sldId id="270" r:id="rId19"/>
    <p:sldId id="283" r:id="rId20"/>
    <p:sldId id="274" r:id="rId21"/>
    <p:sldId id="280" r:id="rId22"/>
    <p:sldId id="281" r:id="rId23"/>
    <p:sldId id="272" r:id="rId24"/>
    <p:sldId id="273" r:id="rId25"/>
    <p:sldId id="282" r:id="rId26"/>
    <p:sldId id="284" r:id="rId27"/>
    <p:sldId id="285" r:id="rId28"/>
    <p:sldId id="286" r:id="rId29"/>
    <p:sldId id="278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-136" y="-7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Relationship Id="rId2" Type="http://schemas.microsoft.com/office/2011/relationships/chartStyle" Target="style1.xml"/><Relationship Id="rId3" Type="http://schemas.microsoft.com/office/2011/relationships/chartColorStyle" Target="colors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Distillers Condensed Solubles for Stockers on Fescue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Supplement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Control 0</c:v>
                </c:pt>
                <c:pt idx="1">
                  <c:v>1% Fat BW</c:v>
                </c:pt>
                <c:pt idx="2">
                  <c:v>3% Fat BW</c:v>
                </c:pt>
                <c:pt idx="3">
                  <c:v>Corn:SBM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1.3</c:v>
                </c:pt>
                <c:pt idx="1">
                  <c:v>1.74</c:v>
                </c:pt>
                <c:pt idx="2">
                  <c:v>1.97</c:v>
                </c:pt>
                <c:pt idx="3">
                  <c:v>1.62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49D-4983-837B-82205D9AB4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32575064"/>
        <c:axId val="2122603576"/>
      </c:barChart>
      <c:catAx>
        <c:axId val="2032575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2603576"/>
        <c:crosses val="autoZero"/>
        <c:auto val="1"/>
        <c:lblAlgn val="ctr"/>
        <c:lblOffset val="100"/>
        <c:noMultiLvlLbl val="0"/>
      </c:catAx>
      <c:valAx>
        <c:axId val="2122603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2575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ADG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Corn/Cottonseed</c:v>
                </c:pt>
                <c:pt idx="1">
                  <c:v>Distillers</c:v>
                </c:pt>
                <c:pt idx="2">
                  <c:v>Corn Gluten Feed</c:v>
                </c:pt>
                <c:pt idx="3">
                  <c:v>DDG/CGF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2.5</c:v>
                </c:pt>
                <c:pt idx="1">
                  <c:v>2.9</c:v>
                </c:pt>
                <c:pt idx="2">
                  <c:v>2.3</c:v>
                </c:pt>
                <c:pt idx="3">
                  <c:v>2.7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D29-4A22-AF07-6755557924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4195224"/>
        <c:axId val="2114267288"/>
      </c:barChart>
      <c:catAx>
        <c:axId val="21141952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14267288"/>
        <c:crosses val="autoZero"/>
        <c:auto val="1"/>
        <c:lblAlgn val="ctr"/>
        <c:lblOffset val="100"/>
        <c:noMultiLvlLbl val="0"/>
      </c:catAx>
      <c:valAx>
        <c:axId val="211426728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ADG, lb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14195224"/>
        <c:crosses val="autoZero"/>
        <c:crossBetween val="between"/>
      </c:valAx>
      <c:spPr>
        <a:solidFill>
          <a:schemeClr val="bg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5.png"/><Relationship Id="rId5" Type="http://schemas.microsoft.com/office/2007/relationships/hdphoto" Target="../media/hdphoto1.wdp"/><Relationship Id="rId6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5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 cstate="email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 cstate="email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 cstate="email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 cstate="email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6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10/19/16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10/19/16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10/19/16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9B8D-2461-4FFE-9458-7C33F18504C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D94A8-CB44-4235-AA53-2602044DC6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479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9B8D-2461-4FFE-9458-7C33F18504C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D94A8-CB44-4235-AA53-2602044DC6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986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9B8D-2461-4FFE-9458-7C33F18504C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D94A8-CB44-4235-AA53-2602044DC6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5069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9B8D-2461-4FFE-9458-7C33F18504C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D94A8-CB44-4235-AA53-2602044DC6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6952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9B8D-2461-4FFE-9458-7C33F18504C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D94A8-CB44-4235-AA53-2602044DC6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580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9B8D-2461-4FFE-9458-7C33F18504C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D94A8-CB44-4235-AA53-2602044DC6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3566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9B8D-2461-4FFE-9458-7C33F18504C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D94A8-CB44-4235-AA53-2602044DC6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8479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9B8D-2461-4FFE-9458-7C33F18504C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D94A8-CB44-4235-AA53-2602044DC6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97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10/19/16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9B8D-2461-4FFE-9458-7C33F18504C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D94A8-CB44-4235-AA53-2602044DC6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9808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9B8D-2461-4FFE-9458-7C33F18504C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D94A8-CB44-4235-AA53-2602044DC6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9419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9B8D-2461-4FFE-9458-7C33F18504C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10/19/16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D94A8-CB44-4235-AA53-2602044DC6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331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 cstate="email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10/19/16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 cstate="email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10/19/16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10/19/16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10/19/16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10/19/16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 cstate="email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10/19/16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 cstate="email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 cstate="email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10/19/16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 cstate="email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4" Type="http://schemas.microsoft.com/office/2007/relationships/hdphoto" Target="../media/hdphoto1.wdp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10/19/16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 cstate="email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B55E9B8D-2461-4FFE-9458-7C33F18504C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10/19/16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DF4D94A8-CB44-4235-AA53-2602044DC6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579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chart" Target="../charts/char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10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11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fortune.com/2015/08/01/distilleries-craft-beer-liquor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youtu.be/U10D9TDYtfs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 dirty="0" smtClean="0"/>
              <a:t>Liquor to Feed: Bourbon &amp; Beer Coproducts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1560" y="4578900"/>
            <a:ext cx="7891272" cy="1752889"/>
          </a:xfrm>
        </p:spPr>
        <p:txBody>
          <a:bodyPr>
            <a:normAutofit/>
          </a:bodyPr>
          <a:lstStyle/>
          <a:p>
            <a:r>
              <a:rPr lang="en-US" dirty="0" smtClean="0"/>
              <a:t>Dr. Jeff Lehmkuhler</a:t>
            </a:r>
          </a:p>
          <a:p>
            <a:r>
              <a:rPr lang="en-US" dirty="0" smtClean="0"/>
              <a:t>Extension Beef Cattle Specialist</a:t>
            </a:r>
          </a:p>
          <a:p>
            <a:r>
              <a:rPr lang="en-US" dirty="0" smtClean="0"/>
              <a:t>University of Kentucky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604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057650" y="153747"/>
            <a:ext cx="7070597" cy="1609344"/>
          </a:xfrm>
        </p:spPr>
        <p:txBody>
          <a:bodyPr/>
          <a:lstStyle/>
          <a:p>
            <a:r>
              <a:rPr lang="en-US" dirty="0" smtClean="0"/>
              <a:t>Feeding slop was not without its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7210" y="1866899"/>
            <a:ext cx="7991475" cy="4733926"/>
          </a:xfrm>
        </p:spPr>
        <p:txBody>
          <a:bodyPr>
            <a:noAutofit/>
          </a:bodyPr>
          <a:lstStyle/>
          <a:p>
            <a:r>
              <a:rPr lang="en-US" sz="2800" dirty="0"/>
              <a:t>1878 Harper’s Weekly cartoon by Thomas Nast depicting a ghoulish figure dispensing “</a:t>
            </a:r>
            <a:r>
              <a:rPr lang="en-US" sz="2800" b="1" dirty="0"/>
              <a:t>swill milk</a:t>
            </a:r>
            <a:r>
              <a:rPr lang="en-US" sz="2800" dirty="0"/>
              <a:t>” to an unknowing mother and her </a:t>
            </a:r>
            <a:r>
              <a:rPr lang="en-US" sz="2800" dirty="0" smtClean="0"/>
              <a:t>children.</a:t>
            </a:r>
          </a:p>
          <a:p>
            <a:endParaRPr lang="en-US" sz="2800" dirty="0"/>
          </a:p>
          <a:p>
            <a:r>
              <a:rPr lang="en-US" sz="2800" dirty="0" smtClean="0"/>
              <a:t>Mid-Late 1800’s Germany, France, Europe, America &amp; others were fighting “SWILL MILK”</a:t>
            </a:r>
          </a:p>
          <a:p>
            <a:endParaRPr lang="en-US" sz="2800" dirty="0"/>
          </a:p>
          <a:p>
            <a:r>
              <a:rPr lang="en-US" sz="2800" dirty="0" smtClean="0"/>
              <a:t>Led to early food safety regulations</a:t>
            </a:r>
          </a:p>
          <a:p>
            <a:endParaRPr lang="en-US" sz="28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8739" y="153747"/>
            <a:ext cx="2857500" cy="417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156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568" y="128016"/>
            <a:ext cx="10058400" cy="1609344"/>
          </a:xfrm>
        </p:spPr>
        <p:txBody>
          <a:bodyPr/>
          <a:lstStyle/>
          <a:p>
            <a:r>
              <a:rPr lang="en-US" dirty="0" smtClean="0"/>
              <a:t>Slop was &amp; Was not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224" y="1554480"/>
            <a:ext cx="10991088" cy="461772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Poor </a:t>
            </a:r>
            <a:r>
              <a:rPr lang="en-US" sz="2800" dirty="0"/>
              <a:t>nutrition of cows due to lack of understanding </a:t>
            </a:r>
            <a:r>
              <a:rPr lang="en-US" sz="2800" dirty="0" smtClean="0"/>
              <a:t>how to feed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Diarrhea </a:t>
            </a:r>
            <a:r>
              <a:rPr lang="en-US" sz="2800" dirty="0"/>
              <a:t>excessive protein &amp; fat intakes, Calcium &amp; Vitamin Deficiencies, Low Butterfat from low fiber intakes, </a:t>
            </a:r>
            <a:r>
              <a:rPr lang="en-US" sz="2800" dirty="0" err="1"/>
              <a:t>etc</a:t>
            </a:r>
            <a:r>
              <a:rPr lang="en-US" sz="2800" dirty="0"/>
              <a:t>…</a:t>
            </a:r>
          </a:p>
          <a:p>
            <a:endParaRPr lang="en-US" sz="2800" dirty="0" smtClean="0"/>
          </a:p>
          <a:p>
            <a:r>
              <a:rPr lang="en-US" sz="2800" dirty="0" smtClean="0"/>
              <a:t>Poor </a:t>
            </a:r>
            <a:r>
              <a:rPr lang="en-US" sz="2800" dirty="0"/>
              <a:t>udder </a:t>
            </a:r>
            <a:r>
              <a:rPr lang="en-US" sz="2800" dirty="0" smtClean="0"/>
              <a:t>sanitation</a:t>
            </a:r>
          </a:p>
          <a:p>
            <a:endParaRPr lang="en-US" sz="2800" dirty="0"/>
          </a:p>
          <a:p>
            <a:r>
              <a:rPr lang="en-US" sz="2800" dirty="0"/>
              <a:t>Adulterated </a:t>
            </a:r>
            <a:r>
              <a:rPr lang="en-US" sz="2800" dirty="0" smtClean="0"/>
              <a:t>milk – water, egg yolks, chalk, sugar, </a:t>
            </a:r>
            <a:r>
              <a:rPr lang="en-US" sz="2800" dirty="0" err="1" smtClean="0"/>
              <a:t>etc</a:t>
            </a:r>
            <a:r>
              <a:rPr lang="en-US" sz="2800" dirty="0" smtClean="0"/>
              <a:t>…</a:t>
            </a:r>
            <a:endParaRPr lang="en-US" sz="2800" dirty="0"/>
          </a:p>
          <a:p>
            <a:endParaRPr lang="en-US" sz="28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76082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Slop feeding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Current recommendations similar to Garrigus &amp; Good</a:t>
            </a:r>
          </a:p>
          <a:p>
            <a:endParaRPr lang="en-US" sz="2800" dirty="0"/>
          </a:p>
          <a:p>
            <a:r>
              <a:rPr lang="en-US" sz="2800" dirty="0" smtClean="0"/>
              <a:t>Use as energy and protein supplement</a:t>
            </a:r>
          </a:p>
          <a:p>
            <a:endParaRPr lang="en-US" sz="2800" dirty="0"/>
          </a:p>
          <a:p>
            <a:r>
              <a:rPr lang="en-US" sz="2800" dirty="0" smtClean="0"/>
              <a:t>Increase dietary Ca levels</a:t>
            </a:r>
          </a:p>
          <a:p>
            <a:endParaRPr lang="en-US" sz="2800" dirty="0"/>
          </a:p>
          <a:p>
            <a:r>
              <a:rPr lang="en-US" sz="2800" dirty="0" smtClean="0"/>
              <a:t>Feed a balanced ration = good performance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50364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Nutritional Composition of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Considerable variation can be observed</a:t>
            </a:r>
          </a:p>
          <a:p>
            <a:endParaRPr lang="en-US" sz="2800" dirty="0"/>
          </a:p>
          <a:p>
            <a:r>
              <a:rPr lang="en-US" sz="2800" dirty="0" smtClean="0"/>
              <a:t>Grain source (barley, wheat, sorghum, corn, </a:t>
            </a:r>
            <a:r>
              <a:rPr lang="en-US" sz="2800" dirty="0" err="1" smtClean="0"/>
              <a:t>etc</a:t>
            </a:r>
            <a:r>
              <a:rPr lang="en-US" sz="2800" dirty="0" smtClean="0"/>
              <a:t>…)</a:t>
            </a:r>
          </a:p>
          <a:p>
            <a:endParaRPr lang="en-US" sz="2800" dirty="0"/>
          </a:p>
          <a:p>
            <a:r>
              <a:rPr lang="en-US" sz="2800" dirty="0" smtClean="0"/>
              <a:t>Fat extracted</a:t>
            </a:r>
          </a:p>
          <a:p>
            <a:endParaRPr lang="en-US" sz="2800" dirty="0"/>
          </a:p>
          <a:p>
            <a:r>
              <a:rPr lang="en-US" sz="2800" dirty="0" err="1" smtClean="0"/>
              <a:t>Solubles</a:t>
            </a:r>
            <a:r>
              <a:rPr lang="en-US" sz="2800" dirty="0" smtClean="0"/>
              <a:t> added back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108581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Composition of Energy ETOH Products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4314676"/>
              </p:ext>
            </p:extLst>
          </p:nvPr>
        </p:nvGraphicFramePr>
        <p:xfrm>
          <a:off x="1069975" y="2120900"/>
          <a:ext cx="100584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51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392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2964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3281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Feed</a:t>
                      </a:r>
                      <a:endParaRPr lang="en-US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DM %</a:t>
                      </a:r>
                      <a:endParaRPr lang="en-US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CP %</a:t>
                      </a:r>
                      <a:endParaRPr lang="en-US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Nem</a:t>
                      </a:r>
                      <a:r>
                        <a:rPr lang="en-US" b="1" dirty="0" smtClean="0"/>
                        <a:t>, </a:t>
                      </a:r>
                      <a:r>
                        <a:rPr lang="en-US" b="1" dirty="0" err="1" smtClean="0"/>
                        <a:t>Mcal</a:t>
                      </a:r>
                      <a:r>
                        <a:rPr lang="en-US" b="1" dirty="0" smtClean="0"/>
                        <a:t>/cwt</a:t>
                      </a:r>
                      <a:endParaRPr lang="en-US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Neg</a:t>
                      </a:r>
                      <a:r>
                        <a:rPr lang="en-US" b="1" dirty="0" smtClean="0"/>
                        <a:t>, </a:t>
                      </a:r>
                      <a:r>
                        <a:rPr lang="en-US" b="1" dirty="0" err="1" smtClean="0"/>
                        <a:t>Mcal</a:t>
                      </a:r>
                      <a:r>
                        <a:rPr lang="en-US" b="1" dirty="0" smtClean="0"/>
                        <a:t>/cwt</a:t>
                      </a:r>
                      <a:endParaRPr lang="en-US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Ca %</a:t>
                      </a:r>
                      <a:endParaRPr lang="en-US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 %</a:t>
                      </a:r>
                      <a:endParaRPr lang="en-US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 %</a:t>
                      </a:r>
                      <a:endParaRPr lang="en-US" b="1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CDS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30-50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18-35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100-125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69-89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0.07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1.8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1.6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Wet DGS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30-35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30-35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0.05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0.8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0.7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Mod DGS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40-50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30-35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0.05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0.8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0.7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Dry DGS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28-32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0.04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0.8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0.7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03248" y="4611624"/>
            <a:ext cx="9232392" cy="646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Based on several sources including company literature, National Research Council, and United States-Canadian Tables of Feed Composition.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127248" y="2203704"/>
            <a:ext cx="1033272" cy="2176272"/>
          </a:xfrm>
          <a:prstGeom prst="ellipse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8686800" y="1664208"/>
            <a:ext cx="182880" cy="4297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9607296" y="1677670"/>
            <a:ext cx="182880" cy="4297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10527792" y="1677670"/>
            <a:ext cx="182880" cy="4297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58952" y="5489448"/>
            <a:ext cx="110784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Today fat not being extracted from bourbon derived distillers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Sulphur levels generally lower = lower risk of toxicity from bourbon source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80643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Condensed Distillers </a:t>
            </a:r>
            <a:r>
              <a:rPr lang="en-US" dirty="0" err="1" smtClean="0"/>
              <a:t>Solubles</a:t>
            </a:r>
            <a:r>
              <a:rPr lang="en-US" dirty="0"/>
              <a:t> </a:t>
            </a:r>
            <a:r>
              <a:rPr lang="en-US" dirty="0" smtClean="0"/>
              <a:t>(Syrup)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Observed Increased Availability</a:t>
            </a:r>
          </a:p>
          <a:p>
            <a:endParaRPr lang="en-US" sz="2800" dirty="0"/>
          </a:p>
          <a:p>
            <a:r>
              <a:rPr lang="en-US" sz="2800" dirty="0" smtClean="0"/>
              <a:t>High in Fat and Protein</a:t>
            </a:r>
          </a:p>
          <a:p>
            <a:endParaRPr lang="en-US" sz="2800" dirty="0"/>
          </a:p>
          <a:p>
            <a:r>
              <a:rPr lang="en-US" sz="2800" dirty="0" smtClean="0"/>
              <a:t>Handling Issues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9938" y="5116398"/>
            <a:ext cx="11642104" cy="10558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6054" y="4811545"/>
            <a:ext cx="1562287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Craigslist Ad</a:t>
            </a:r>
            <a:endParaRPr lang="en-US" dirty="0"/>
          </a:p>
        </p:txBody>
      </p:sp>
      <p:sp>
        <p:nvSpPr>
          <p:cNvPr id="6" name="Down Arrow 5"/>
          <p:cNvSpPr/>
          <p:nvPr/>
        </p:nvSpPr>
        <p:spPr>
          <a:xfrm>
            <a:off x="7086600" y="4268933"/>
            <a:ext cx="484632" cy="7272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205852" y="3683824"/>
            <a:ext cx="3913251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~ $75 / ton DM @ 30% DM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042731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Lick Tanks for CDS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Wheel-type lick tanks can be used</a:t>
            </a:r>
          </a:p>
          <a:p>
            <a:pPr lvl="1"/>
            <a:endParaRPr lang="en-US" sz="2600" dirty="0" smtClean="0"/>
          </a:p>
          <a:p>
            <a:pPr lvl="1"/>
            <a:r>
              <a:rPr lang="en-US" sz="2600" dirty="0" smtClean="0"/>
              <a:t>Doran et al., 2008 ISU Beef Report</a:t>
            </a:r>
          </a:p>
          <a:p>
            <a:pPr lvl="1"/>
            <a:endParaRPr lang="en-US" sz="2600" dirty="0" smtClean="0"/>
          </a:p>
          <a:p>
            <a:pPr lvl="1"/>
            <a:r>
              <a:rPr lang="en-US" sz="2600" dirty="0" smtClean="0"/>
              <a:t>Intakes were 2.7 to 8.1 </a:t>
            </a:r>
            <a:r>
              <a:rPr lang="en-US" sz="2600" dirty="0" err="1" smtClean="0"/>
              <a:t>lb</a:t>
            </a:r>
            <a:r>
              <a:rPr lang="en-US" sz="2600" dirty="0" smtClean="0"/>
              <a:t> DM or ~ 15 to 30 </a:t>
            </a:r>
            <a:r>
              <a:rPr lang="en-US" sz="2600" dirty="0" err="1" smtClean="0"/>
              <a:t>lbs</a:t>
            </a:r>
            <a:r>
              <a:rPr lang="en-US" sz="2600" dirty="0" smtClean="0"/>
              <a:t> as-fed</a:t>
            </a:r>
          </a:p>
          <a:p>
            <a:pPr lvl="1"/>
            <a:endParaRPr lang="en-US" sz="2600" dirty="0"/>
          </a:p>
          <a:p>
            <a:pPr lvl="1"/>
            <a:r>
              <a:rPr lang="en-US" sz="2600" dirty="0" smtClean="0"/>
              <a:t>As pasture quality / availability declined, CDS intake increased</a:t>
            </a:r>
          </a:p>
          <a:p>
            <a:pPr lvl="1"/>
            <a:endParaRPr lang="en-US" sz="2600" dirty="0"/>
          </a:p>
          <a:p>
            <a:pPr lvl="1"/>
            <a:r>
              <a:rPr lang="en-US" sz="2600" dirty="0" smtClean="0"/>
              <a:t>Spoilage can occur with warm temperatures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9465838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Spraying CDS on Windrow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Application using modified liquid fertilizer trailer</a:t>
            </a:r>
          </a:p>
          <a:p>
            <a:endParaRPr lang="en-US" sz="2800" dirty="0"/>
          </a:p>
          <a:p>
            <a:r>
              <a:rPr lang="en-US" sz="2800" dirty="0" smtClean="0"/>
              <a:t>Rates were 16, 20 and 32%</a:t>
            </a:r>
          </a:p>
          <a:p>
            <a:endParaRPr lang="en-US" sz="2800" dirty="0"/>
          </a:p>
          <a:p>
            <a:r>
              <a:rPr lang="en-US" sz="2800" dirty="0" smtClean="0"/>
              <a:t>Observed no detrimental impact of applying CDS to windrows pre-baling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720840" y="6199632"/>
            <a:ext cx="4683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J.M. Warner MS Thesis </a:t>
            </a:r>
            <a:r>
              <a:rPr lang="en-US" dirty="0" err="1" smtClean="0"/>
              <a:t>Univ</a:t>
            </a:r>
            <a:r>
              <a:rPr lang="en-US" dirty="0" smtClean="0"/>
              <a:t> Nebraska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06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" y="164592"/>
            <a:ext cx="11283696" cy="1609344"/>
          </a:xfrm>
        </p:spPr>
        <p:txBody>
          <a:bodyPr/>
          <a:lstStyle/>
          <a:p>
            <a:r>
              <a:rPr lang="en-US" dirty="0" smtClean="0"/>
              <a:t>Research Update – Fed Daily Open Troughs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5654815"/>
              </p:ext>
            </p:extLst>
          </p:nvPr>
        </p:nvGraphicFramePr>
        <p:xfrm>
          <a:off x="1570039" y="1600201"/>
          <a:ext cx="9051925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715001" y="6488668"/>
            <a:ext cx="5795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2015 Preliminary Data Dr. Eric Vanzant &amp; Alex Altman</a:t>
            </a:r>
          </a:p>
        </p:txBody>
      </p:sp>
    </p:spTree>
    <p:extLst>
      <p:ext uri="{BB962C8B-B14F-4D97-AF65-F5344CB8AC3E}">
        <p14:creationId xmlns:p14="http://schemas.microsoft.com/office/powerpoint/2010/main" val="1919464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0"/>
            <a:ext cx="10058400" cy="1609344"/>
          </a:xfrm>
        </p:spPr>
        <p:txBody>
          <a:bodyPr/>
          <a:lstStyle/>
          <a:p>
            <a:r>
              <a:rPr lang="en-US" dirty="0" smtClean="0"/>
              <a:t>Wet Distillers Grains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783080"/>
            <a:ext cx="10058400" cy="4361688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Shelf-life varies with storage method and temperatures</a:t>
            </a:r>
          </a:p>
          <a:p>
            <a:endParaRPr lang="en-US" sz="2800" dirty="0"/>
          </a:p>
          <a:p>
            <a:r>
              <a:rPr lang="en-US" sz="2800" dirty="0" smtClean="0"/>
              <a:t>Excluding oxygen and preventing airborne molds lowers spoilage losses</a:t>
            </a:r>
          </a:p>
          <a:p>
            <a:endParaRPr lang="en-US" sz="2800" dirty="0"/>
          </a:p>
          <a:p>
            <a:r>
              <a:rPr lang="en-US" sz="2800" dirty="0" smtClean="0"/>
              <a:t>Adding 10-20% processed forage can allow handling &amp; packing into bunkers / bags</a:t>
            </a:r>
          </a:p>
          <a:p>
            <a:endParaRPr lang="en-US" sz="2800" dirty="0"/>
          </a:p>
          <a:p>
            <a:r>
              <a:rPr lang="en-US" sz="2800" dirty="0" smtClean="0"/>
              <a:t>Salt can reduce spoilage, cost effectiveness??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3714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632" y="246888"/>
            <a:ext cx="10643616" cy="1609344"/>
          </a:xfrm>
        </p:spPr>
        <p:txBody>
          <a:bodyPr/>
          <a:lstStyle/>
          <a:p>
            <a:r>
              <a:rPr lang="en-US" dirty="0" smtClean="0"/>
              <a:t>Corn Liquor &amp; Beer Deep Tradition in Ohio river valley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328" y="1856232"/>
            <a:ext cx="11667744" cy="4471416"/>
          </a:xfrm>
        </p:spPr>
        <p:txBody>
          <a:bodyPr>
            <a:noAutofit/>
          </a:bodyPr>
          <a:lstStyle/>
          <a:p>
            <a:r>
              <a:rPr lang="en-US" sz="2800" dirty="0" smtClean="0"/>
              <a:t>1770’s Jacob Beam started distilling in Bardstown, KY</a:t>
            </a:r>
          </a:p>
          <a:p>
            <a:endParaRPr lang="en-US" sz="1200" dirty="0" smtClean="0"/>
          </a:p>
          <a:p>
            <a:r>
              <a:rPr lang="en-US" sz="2800" dirty="0" smtClean="0"/>
              <a:t>Louisville Frankfort, Owensboro and other regions were distilling</a:t>
            </a:r>
          </a:p>
          <a:p>
            <a:endParaRPr lang="en-US" sz="1200" dirty="0"/>
          </a:p>
          <a:p>
            <a:r>
              <a:rPr lang="en-US" sz="2800" b="1" i="1" dirty="0" smtClean="0"/>
              <a:t>George </a:t>
            </a:r>
            <a:r>
              <a:rPr lang="en-US" sz="2800" b="1" i="1" dirty="0" err="1" smtClean="0"/>
              <a:t>Wiedemann</a:t>
            </a:r>
            <a:r>
              <a:rPr lang="en-US" sz="2800" b="1" i="1" dirty="0" smtClean="0"/>
              <a:t> </a:t>
            </a:r>
            <a:r>
              <a:rPr lang="en-US" sz="2800" dirty="0" smtClean="0"/>
              <a:t>purchased </a:t>
            </a:r>
            <a:r>
              <a:rPr lang="en-US" sz="2800" dirty="0" err="1" smtClean="0"/>
              <a:t>Constans</a:t>
            </a:r>
            <a:r>
              <a:rPr lang="en-US" sz="2800" dirty="0" smtClean="0"/>
              <a:t> Brewery in Newport, KY in 1890 as George </a:t>
            </a:r>
            <a:r>
              <a:rPr lang="en-US" sz="2800" dirty="0" err="1" smtClean="0"/>
              <a:t>Wiedemann</a:t>
            </a:r>
            <a:r>
              <a:rPr lang="en-US" sz="2800" dirty="0" smtClean="0"/>
              <a:t> Brewing Co.</a:t>
            </a:r>
          </a:p>
          <a:p>
            <a:endParaRPr lang="en-US" sz="2800" dirty="0" smtClean="0"/>
          </a:p>
          <a:p>
            <a:pPr lvl="1"/>
            <a:r>
              <a:rPr lang="en-US" sz="2800" dirty="0" smtClean="0"/>
              <a:t>Largest brewery in the state at </a:t>
            </a:r>
            <a:r>
              <a:rPr lang="en-US" sz="2800" b="1" u="sng" dirty="0" smtClean="0"/>
              <a:t>100,000 barrels / annually in 1890</a:t>
            </a:r>
          </a:p>
          <a:p>
            <a:pPr lvl="1"/>
            <a:r>
              <a:rPr lang="en-US" sz="2800" dirty="0" smtClean="0"/>
              <a:t>By 1967 capacity was </a:t>
            </a:r>
            <a:r>
              <a:rPr lang="en-US" sz="2800" b="1" u="sng" dirty="0" smtClean="0"/>
              <a:t>1,000,000 barrels / year</a:t>
            </a:r>
          </a:p>
          <a:p>
            <a:pPr lvl="1"/>
            <a:r>
              <a:rPr lang="en-US" sz="2800" dirty="0" smtClean="0"/>
              <a:t>Ceased production in 1983 in KY and by 2006 no </a:t>
            </a:r>
            <a:r>
              <a:rPr lang="en-US" sz="2800" dirty="0" err="1" smtClean="0"/>
              <a:t>Wiedemann</a:t>
            </a:r>
            <a:r>
              <a:rPr lang="en-US" sz="2800" dirty="0" smtClean="0"/>
              <a:t> beer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44287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>
              <a:defRPr/>
            </a:pPr>
            <a:r>
              <a:rPr lang="en-US" dirty="0" smtClean="0"/>
              <a:t>Comparison of </a:t>
            </a:r>
            <a:r>
              <a:rPr lang="en-US" dirty="0" err="1" smtClean="0"/>
              <a:t>Coproducts</a:t>
            </a:r>
            <a:endParaRPr lang="en-US" dirty="0" smtClean="0"/>
          </a:p>
        </p:txBody>
      </p:sp>
      <p:pic>
        <p:nvPicPr>
          <p:cNvPr id="8195" name="Content Placeholder 3" descr="Byproduct gain data Noble Foundation.gif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>
          <a:xfrm>
            <a:off x="2514600" y="1524000"/>
            <a:ext cx="7143750" cy="4667250"/>
          </a:xfrm>
        </p:spPr>
      </p:pic>
      <p:sp>
        <p:nvSpPr>
          <p:cNvPr id="8196" name="TextBox 4"/>
          <p:cNvSpPr txBox="1">
            <a:spLocks noChangeArrowheads="1"/>
          </p:cNvSpPr>
          <p:nvPr/>
        </p:nvSpPr>
        <p:spPr bwMode="auto">
          <a:xfrm>
            <a:off x="3124201" y="6553200"/>
            <a:ext cx="76247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http://www.noble.org/ag/research/Articles/ByproductSupplements/index.html</a:t>
            </a:r>
          </a:p>
        </p:txBody>
      </p:sp>
      <p:sp>
        <p:nvSpPr>
          <p:cNvPr id="8197" name="TextBox 5"/>
          <p:cNvSpPr txBox="1">
            <a:spLocks noChangeArrowheads="1"/>
          </p:cNvSpPr>
          <p:nvPr/>
        </p:nvSpPr>
        <p:spPr bwMode="auto">
          <a:xfrm>
            <a:off x="5029200" y="1676401"/>
            <a:ext cx="45542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Expected due to higher Fat content</a:t>
            </a:r>
          </a:p>
        </p:txBody>
      </p:sp>
    </p:spTree>
    <p:extLst>
      <p:ext uri="{BB962C8B-B14F-4D97-AF65-F5344CB8AC3E}">
        <p14:creationId xmlns:p14="http://schemas.microsoft.com/office/powerpoint/2010/main" val="42674038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</a:t>
            </a:r>
            <a:r>
              <a:rPr lang="en-US" dirty="0" err="1" smtClean="0"/>
              <a:t>Coproducts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182880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13503" y="6488668"/>
            <a:ext cx="3877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Waller, 2011 TN Highland Rim Field Day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43400" y="1524000"/>
            <a:ext cx="3282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Rye </a:t>
            </a:r>
            <a:r>
              <a:rPr lang="en-US" dirty="0" err="1"/>
              <a:t>balage</a:t>
            </a:r>
            <a:r>
              <a:rPr lang="en-US" dirty="0"/>
              <a:t> + 4 lbs of Supplement</a:t>
            </a:r>
          </a:p>
        </p:txBody>
      </p:sp>
      <p:sp>
        <p:nvSpPr>
          <p:cNvPr id="7" name="5-Point Star 6"/>
          <p:cNvSpPr/>
          <p:nvPr/>
        </p:nvSpPr>
        <p:spPr>
          <a:xfrm>
            <a:off x="5334000" y="2057400"/>
            <a:ext cx="533400" cy="381000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4034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638801" y="152401"/>
            <a:ext cx="44735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</a:rPr>
              <a:t>Muck Bales for temporary bunker</a:t>
            </a:r>
          </a:p>
          <a:p>
            <a:pPr defTabSz="914400"/>
            <a:r>
              <a:rPr lang="en-US" sz="2400" dirty="0">
                <a:solidFill>
                  <a:prstClr val="black"/>
                </a:solidFill>
              </a:rPr>
              <a:t>~ 12’ X 20’ for 14-15 tons wet cake</a:t>
            </a:r>
          </a:p>
        </p:txBody>
      </p:sp>
    </p:spTree>
    <p:extLst>
      <p:ext uri="{BB962C8B-B14F-4D97-AF65-F5344CB8AC3E}">
        <p14:creationId xmlns:p14="http://schemas.microsoft.com/office/powerpoint/2010/main" val="6204030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29400" y="304801"/>
            <a:ext cx="384323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defTabSz="914400"/>
            <a:r>
              <a:rPr lang="en-US" sz="2400" dirty="0">
                <a:solidFill>
                  <a:prstClr val="black"/>
                </a:solidFill>
              </a:rPr>
              <a:t>6 mil greenhouse plastic liner</a:t>
            </a:r>
          </a:p>
        </p:txBody>
      </p:sp>
    </p:spTree>
    <p:extLst>
      <p:ext uri="{BB962C8B-B14F-4D97-AF65-F5344CB8AC3E}">
        <p14:creationId xmlns:p14="http://schemas.microsoft.com/office/powerpoint/2010/main" val="21614539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1447801"/>
            <a:ext cx="2998936" cy="98488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 Sulfur / Sulfate Intake</a:t>
            </a:r>
          </a:p>
          <a:p>
            <a:pPr marL="342900" indent="-342900" algn="ctr"/>
            <a:r>
              <a:rPr lang="en-US" dirty="0"/>
              <a:t>(Feed + Water)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24400" y="228601"/>
            <a:ext cx="2667000" cy="83099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Sulfate Reduction in the Rumen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05801" y="1524000"/>
            <a:ext cx="1204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</a:t>
            </a:r>
            <a:r>
              <a:rPr lang="en-US" baseline="-25000" dirty="0"/>
              <a:t>2</a:t>
            </a:r>
            <a:r>
              <a:rPr lang="en-US" dirty="0"/>
              <a:t>S and S</a:t>
            </a:r>
            <a:r>
              <a:rPr lang="en-US" baseline="30000" dirty="0"/>
              <a:t>2-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76800" y="2133601"/>
            <a:ext cx="195149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/>
              <a:t>H</a:t>
            </a:r>
            <a:r>
              <a:rPr lang="en-US" sz="2400" baseline="-25000" dirty="0"/>
              <a:t>2</a:t>
            </a:r>
            <a:r>
              <a:rPr lang="en-US" sz="2400" dirty="0"/>
              <a:t>S Inhalation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934200" y="1905001"/>
            <a:ext cx="9406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Eructation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29200" y="3581401"/>
            <a:ext cx="1737014" cy="461665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Cell Damage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486400" y="4876800"/>
            <a:ext cx="1295400" cy="52322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PEM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477000" y="6019800"/>
            <a:ext cx="2591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Poor Animal Performance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57400" y="3352800"/>
            <a:ext cx="2093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Lung Tissue Damage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33600" y="5715001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Secondary Viral or Bacterial Infections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53400" y="3962400"/>
            <a:ext cx="13609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S</a:t>
            </a:r>
            <a:r>
              <a:rPr lang="en-US" sz="1600" baseline="30000" dirty="0"/>
              <a:t>2-</a:t>
            </a:r>
            <a:r>
              <a:rPr lang="en-US" sz="1600" dirty="0"/>
              <a:t> Absorption</a:t>
            </a:r>
          </a:p>
        </p:txBody>
      </p:sp>
      <p:sp>
        <p:nvSpPr>
          <p:cNvPr id="16" name="Bent Arrow 15"/>
          <p:cNvSpPr/>
          <p:nvPr/>
        </p:nvSpPr>
        <p:spPr>
          <a:xfrm>
            <a:off x="2971800" y="381000"/>
            <a:ext cx="1371600" cy="9906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Bent Arrow 16"/>
          <p:cNvSpPr/>
          <p:nvPr/>
        </p:nvSpPr>
        <p:spPr>
          <a:xfrm rot="5400000">
            <a:off x="7886700" y="342900"/>
            <a:ext cx="914400" cy="1143000"/>
          </a:xfrm>
          <a:prstGeom prst="bentArrow">
            <a:avLst>
              <a:gd name="adj1" fmla="val 25000"/>
              <a:gd name="adj2" fmla="val 2197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Bent Arrow 17"/>
          <p:cNvSpPr/>
          <p:nvPr/>
        </p:nvSpPr>
        <p:spPr>
          <a:xfrm rot="10800000">
            <a:off x="6934200" y="1905000"/>
            <a:ext cx="1828800" cy="762000"/>
          </a:xfrm>
          <a:prstGeom prst="bentArrow">
            <a:avLst>
              <a:gd name="adj1" fmla="val 25000"/>
              <a:gd name="adj2" fmla="val 2702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Bent Arrow 20"/>
          <p:cNvSpPr/>
          <p:nvPr/>
        </p:nvSpPr>
        <p:spPr>
          <a:xfrm rot="10800000">
            <a:off x="7086600" y="1905000"/>
            <a:ext cx="2286000" cy="1981200"/>
          </a:xfrm>
          <a:prstGeom prst="bentArrow">
            <a:avLst>
              <a:gd name="adj1" fmla="val 10605"/>
              <a:gd name="adj2" fmla="val 10714"/>
              <a:gd name="adj3" fmla="val 23268"/>
              <a:gd name="adj4" fmla="val 376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Down Arrow 21"/>
          <p:cNvSpPr/>
          <p:nvPr/>
        </p:nvSpPr>
        <p:spPr>
          <a:xfrm>
            <a:off x="5638800" y="2667000"/>
            <a:ext cx="5334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5867400" y="4191000"/>
            <a:ext cx="5334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own Arrow 23"/>
          <p:cNvSpPr/>
          <p:nvPr/>
        </p:nvSpPr>
        <p:spPr>
          <a:xfrm>
            <a:off x="6400800" y="5486400"/>
            <a:ext cx="4572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Bent Arrow 24"/>
          <p:cNvSpPr/>
          <p:nvPr/>
        </p:nvSpPr>
        <p:spPr>
          <a:xfrm rot="5400000">
            <a:off x="6400800" y="4572000"/>
            <a:ext cx="1981200" cy="7620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Right Arrow 25"/>
          <p:cNvSpPr/>
          <p:nvPr/>
        </p:nvSpPr>
        <p:spPr>
          <a:xfrm>
            <a:off x="4114800" y="6172200"/>
            <a:ext cx="23622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>
            <a:off x="2743200" y="3810000"/>
            <a:ext cx="533400" cy="1752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3429000" y="4267200"/>
            <a:ext cx="45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29" name="Bent Arrow 28"/>
          <p:cNvSpPr/>
          <p:nvPr/>
        </p:nvSpPr>
        <p:spPr>
          <a:xfrm rot="5400000">
            <a:off x="3314700" y="1866900"/>
            <a:ext cx="838200" cy="2133600"/>
          </a:xfrm>
          <a:prstGeom prst="bentArrow">
            <a:avLst>
              <a:gd name="adj1" fmla="val 18715"/>
              <a:gd name="adj2" fmla="val 19164"/>
              <a:gd name="adj3" fmla="val 27694"/>
              <a:gd name="adj4" fmla="val 34771"/>
            </a:avLst>
          </a:prstGeom>
          <a:scene3d>
            <a:camera prst="orthographicFront">
              <a:rot lat="1080000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534401" y="6477000"/>
            <a:ext cx="19383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Adapted from Kung et al. 1998</a:t>
            </a:r>
          </a:p>
        </p:txBody>
      </p:sp>
    </p:spTree>
    <p:extLst>
      <p:ext uri="{BB962C8B-B14F-4D97-AF65-F5344CB8AC3E}">
        <p14:creationId xmlns:p14="http://schemas.microsoft.com/office/powerpoint/2010/main" val="3044570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Wet Brewers Grains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Generally mostly barley that has been malted</a:t>
            </a:r>
          </a:p>
          <a:p>
            <a:endParaRPr lang="en-US" sz="2800" dirty="0"/>
          </a:p>
          <a:p>
            <a:r>
              <a:rPr lang="en-US" sz="2800" dirty="0" smtClean="0"/>
              <a:t>Husk will result in lower energy values, digestibility</a:t>
            </a:r>
          </a:p>
          <a:p>
            <a:endParaRPr lang="en-US" sz="2800" dirty="0"/>
          </a:p>
          <a:p>
            <a:r>
              <a:rPr lang="en-US" sz="2800" dirty="0" smtClean="0"/>
              <a:t>Moisture levels are often much higher</a:t>
            </a:r>
          </a:p>
          <a:p>
            <a:endParaRPr lang="en-US" sz="2800" dirty="0"/>
          </a:p>
          <a:p>
            <a:r>
              <a:rPr lang="en-US" sz="2800" dirty="0" smtClean="0"/>
              <a:t>22% DM, 0.93 </a:t>
            </a:r>
            <a:r>
              <a:rPr lang="en-US" sz="2800" dirty="0" err="1" smtClean="0"/>
              <a:t>Mcal</a:t>
            </a:r>
            <a:r>
              <a:rPr lang="en-US" sz="2800" dirty="0" smtClean="0"/>
              <a:t> </a:t>
            </a:r>
            <a:r>
              <a:rPr lang="en-US" sz="2800" dirty="0" err="1" smtClean="0"/>
              <a:t>Nem</a:t>
            </a:r>
            <a:r>
              <a:rPr lang="en-US" sz="2800" dirty="0" smtClean="0"/>
              <a:t>/</a:t>
            </a:r>
            <a:r>
              <a:rPr lang="en-US" sz="2800" dirty="0" err="1" smtClean="0"/>
              <a:t>lb</a:t>
            </a:r>
            <a:r>
              <a:rPr lang="en-US" sz="2800" dirty="0" smtClean="0"/>
              <a:t>, 0.62 </a:t>
            </a:r>
            <a:r>
              <a:rPr lang="en-US" sz="2800" dirty="0" err="1" smtClean="0"/>
              <a:t>Mcal</a:t>
            </a:r>
            <a:r>
              <a:rPr lang="en-US" sz="2800" dirty="0" smtClean="0"/>
              <a:t> </a:t>
            </a:r>
            <a:r>
              <a:rPr lang="en-US" sz="2800" dirty="0" err="1" smtClean="0"/>
              <a:t>Neg</a:t>
            </a:r>
            <a:r>
              <a:rPr lang="en-US" sz="2800" dirty="0" smtClean="0"/>
              <a:t>/</a:t>
            </a:r>
            <a:r>
              <a:rPr lang="en-US" sz="2800" dirty="0" err="1" smtClean="0"/>
              <a:t>lb</a:t>
            </a:r>
            <a:r>
              <a:rPr lang="en-US" sz="2800" dirty="0" smtClean="0"/>
              <a:t>, 26% CP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635886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Beef Heifers Wintered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9050909"/>
              </p:ext>
            </p:extLst>
          </p:nvPr>
        </p:nvGraphicFramePr>
        <p:xfrm>
          <a:off x="1069975" y="2120900"/>
          <a:ext cx="10058400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Corn Silage</a:t>
                      </a:r>
                      <a:endParaRPr lang="en-US" sz="2000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66% Corn</a:t>
                      </a:r>
                      <a:r>
                        <a:rPr lang="en-US" sz="2000" b="1" baseline="0" dirty="0" smtClean="0"/>
                        <a:t> Silage 34% Wet Brewers</a:t>
                      </a:r>
                      <a:endParaRPr lang="en-US" sz="2000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62% Wet Brewers 11% Corn</a:t>
                      </a:r>
                    </a:p>
                    <a:p>
                      <a:pPr algn="ctr"/>
                      <a:r>
                        <a:rPr lang="en-US" sz="2000" b="1" dirty="0" smtClean="0"/>
                        <a:t>26% Fescue</a:t>
                      </a:r>
                      <a:r>
                        <a:rPr lang="en-US" sz="2000" b="1" baseline="0" dirty="0" smtClean="0"/>
                        <a:t> Hay</a:t>
                      </a:r>
                      <a:endParaRPr lang="en-US" sz="2000" b="1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ADG, </a:t>
                      </a:r>
                      <a:r>
                        <a:rPr lang="en-US" sz="2000" b="1" dirty="0" err="1" smtClean="0"/>
                        <a:t>lb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1.1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1.6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1.2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Feed:Gain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9.5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6.3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6.1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981344" y="6236208"/>
            <a:ext cx="4146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Crickenberger</a:t>
            </a:r>
            <a:r>
              <a:rPr lang="en-US" dirty="0" smtClean="0"/>
              <a:t> and Johnson, JAS 1982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0557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Wet Brewers feedlot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2784715"/>
              </p:ext>
            </p:extLst>
          </p:nvPr>
        </p:nvGraphicFramePr>
        <p:xfrm>
          <a:off x="1069975" y="2120900"/>
          <a:ext cx="100584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Barley/Canola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Brewers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Wheat DG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DMI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21.9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21.0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22.7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ADG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2.9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2.9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2.9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Feed:Gain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7.6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7.3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7.7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389120" y="6254496"/>
            <a:ext cx="7018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Ojowi</a:t>
            </a:r>
            <a:r>
              <a:rPr lang="en-US" dirty="0" smtClean="0"/>
              <a:t>, McKinnon, Mustafa, and Christensen, Can J </a:t>
            </a:r>
            <a:r>
              <a:rPr lang="en-US" dirty="0" err="1" smtClean="0"/>
              <a:t>Anim</a:t>
            </a:r>
            <a:r>
              <a:rPr lang="en-US" dirty="0" smtClean="0"/>
              <a:t> </a:t>
            </a:r>
            <a:r>
              <a:rPr lang="en-US" dirty="0" err="1" smtClean="0"/>
              <a:t>Sci</a:t>
            </a:r>
            <a:r>
              <a:rPr lang="en-US" dirty="0" smtClean="0"/>
              <a:t>, 1997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93776" y="4325112"/>
            <a:ext cx="1108374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Relatively low inclusion rates resulted in similar performance to control diet</a:t>
            </a:r>
          </a:p>
          <a:p>
            <a:endParaRPr lang="en-US" sz="2400" dirty="0"/>
          </a:p>
          <a:p>
            <a:r>
              <a:rPr lang="en-US" sz="2400" dirty="0" smtClean="0"/>
              <a:t>Brewers similar to Wheat-based Distillers Grains when fed to constant energy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925771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Feeding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Adjust mineral program to high Calcium, no </a:t>
            </a:r>
            <a:r>
              <a:rPr lang="en-US" sz="2800" dirty="0" err="1" smtClean="0"/>
              <a:t>Phos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Up to 40% of diet DM for low Sulphur product</a:t>
            </a:r>
          </a:p>
          <a:p>
            <a:endParaRPr lang="en-US" sz="2800" dirty="0"/>
          </a:p>
          <a:p>
            <a:r>
              <a:rPr lang="en-US" sz="2800" dirty="0" smtClean="0"/>
              <a:t>Mindful of moisture content of total ration as inclusion rates increase, especially for slop</a:t>
            </a:r>
          </a:p>
          <a:p>
            <a:endParaRPr lang="en-US" sz="2800" dirty="0"/>
          </a:p>
          <a:p>
            <a:r>
              <a:rPr lang="en-US" sz="2800" dirty="0" smtClean="0"/>
              <a:t>Consider handling / storage / transportation expenses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90882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Craft distilling booming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~ 1995 there were </a:t>
            </a:r>
            <a:r>
              <a:rPr lang="en-US" sz="2800" b="1" u="sng" dirty="0" smtClean="0"/>
              <a:t>50</a:t>
            </a:r>
            <a:r>
              <a:rPr lang="en-US" sz="2800" dirty="0" smtClean="0"/>
              <a:t> craft distillers, 2015 = </a:t>
            </a:r>
            <a:r>
              <a:rPr lang="en-US" sz="2800" b="1" u="sng" dirty="0" smtClean="0"/>
              <a:t>769</a:t>
            </a:r>
            <a:r>
              <a:rPr lang="en-US" sz="2800" dirty="0" smtClean="0"/>
              <a:t> </a:t>
            </a:r>
          </a:p>
          <a:p>
            <a:pPr marL="274320" lvl="1" indent="0">
              <a:buNone/>
            </a:pPr>
            <a:r>
              <a:rPr lang="en-US" sz="1600" dirty="0" smtClean="0"/>
              <a:t>(</a:t>
            </a:r>
            <a:r>
              <a:rPr lang="en-US" sz="1600" dirty="0"/>
              <a:t>Chris Morris </a:t>
            </a:r>
            <a:r>
              <a:rPr lang="en-US" sz="1600" dirty="0">
                <a:hlinkClick r:id="rId2"/>
              </a:rPr>
              <a:t>http://</a:t>
            </a:r>
            <a:r>
              <a:rPr lang="en-US" sz="1600" dirty="0" smtClean="0">
                <a:hlinkClick r:id="rId2"/>
              </a:rPr>
              <a:t>fortune.com/2015/08/01/distilleries-craft-beer-liquor</a:t>
            </a:r>
            <a:r>
              <a:rPr lang="en-US" sz="1600" dirty="0" smtClean="0"/>
              <a:t>)</a:t>
            </a:r>
          </a:p>
          <a:p>
            <a:pPr marL="274320" lvl="1" indent="0">
              <a:buNone/>
            </a:pPr>
            <a:endParaRPr lang="en-US" sz="1600" dirty="0"/>
          </a:p>
          <a:p>
            <a:r>
              <a:rPr lang="en-US" sz="2800" dirty="0" smtClean="0"/>
              <a:t>Kentucky Bourbon production has increased </a:t>
            </a:r>
            <a:r>
              <a:rPr lang="en-US" sz="2800" b="1" u="sng" dirty="0" smtClean="0"/>
              <a:t>300%</a:t>
            </a:r>
            <a:r>
              <a:rPr lang="en-US" sz="2800" dirty="0" smtClean="0"/>
              <a:t> since 1999</a:t>
            </a:r>
          </a:p>
          <a:p>
            <a:endParaRPr lang="en-US" sz="2800" dirty="0"/>
          </a:p>
          <a:p>
            <a:r>
              <a:rPr lang="en-US" sz="2800" dirty="0" smtClean="0"/>
              <a:t>Led to increased availability of stillage, condensed </a:t>
            </a:r>
            <a:r>
              <a:rPr lang="en-US" sz="2800" dirty="0" err="1" smtClean="0"/>
              <a:t>solubles</a:t>
            </a:r>
            <a:r>
              <a:rPr lang="en-US" sz="2800" dirty="0" smtClean="0"/>
              <a:t> and distillers grains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78971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075" y="247848"/>
            <a:ext cx="3236653" cy="3987268"/>
          </a:xfrm>
        </p:spPr>
        <p:txBody>
          <a:bodyPr>
            <a:normAutofit/>
          </a:bodyPr>
          <a:lstStyle/>
          <a:p>
            <a:r>
              <a:rPr lang="en-US" dirty="0" smtClean="0"/>
              <a:t>Process of</a:t>
            </a:r>
            <a:br>
              <a:rPr lang="en-US" dirty="0" smtClean="0"/>
            </a:br>
            <a:r>
              <a:rPr lang="en-US" dirty="0" smtClean="0"/>
              <a:t>Distilling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Source of Feeds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78728" y="247848"/>
            <a:ext cx="8713272" cy="6506770"/>
          </a:xfrm>
        </p:spPr>
      </p:pic>
      <p:sp>
        <p:nvSpPr>
          <p:cNvPr id="5" name="TextBox 4"/>
          <p:cNvSpPr txBox="1"/>
          <p:nvPr/>
        </p:nvSpPr>
        <p:spPr>
          <a:xfrm>
            <a:off x="144378" y="6108287"/>
            <a:ext cx="32052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Boruff</a:t>
            </a:r>
            <a:r>
              <a:rPr lang="en-US" dirty="0" smtClean="0"/>
              <a:t> 1947 2</a:t>
            </a:r>
            <a:r>
              <a:rPr lang="en-US" baseline="30000" dirty="0" smtClean="0"/>
              <a:t>nd</a:t>
            </a:r>
            <a:r>
              <a:rPr lang="en-US" dirty="0" smtClean="0"/>
              <a:t> Proc Feeds of Beverage Distilleries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3214838" y="3705726"/>
            <a:ext cx="1337911" cy="2770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4957010" y="6017566"/>
            <a:ext cx="904775" cy="296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9403882" y="6108288"/>
            <a:ext cx="996213" cy="282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8358323">
            <a:off x="10934299" y="4305995"/>
            <a:ext cx="904775" cy="1961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10052095">
            <a:off x="3132219" y="4700211"/>
            <a:ext cx="1401280" cy="279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277961" y="4710036"/>
            <a:ext cx="19368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Thin Stillage</a:t>
            </a:r>
            <a:endParaRPr lang="en-US" sz="2400" dirty="0"/>
          </a:p>
        </p:txBody>
      </p:sp>
      <p:sp>
        <p:nvSpPr>
          <p:cNvPr id="12" name="Right Arrow 11"/>
          <p:cNvSpPr/>
          <p:nvPr/>
        </p:nvSpPr>
        <p:spPr>
          <a:xfrm rot="8358323">
            <a:off x="8909031" y="4506372"/>
            <a:ext cx="904775" cy="1961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81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8408" y="0"/>
            <a:ext cx="10058400" cy="1609344"/>
          </a:xfrm>
        </p:spPr>
        <p:txBody>
          <a:bodyPr/>
          <a:lstStyle/>
          <a:p>
            <a:r>
              <a:rPr lang="en-US" dirty="0" smtClean="0"/>
              <a:t>Analysis of Various Slop Products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1438196"/>
              </p:ext>
            </p:extLst>
          </p:nvPr>
        </p:nvGraphicFramePr>
        <p:xfrm>
          <a:off x="978408" y="1508760"/>
          <a:ext cx="10058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72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50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5564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Item, %DM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Thin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Settled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Whole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Evaporated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Protein, %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32.5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31.9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29.6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30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Fat,</a:t>
                      </a:r>
                      <a:r>
                        <a:rPr lang="en-US" sz="2400" b="1" baseline="0" dirty="0" smtClean="0"/>
                        <a:t> %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12.8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9.9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14.4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Fiber, %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6.4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7.4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4.4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Ca, %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0.25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0.21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0.25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0.13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P, %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1.25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1.06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0.62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1.13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Total Solids, %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4.0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4.7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8.1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16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Water, %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96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95.3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91.9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84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No. Samples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53912" y="6355080"/>
            <a:ext cx="5298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Garrigus &amp; Good 1942 KY Ag </a:t>
            </a:r>
            <a:r>
              <a:rPr lang="en-US" dirty="0" err="1" smtClean="0"/>
              <a:t>Exp</a:t>
            </a:r>
            <a:r>
              <a:rPr lang="en-US" dirty="0" smtClean="0"/>
              <a:t> Station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249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1560" y="0"/>
            <a:ext cx="10058400" cy="1609344"/>
          </a:xfrm>
        </p:spPr>
        <p:txBody>
          <a:bodyPr/>
          <a:lstStyle/>
          <a:p>
            <a:r>
              <a:rPr lang="en-US" dirty="0" smtClean="0"/>
              <a:t>Composition Varies by Grain source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5357412"/>
              </p:ext>
            </p:extLst>
          </p:nvPr>
        </p:nvGraphicFramePr>
        <p:xfrm>
          <a:off x="585216" y="1389380"/>
          <a:ext cx="11146534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23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23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923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923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9236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9236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59236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Wheat</a:t>
                      </a:r>
                      <a:endParaRPr lang="en-US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Barley</a:t>
                      </a:r>
                      <a:endParaRPr lang="en-US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Corn</a:t>
                      </a:r>
                      <a:endParaRPr lang="en-US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Thin Stillage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Distillers Grains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Thin Stillage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Distillers Grains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Thin Stillage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</a:rPr>
                        <a:t>Distillers Grains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Ash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8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7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5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EE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14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16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6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9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10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NDF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34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74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80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45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ADF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8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NA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NA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CP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46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26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37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19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30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Starch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8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NSC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28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7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38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NA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29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459736" y="6315379"/>
            <a:ext cx="90525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Mustafa, A., </a:t>
            </a:r>
            <a:r>
              <a:rPr lang="en-US" dirty="0" err="1"/>
              <a:t>Mckinnon</a:t>
            </a:r>
            <a:r>
              <a:rPr lang="en-US" dirty="0"/>
              <a:t>, J., Christensen, A. (2000) </a:t>
            </a:r>
            <a:r>
              <a:rPr lang="en-US" i="1" dirty="0"/>
              <a:t>Asia Australian J. Animal </a:t>
            </a:r>
            <a:r>
              <a:rPr lang="en-US" i="1" dirty="0" err="1"/>
              <a:t>Sci</a:t>
            </a:r>
            <a:r>
              <a:rPr lang="en-US" dirty="0"/>
              <a:t>, 13, 1609 </a:t>
            </a:r>
          </a:p>
        </p:txBody>
      </p:sp>
    </p:spTree>
    <p:extLst>
      <p:ext uri="{BB962C8B-B14F-4D97-AF65-F5344CB8AC3E}">
        <p14:creationId xmlns:p14="http://schemas.microsoft.com/office/powerpoint/2010/main" val="888623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49" y="9144"/>
            <a:ext cx="11397994" cy="11887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Stillage = Slop &amp; Feeding Problems Occurred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611" y="1188720"/>
            <a:ext cx="11548871" cy="4050792"/>
          </a:xfrm>
        </p:spPr>
        <p:txBody>
          <a:bodyPr>
            <a:noAutofit/>
          </a:bodyPr>
          <a:lstStyle/>
          <a:p>
            <a:r>
              <a:rPr lang="en-US" sz="2400" dirty="0" smtClean="0"/>
              <a:t>1942 Garrigus &amp; Good state 2 common mistakes when feeding slop</a:t>
            </a:r>
          </a:p>
          <a:p>
            <a:endParaRPr lang="en-US" sz="2400" dirty="0" smtClean="0"/>
          </a:p>
          <a:p>
            <a:pPr marL="788670" lvl="1" indent="-514350">
              <a:buFont typeface="+mj-lt"/>
              <a:buAutoNum type="arabicPeriod"/>
            </a:pPr>
            <a:r>
              <a:rPr lang="en-US" sz="2400" b="1" dirty="0" smtClean="0"/>
              <a:t>Failure to use other feeds to provide a balanced ration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sz="2400" b="1" dirty="0" smtClean="0"/>
              <a:t>Hauling slop too far such that the cost makes it too expensive</a:t>
            </a:r>
          </a:p>
          <a:p>
            <a:pPr marL="788670" lvl="1" indent="-514350">
              <a:buFont typeface="+mj-lt"/>
              <a:buAutoNum type="arabicPeriod"/>
            </a:pPr>
            <a:endParaRPr lang="en-US" sz="2400" b="1" dirty="0"/>
          </a:p>
          <a:p>
            <a:r>
              <a:rPr lang="en-US" sz="2400" dirty="0" smtClean="0"/>
              <a:t>They recommended the following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sz="2400" dirty="0" smtClean="0"/>
              <a:t>½ </a:t>
            </a:r>
            <a:r>
              <a:rPr lang="en-US" sz="2400" dirty="0" err="1" smtClean="0"/>
              <a:t>lb</a:t>
            </a:r>
            <a:r>
              <a:rPr lang="en-US" sz="2400" dirty="0" smtClean="0"/>
              <a:t> / 100 </a:t>
            </a:r>
            <a:r>
              <a:rPr lang="en-US" sz="2400" dirty="0" err="1" smtClean="0"/>
              <a:t>lb</a:t>
            </a:r>
            <a:r>
              <a:rPr lang="en-US" sz="2400" dirty="0" smtClean="0"/>
              <a:t> body weight of forage / hay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sz="2400" dirty="0" smtClean="0"/>
              <a:t>3-6 </a:t>
            </a:r>
            <a:r>
              <a:rPr lang="en-US" sz="2400" dirty="0" err="1" smtClean="0"/>
              <a:t>lbs</a:t>
            </a:r>
            <a:r>
              <a:rPr lang="en-US" sz="2400" dirty="0" smtClean="0"/>
              <a:t> of grain offered to increase dry matter intake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sz="2400" dirty="0" smtClean="0"/>
              <a:t>Yellow ear corn for vitamin A &amp; bloat reducing effect of the cob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sz="2400" dirty="0" smtClean="0"/>
              <a:t> White corn &lt; 3 months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sz="2400" dirty="0" smtClean="0"/>
              <a:t>Free-choice limestone (2-3 </a:t>
            </a:r>
            <a:r>
              <a:rPr lang="en-US" sz="2400" dirty="0" err="1" smtClean="0"/>
              <a:t>oz</a:t>
            </a:r>
            <a:r>
              <a:rPr lang="en-US" sz="2400" dirty="0" smtClean="0"/>
              <a:t>/d)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US" sz="2400" dirty="0" smtClean="0"/>
              <a:t>Not more than 3-4 gal / 100 </a:t>
            </a:r>
            <a:r>
              <a:rPr lang="en-US" sz="2400" dirty="0" err="1" smtClean="0"/>
              <a:t>lb</a:t>
            </a:r>
            <a:r>
              <a:rPr lang="en-US" sz="2400" dirty="0" smtClean="0"/>
              <a:t> live weight gave farmers best results</a:t>
            </a:r>
          </a:p>
        </p:txBody>
      </p:sp>
    </p:spTree>
    <p:extLst>
      <p:ext uri="{BB962C8B-B14F-4D97-AF65-F5344CB8AC3E}">
        <p14:creationId xmlns:p14="http://schemas.microsoft.com/office/powerpoint/2010/main" val="2779968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Feeding Slop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377871" y="2269504"/>
            <a:ext cx="502945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youtu.be/U10D9TDYtfs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Video had to be removed from </a:t>
            </a:r>
            <a:r>
              <a:rPr lang="en-US" dirty="0" err="1" smtClean="0"/>
              <a:t>ppt</a:t>
            </a:r>
            <a:r>
              <a:rPr lang="en-US" dirty="0" smtClean="0"/>
              <a:t> due to size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602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228600"/>
            <a:ext cx="10058400" cy="905256"/>
          </a:xfrm>
        </p:spPr>
        <p:txBody>
          <a:bodyPr/>
          <a:lstStyle/>
          <a:p>
            <a:r>
              <a:rPr lang="en-US" dirty="0" smtClean="0"/>
              <a:t>Cattle Performance on Slop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049285"/>
              </p:ext>
            </p:extLst>
          </p:nvPr>
        </p:nvGraphicFramePr>
        <p:xfrm>
          <a:off x="1069848" y="1133856"/>
          <a:ext cx="10058400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63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638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4825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Thin Stillage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Water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Steers grazing crested wheatgrass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     Fluid Intake, gal/d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12.7</a:t>
                      </a:r>
                      <a:r>
                        <a:rPr lang="en-US" sz="2000" b="1" baseline="30000" dirty="0" smtClean="0"/>
                        <a:t>a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7.6</a:t>
                      </a:r>
                      <a:r>
                        <a:rPr lang="en-US" sz="2000" b="1" baseline="30000" dirty="0" smtClean="0"/>
                        <a:t>b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     ADG, </a:t>
                      </a:r>
                      <a:r>
                        <a:rPr lang="en-US" sz="2000" b="1" dirty="0" err="1" smtClean="0"/>
                        <a:t>lb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3.08</a:t>
                      </a:r>
                      <a:r>
                        <a:rPr lang="en-US" sz="2000" b="1" baseline="30000" dirty="0" smtClean="0"/>
                        <a:t>a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1.98</a:t>
                      </a:r>
                      <a:r>
                        <a:rPr lang="en-US" sz="2000" b="1" baseline="30000" dirty="0" smtClean="0"/>
                        <a:t>b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Steers fed growing diets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     Fluid Intake, gal/d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6.3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6.0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     ADG, </a:t>
                      </a:r>
                      <a:r>
                        <a:rPr lang="en-US" sz="2000" b="1" dirty="0" err="1" smtClean="0"/>
                        <a:t>lb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3.52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3.52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    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dirty="0" err="1" smtClean="0"/>
                        <a:t>Gain:Feed</a:t>
                      </a:r>
                      <a:r>
                        <a:rPr lang="en-US" sz="2000" b="1" dirty="0" smtClean="0"/>
                        <a:t> (linear effect)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0.3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0.2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Steers fed finishing</a:t>
                      </a:r>
                      <a:r>
                        <a:rPr lang="en-US" sz="2000" b="1" baseline="0" dirty="0" smtClean="0"/>
                        <a:t> diets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     Fluid Intake, gal/d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7.1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7.1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     ADG, </a:t>
                      </a:r>
                      <a:r>
                        <a:rPr lang="en-US" sz="2000" b="1" dirty="0" err="1" smtClean="0"/>
                        <a:t>lb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3.52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3.08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     </a:t>
                      </a:r>
                      <a:r>
                        <a:rPr lang="en-US" sz="2000" b="1" dirty="0" err="1" smtClean="0"/>
                        <a:t>Gain:Feed</a:t>
                      </a:r>
                      <a:r>
                        <a:rPr lang="en-US" sz="2000" b="1" dirty="0" smtClean="0"/>
                        <a:t> (linear</a:t>
                      </a:r>
                      <a:r>
                        <a:rPr lang="en-US" sz="2000" b="1" baseline="0" dirty="0" smtClean="0"/>
                        <a:t> effect)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0.19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0.15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459736" y="6315379"/>
            <a:ext cx="90525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Mustafa, A., </a:t>
            </a:r>
            <a:r>
              <a:rPr lang="en-US" dirty="0" err="1"/>
              <a:t>Mckinnon</a:t>
            </a:r>
            <a:r>
              <a:rPr lang="en-US" dirty="0"/>
              <a:t>, J., Christensen, A. (2000) </a:t>
            </a:r>
            <a:r>
              <a:rPr lang="en-US" i="1" dirty="0"/>
              <a:t>Asia Australian J. Animal </a:t>
            </a:r>
            <a:r>
              <a:rPr lang="en-US" i="1" dirty="0" err="1"/>
              <a:t>Sci</a:t>
            </a:r>
            <a:r>
              <a:rPr lang="en-US" dirty="0"/>
              <a:t>, 13, 1609 </a:t>
            </a:r>
          </a:p>
        </p:txBody>
      </p:sp>
    </p:spTree>
    <p:extLst>
      <p:ext uri="{BB962C8B-B14F-4D97-AF65-F5344CB8AC3E}">
        <p14:creationId xmlns:p14="http://schemas.microsoft.com/office/powerpoint/2010/main" val="33372040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461</TotalTime>
  <Words>1371</Words>
  <Application>Microsoft Macintosh PowerPoint</Application>
  <PresentationFormat>Custom</PresentationFormat>
  <Paragraphs>364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Wood Type</vt:lpstr>
      <vt:lpstr>Office Theme</vt:lpstr>
      <vt:lpstr>Liquor to Feed: Bourbon &amp; Beer Coproducts</vt:lpstr>
      <vt:lpstr>Corn Liquor &amp; Beer Deep Tradition in Ohio river valley</vt:lpstr>
      <vt:lpstr>Craft distilling booming</vt:lpstr>
      <vt:lpstr>Process of Distilling  Source of Feeds</vt:lpstr>
      <vt:lpstr>Analysis of Various Slop Products</vt:lpstr>
      <vt:lpstr>Composition Varies by Grain source</vt:lpstr>
      <vt:lpstr>Stillage = Slop &amp; Feeding Problems Occurred</vt:lpstr>
      <vt:lpstr>Feeding Slop</vt:lpstr>
      <vt:lpstr>Cattle Performance on Slop</vt:lpstr>
      <vt:lpstr>Feeding slop was not without its issues</vt:lpstr>
      <vt:lpstr>Slop was &amp; Was not the problem</vt:lpstr>
      <vt:lpstr>Slop feeding today</vt:lpstr>
      <vt:lpstr>Nutritional Composition of Products</vt:lpstr>
      <vt:lpstr>Example of Composition of Energy ETOH Products</vt:lpstr>
      <vt:lpstr>Condensed Distillers Solubles (Syrup)</vt:lpstr>
      <vt:lpstr>Lick Tanks for CDS</vt:lpstr>
      <vt:lpstr>Spraying CDS on Windrow</vt:lpstr>
      <vt:lpstr>Research Update – Fed Daily Open Troughs</vt:lpstr>
      <vt:lpstr>Wet Distillers Grains Storage</vt:lpstr>
      <vt:lpstr>Comparison of Coproducts</vt:lpstr>
      <vt:lpstr>Comparison of Coproducts</vt:lpstr>
      <vt:lpstr>PowerPoint Presentation</vt:lpstr>
      <vt:lpstr>PowerPoint Presentation</vt:lpstr>
      <vt:lpstr>PowerPoint Presentation</vt:lpstr>
      <vt:lpstr>Wet Brewers Grains</vt:lpstr>
      <vt:lpstr>Beef Heifers Wintered</vt:lpstr>
      <vt:lpstr>Wet Brewers feedlot</vt:lpstr>
      <vt:lpstr>General Feeding Recommendations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Liquor to Feed: Bourbon &amp; Beer Coproducts</dc:title>
  <dc:creator>J Lehmkuhler</dc:creator>
  <cp:lastModifiedBy>Mekenzie Hargaden</cp:lastModifiedBy>
  <cp:revision>35</cp:revision>
  <dcterms:created xsi:type="dcterms:W3CDTF">2016-10-12T00:11:09Z</dcterms:created>
  <dcterms:modified xsi:type="dcterms:W3CDTF">2016-10-19T17:05:23Z</dcterms:modified>
</cp:coreProperties>
</file>