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charts/chart1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312" r:id="rId2"/>
    <p:sldId id="314" r:id="rId3"/>
    <p:sldId id="298" r:id="rId4"/>
    <p:sldId id="299" r:id="rId5"/>
    <p:sldId id="311" r:id="rId6"/>
    <p:sldId id="315" r:id="rId7"/>
    <p:sldId id="316" r:id="rId8"/>
    <p:sldId id="317" r:id="rId9"/>
    <p:sldId id="318" r:id="rId10"/>
    <p:sldId id="319" r:id="rId11"/>
    <p:sldId id="320" r:id="rId12"/>
    <p:sldId id="321" r:id="rId13"/>
    <p:sldId id="346" r:id="rId14"/>
    <p:sldId id="322" r:id="rId15"/>
    <p:sldId id="323" r:id="rId16"/>
    <p:sldId id="324" r:id="rId17"/>
    <p:sldId id="325" r:id="rId18"/>
    <p:sldId id="326" r:id="rId19"/>
    <p:sldId id="327" r:id="rId20"/>
    <p:sldId id="279" r:id="rId21"/>
    <p:sldId id="280" r:id="rId22"/>
    <p:sldId id="333" r:id="rId23"/>
    <p:sldId id="334" r:id="rId24"/>
    <p:sldId id="336" r:id="rId25"/>
    <p:sldId id="335" r:id="rId26"/>
    <p:sldId id="366" r:id="rId27"/>
    <p:sldId id="367" r:id="rId28"/>
    <p:sldId id="368" r:id="rId29"/>
    <p:sldId id="337" r:id="rId30"/>
    <p:sldId id="339" r:id="rId31"/>
    <p:sldId id="338" r:id="rId32"/>
    <p:sldId id="328" r:id="rId33"/>
    <p:sldId id="297" r:id="rId34"/>
    <p:sldId id="300" r:id="rId35"/>
    <p:sldId id="343" r:id="rId36"/>
    <p:sldId id="302" r:id="rId37"/>
    <p:sldId id="305" r:id="rId38"/>
    <p:sldId id="306" r:id="rId39"/>
    <p:sldId id="307" r:id="rId40"/>
    <p:sldId id="372" r:id="rId41"/>
    <p:sldId id="309" r:id="rId42"/>
    <p:sldId id="348" r:id="rId43"/>
    <p:sldId id="344" r:id="rId44"/>
    <p:sldId id="365" r:id="rId45"/>
    <p:sldId id="349" r:id="rId46"/>
    <p:sldId id="350" r:id="rId47"/>
    <p:sldId id="351" r:id="rId48"/>
    <p:sldId id="352" r:id="rId49"/>
    <p:sldId id="358" r:id="rId50"/>
    <p:sldId id="354" r:id="rId51"/>
    <p:sldId id="356" r:id="rId52"/>
    <p:sldId id="357" r:id="rId53"/>
    <p:sldId id="360" r:id="rId54"/>
    <p:sldId id="364" r:id="rId55"/>
    <p:sldId id="361" r:id="rId56"/>
    <p:sldId id="363" r:id="rId57"/>
    <p:sldId id="369" r:id="rId58"/>
    <p:sldId id="370" r:id="rId59"/>
    <p:sldId id="371" r:id="rId60"/>
    <p:sldId id="347"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632"/>
  </p:normalViewPr>
  <p:slideViewPr>
    <p:cSldViewPr snapToGrid="0" snapToObjects="1">
      <p:cViewPr>
        <p:scale>
          <a:sx n="100" d="100"/>
          <a:sy n="100" d="100"/>
        </p:scale>
        <p:origin x="4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Workbook4" TargetMode="External"/><Relationship Id="rId2"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0248290978342"/>
          <c:y val="0.0589187061076825"/>
          <c:w val="0.77726660751913"/>
          <c:h val="0.705316024686103"/>
        </c:manualLayout>
      </c:layout>
      <c:lineChart>
        <c:grouping val="standard"/>
        <c:varyColors val="0"/>
        <c:ser>
          <c:idx val="2"/>
          <c:order val="0"/>
          <c:tx>
            <c:strRef>
              <c:f>Sheet1!$A$4</c:f>
              <c:strCache>
                <c:ptCount val="1"/>
                <c:pt idx="0">
                  <c:v>115% MP</c:v>
                </c:pt>
              </c:strCache>
            </c:strRef>
          </c:tx>
          <c:spPr>
            <a:ln w="76200" cmpd="sng">
              <a:solidFill>
                <a:schemeClr val="accent6">
                  <a:lumMod val="75000"/>
                </a:schemeClr>
              </a:solidFill>
            </a:ln>
          </c:spPr>
          <c:marker>
            <c:symbol val="none"/>
          </c:marker>
          <c:cat>
            <c:strRef>
              <c:f>Sheet1!$B$1:$H$1</c:f>
              <c:strCache>
                <c:ptCount val="7"/>
                <c:pt idx="0">
                  <c:v>-7</c:v>
                </c:pt>
                <c:pt idx="1">
                  <c:v>0</c:v>
                </c:pt>
                <c:pt idx="2">
                  <c:v>1</c:v>
                </c:pt>
                <c:pt idx="3">
                  <c:v>3</c:v>
                </c:pt>
                <c:pt idx="4">
                  <c:v>7</c:v>
                </c:pt>
                <c:pt idx="5">
                  <c:v>14</c:v>
                </c:pt>
                <c:pt idx="6">
                  <c:v>21</c:v>
                </c:pt>
              </c:strCache>
            </c:strRef>
          </c:cat>
          <c:val>
            <c:numRef>
              <c:f>Sheet1!$B$4:$H$4</c:f>
              <c:numCache>
                <c:formatCode>0.00</c:formatCode>
                <c:ptCount val="7"/>
                <c:pt idx="0">
                  <c:v>0.01535</c:v>
                </c:pt>
                <c:pt idx="1">
                  <c:v>0.05529</c:v>
                </c:pt>
                <c:pt idx="2">
                  <c:v>0.7083</c:v>
                </c:pt>
                <c:pt idx="3">
                  <c:v>0.976</c:v>
                </c:pt>
                <c:pt idx="4">
                  <c:v>0.5</c:v>
                </c:pt>
                <c:pt idx="5">
                  <c:v>0.3</c:v>
                </c:pt>
                <c:pt idx="6">
                  <c:v>0.1</c:v>
                </c:pt>
              </c:numCache>
            </c:numRef>
          </c:val>
          <c:smooth val="0"/>
        </c:ser>
        <c:dLbls>
          <c:showLegendKey val="0"/>
          <c:showVal val="0"/>
          <c:showCatName val="0"/>
          <c:showSerName val="0"/>
          <c:showPercent val="0"/>
          <c:showBubbleSize val="0"/>
        </c:dLbls>
        <c:marker val="1"/>
        <c:smooth val="0"/>
        <c:axId val="2128065000"/>
        <c:axId val="2128071352"/>
      </c:lineChart>
      <c:catAx>
        <c:axId val="2128065000"/>
        <c:scaling>
          <c:orientation val="minMax"/>
        </c:scaling>
        <c:delete val="0"/>
        <c:axPos val="b"/>
        <c:title>
          <c:tx>
            <c:rich>
              <a:bodyPr/>
              <a:lstStyle/>
              <a:p>
                <a:pPr>
                  <a:defRPr sz="1200" b="0" i="0" u="none" strike="noStrike" baseline="0">
                    <a:solidFill>
                      <a:srgbClr val="000000"/>
                    </a:solidFill>
                    <a:latin typeface="Calibri"/>
                    <a:ea typeface="Calibri"/>
                    <a:cs typeface="Calibri"/>
                  </a:defRPr>
                </a:pPr>
                <a:r>
                  <a:rPr lang="en-US" sz="2789" b="1" i="0" u="none" strike="noStrike" baseline="0" dirty="0">
                    <a:solidFill>
                      <a:srgbClr val="000000"/>
                    </a:solidFill>
                    <a:latin typeface="Calibri"/>
                    <a:ea typeface="Calibri"/>
                    <a:cs typeface="Calibri"/>
                  </a:rPr>
                  <a:t>Day relative to </a:t>
                </a:r>
                <a:r>
                  <a:rPr lang="en-US" sz="2789" b="1" i="0" u="none" strike="noStrike" baseline="0" dirty="0" smtClean="0">
                    <a:solidFill>
                      <a:srgbClr val="000000"/>
                    </a:solidFill>
                    <a:latin typeface="Calibri"/>
                    <a:ea typeface="Calibri"/>
                    <a:cs typeface="Calibri"/>
                  </a:rPr>
                  <a:t>immunological challenge</a:t>
                </a:r>
                <a:endParaRPr lang="en-US" sz="2789" b="1" i="0" u="none" strike="noStrike" baseline="0" dirty="0">
                  <a:solidFill>
                    <a:srgbClr val="000000"/>
                  </a:solidFill>
                  <a:latin typeface="Calibri"/>
                  <a:ea typeface="Calibri"/>
                  <a:cs typeface="Calibri"/>
                </a:endParaRPr>
              </a:p>
            </c:rich>
          </c:tx>
          <c:layout/>
          <c:overlay val="0"/>
        </c:title>
        <c:numFmt formatCode="General" sourceLinked="1"/>
        <c:majorTickMark val="out"/>
        <c:minorTickMark val="none"/>
        <c:tickLblPos val="nextTo"/>
        <c:crossAx val="2128071352"/>
        <c:crosses val="autoZero"/>
        <c:auto val="1"/>
        <c:lblAlgn val="ctr"/>
        <c:lblOffset val="100"/>
        <c:noMultiLvlLbl val="0"/>
      </c:catAx>
      <c:valAx>
        <c:axId val="2128071352"/>
        <c:scaling>
          <c:orientation val="minMax"/>
          <c:max val="1.2"/>
          <c:min val="0.0"/>
        </c:scaling>
        <c:delete val="0"/>
        <c:axPos val="l"/>
        <c:title>
          <c:tx>
            <c:rich>
              <a:bodyPr/>
              <a:lstStyle/>
              <a:p>
                <a:pPr>
                  <a:defRPr sz="2789" b="1" i="0" u="none" strike="noStrike" baseline="0">
                    <a:solidFill>
                      <a:srgbClr val="000000"/>
                    </a:solidFill>
                    <a:latin typeface="Calibri"/>
                    <a:ea typeface="Calibri"/>
                    <a:cs typeface="Calibri"/>
                  </a:defRPr>
                </a:pPr>
                <a:r>
                  <a:rPr lang="en-US" baseline="0" dirty="0" err="1" smtClean="0"/>
                  <a:t>Haptoglobin</a:t>
                </a:r>
                <a:r>
                  <a:rPr lang="en-US" baseline="0" dirty="0" smtClean="0"/>
                  <a:t>, mg/mL</a:t>
                </a:r>
                <a:endParaRPr lang="en-US" dirty="0"/>
              </a:p>
            </c:rich>
          </c:tx>
          <c:layout/>
          <c:overlay val="0"/>
        </c:title>
        <c:numFmt formatCode="0.0" sourceLinked="0"/>
        <c:majorTickMark val="out"/>
        <c:minorTickMark val="none"/>
        <c:tickLblPos val="nextTo"/>
        <c:crossAx val="2128065000"/>
        <c:crosses val="autoZero"/>
        <c:crossBetween val="between"/>
        <c:majorUnit val="0.4"/>
        <c:minorUnit val="0.05"/>
      </c:valAx>
      <c:spPr>
        <a:noFill/>
        <a:ln w="25392">
          <a:noFill/>
        </a:ln>
      </c:spPr>
    </c:plotArea>
    <c:plotVisOnly val="1"/>
    <c:dispBlanksAs val="gap"/>
    <c:showDLblsOverMax val="0"/>
  </c:chart>
  <c:txPr>
    <a:bodyPr/>
    <a:lstStyle/>
    <a:p>
      <a:pPr>
        <a:defRPr sz="2797" b="1">
          <a:latin typeface="+mj-lt"/>
          <a:cs typeface="Times New Roman"/>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Sheet1!$A$2</c:f>
              <c:strCache>
                <c:ptCount val="1"/>
                <c:pt idx="0">
                  <c:v>S7</c:v>
                </c:pt>
              </c:strCache>
            </c:strRef>
          </c:tx>
          <c:spPr>
            <a:ln w="28575">
              <a:solidFill>
                <a:srgbClr val="FF0000"/>
              </a:solidFill>
            </a:ln>
            <a:effectLst/>
          </c:spPr>
          <c:marker>
            <c:symbol val="square"/>
            <c:size val="9"/>
            <c:spPr>
              <a:solidFill>
                <a:srgbClr val="FF0000"/>
              </a:solidFill>
              <a:ln w="19050">
                <a:solidFill>
                  <a:srgbClr val="FF0000"/>
                </a:solidFill>
              </a:ln>
              <a:effectLst/>
            </c:spPr>
          </c:marker>
          <c:errBars>
            <c:errDir val="y"/>
            <c:errBarType val="both"/>
            <c:errValType val="fixedVal"/>
            <c:noEndCap val="0"/>
            <c:val val="3.1"/>
            <c:spPr>
              <a:ln w="19050">
                <a:solidFill>
                  <a:srgbClr val="FF0000"/>
                </a:solidFill>
              </a:ln>
            </c:spPr>
          </c:errBars>
          <c:cat>
            <c:strRef>
              <c:f>Sheet1!$B$1:$K$1</c:f>
              <c:strCache>
                <c:ptCount val="10"/>
                <c:pt idx="0">
                  <c:v>7</c:v>
                </c:pt>
                <c:pt idx="1">
                  <c:v>8</c:v>
                </c:pt>
                <c:pt idx="2">
                  <c:v>9</c:v>
                </c:pt>
                <c:pt idx="3">
                  <c:v>10</c:v>
                </c:pt>
                <c:pt idx="4">
                  <c:v>14</c:v>
                </c:pt>
                <c:pt idx="5">
                  <c:v>21</c:v>
                </c:pt>
                <c:pt idx="6">
                  <c:v>23</c:v>
                </c:pt>
                <c:pt idx="7">
                  <c:v>24</c:v>
                </c:pt>
                <c:pt idx="8">
                  <c:v>28</c:v>
                </c:pt>
                <c:pt idx="9">
                  <c:v>35</c:v>
                </c:pt>
              </c:strCache>
            </c:strRef>
          </c:cat>
          <c:val>
            <c:numRef>
              <c:f>Sheet1!$B$2:$K$2</c:f>
              <c:numCache>
                <c:formatCode>General</c:formatCode>
                <c:ptCount val="10"/>
                <c:pt idx="0">
                  <c:v>12.8</c:v>
                </c:pt>
                <c:pt idx="1">
                  <c:v>20.04</c:v>
                </c:pt>
                <c:pt idx="2">
                  <c:v>21.04</c:v>
                </c:pt>
                <c:pt idx="3">
                  <c:v>23.66</c:v>
                </c:pt>
                <c:pt idx="4">
                  <c:v>19.78</c:v>
                </c:pt>
                <c:pt idx="5">
                  <c:v>15.2</c:v>
                </c:pt>
                <c:pt idx="6">
                  <c:v>25.11</c:v>
                </c:pt>
                <c:pt idx="7">
                  <c:v>16.7</c:v>
                </c:pt>
                <c:pt idx="8">
                  <c:v>23.6</c:v>
                </c:pt>
                <c:pt idx="9">
                  <c:v>18.1</c:v>
                </c:pt>
              </c:numCache>
            </c:numRef>
          </c:val>
          <c:smooth val="0"/>
        </c:ser>
        <c:ser>
          <c:idx val="1"/>
          <c:order val="1"/>
          <c:tx>
            <c:strRef>
              <c:f>Sheet1!$A$3</c:f>
              <c:strCache>
                <c:ptCount val="1"/>
                <c:pt idx="0">
                  <c:v>S3</c:v>
                </c:pt>
              </c:strCache>
            </c:strRef>
          </c:tx>
          <c:spPr>
            <a:ln w="28575">
              <a:solidFill>
                <a:srgbClr val="0000FF"/>
              </a:solidFill>
            </a:ln>
            <a:effectLst/>
          </c:spPr>
          <c:marker>
            <c:symbol val="triangle"/>
            <c:size val="10"/>
            <c:spPr>
              <a:solidFill>
                <a:srgbClr val="0000FF"/>
              </a:solidFill>
              <a:ln w="19050">
                <a:solidFill>
                  <a:srgbClr val="0000FF"/>
                </a:solidFill>
              </a:ln>
              <a:effectLst/>
            </c:spPr>
          </c:marker>
          <c:errBars>
            <c:errDir val="y"/>
            <c:errBarType val="both"/>
            <c:errValType val="fixedVal"/>
            <c:noEndCap val="0"/>
            <c:val val="3.25"/>
            <c:spPr>
              <a:ln w="19050">
                <a:solidFill>
                  <a:srgbClr val="0000FF"/>
                </a:solidFill>
              </a:ln>
            </c:spPr>
          </c:errBars>
          <c:cat>
            <c:strRef>
              <c:f>Sheet1!$B$1:$K$1</c:f>
              <c:strCache>
                <c:ptCount val="10"/>
                <c:pt idx="0">
                  <c:v>7</c:v>
                </c:pt>
                <c:pt idx="1">
                  <c:v>8</c:v>
                </c:pt>
                <c:pt idx="2">
                  <c:v>9</c:v>
                </c:pt>
                <c:pt idx="3">
                  <c:v>10</c:v>
                </c:pt>
                <c:pt idx="4">
                  <c:v>14</c:v>
                </c:pt>
                <c:pt idx="5">
                  <c:v>21</c:v>
                </c:pt>
                <c:pt idx="6">
                  <c:v>23</c:v>
                </c:pt>
                <c:pt idx="7">
                  <c:v>24</c:v>
                </c:pt>
                <c:pt idx="8">
                  <c:v>28</c:v>
                </c:pt>
                <c:pt idx="9">
                  <c:v>35</c:v>
                </c:pt>
              </c:strCache>
            </c:strRef>
          </c:cat>
          <c:val>
            <c:numRef>
              <c:f>Sheet1!$B$3:$K$3</c:f>
              <c:numCache>
                <c:formatCode>General</c:formatCode>
                <c:ptCount val="10"/>
                <c:pt idx="0">
                  <c:v>24.0</c:v>
                </c:pt>
                <c:pt idx="1">
                  <c:v>27.81</c:v>
                </c:pt>
                <c:pt idx="2">
                  <c:v>26.2</c:v>
                </c:pt>
                <c:pt idx="3">
                  <c:v>26.08</c:v>
                </c:pt>
                <c:pt idx="4">
                  <c:v>14.14</c:v>
                </c:pt>
                <c:pt idx="5">
                  <c:v>15.6</c:v>
                </c:pt>
                <c:pt idx="6">
                  <c:v>24.4</c:v>
                </c:pt>
                <c:pt idx="7">
                  <c:v>27.37</c:v>
                </c:pt>
                <c:pt idx="8">
                  <c:v>27.37</c:v>
                </c:pt>
                <c:pt idx="9">
                  <c:v>20.96</c:v>
                </c:pt>
              </c:numCache>
            </c:numRef>
          </c:val>
          <c:smooth val="0"/>
        </c:ser>
        <c:dLbls>
          <c:showLegendKey val="0"/>
          <c:showVal val="0"/>
          <c:showCatName val="0"/>
          <c:showSerName val="0"/>
          <c:showPercent val="0"/>
          <c:showBubbleSize val="0"/>
        </c:dLbls>
        <c:marker val="1"/>
        <c:smooth val="0"/>
        <c:axId val="-2133411336"/>
        <c:axId val="-2133405784"/>
      </c:lineChart>
      <c:catAx>
        <c:axId val="-2133411336"/>
        <c:scaling>
          <c:orientation val="minMax"/>
        </c:scaling>
        <c:delete val="0"/>
        <c:axPos val="b"/>
        <c:title>
          <c:tx>
            <c:rich>
              <a:bodyPr/>
              <a:lstStyle/>
              <a:p>
                <a:pPr>
                  <a:defRPr/>
                </a:pPr>
                <a:r>
                  <a:rPr lang="en-US"/>
                  <a:t>Day of the study</a:t>
                </a:r>
              </a:p>
            </c:rich>
          </c:tx>
          <c:overlay val="0"/>
        </c:title>
        <c:numFmt formatCode="General" sourceLinked="0"/>
        <c:majorTickMark val="out"/>
        <c:minorTickMark val="none"/>
        <c:tickLblPos val="nextTo"/>
        <c:spPr>
          <a:ln>
            <a:solidFill>
              <a:schemeClr val="tx1"/>
            </a:solidFill>
          </a:ln>
        </c:spPr>
        <c:crossAx val="-2133405784"/>
        <c:crosses val="autoZero"/>
        <c:auto val="1"/>
        <c:lblAlgn val="ctr"/>
        <c:lblOffset val="100"/>
        <c:noMultiLvlLbl val="0"/>
      </c:catAx>
      <c:valAx>
        <c:axId val="-2133405784"/>
        <c:scaling>
          <c:orientation val="minMax"/>
          <c:min val="5.0"/>
        </c:scaling>
        <c:delete val="0"/>
        <c:axPos val="l"/>
        <c:title>
          <c:tx>
            <c:rich>
              <a:bodyPr rot="-5400000" vert="horz"/>
              <a:lstStyle/>
              <a:p>
                <a:pPr>
                  <a:defRPr/>
                </a:pPr>
                <a:r>
                  <a:rPr lang="en-US"/>
                  <a:t>Plasma cortisol, ng/mL</a:t>
                </a:r>
              </a:p>
            </c:rich>
          </c:tx>
          <c:overlay val="0"/>
        </c:title>
        <c:numFmt formatCode="General" sourceLinked="1"/>
        <c:majorTickMark val="out"/>
        <c:minorTickMark val="none"/>
        <c:tickLblPos val="nextTo"/>
        <c:spPr>
          <a:ln>
            <a:solidFill>
              <a:srgbClr val="000000"/>
            </a:solidFill>
          </a:ln>
        </c:spPr>
        <c:crossAx val="-2133411336"/>
        <c:crosses val="autoZero"/>
        <c:crossBetween val="between"/>
      </c:valAx>
    </c:plotArea>
    <c:legend>
      <c:legendPos val="r"/>
      <c:overlay val="0"/>
    </c:legend>
    <c:plotVisOnly val="1"/>
    <c:dispBlanksAs val="gap"/>
    <c:showDLblsOverMax val="0"/>
  </c:chart>
  <c:spPr>
    <a:ln>
      <a:noFill/>
    </a:ln>
  </c:spPr>
  <c:txPr>
    <a:bodyPr/>
    <a:lstStyle/>
    <a:p>
      <a:pPr>
        <a:defRPr sz="1100" b="1">
          <a:solidFill>
            <a:schemeClr val="tx1"/>
          </a:solidFill>
          <a:latin typeface="+mj-lt"/>
          <a:cs typeface="Times New Roman"/>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Sheet1!$A$2</c:f>
              <c:strCache>
                <c:ptCount val="1"/>
                <c:pt idx="0">
                  <c:v>BVDV titers, log2</c:v>
                </c:pt>
              </c:strCache>
            </c:strRef>
          </c:tx>
          <c:spPr>
            <a:effectLst/>
          </c:spPr>
          <c:invertIfNegative val="0"/>
          <c:dPt>
            <c:idx val="0"/>
            <c:invertIfNegative val="0"/>
            <c:bubble3D val="0"/>
            <c:spPr>
              <a:solidFill>
                <a:srgbClr val="0000FF"/>
              </a:solidFill>
              <a:effectLst/>
            </c:spPr>
          </c:dPt>
          <c:dPt>
            <c:idx val="1"/>
            <c:invertIfNegative val="0"/>
            <c:bubble3D val="0"/>
            <c:spPr>
              <a:solidFill>
                <a:srgbClr val="FF0000"/>
              </a:solidFill>
              <a:effectLst/>
            </c:spPr>
          </c:dPt>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fixedVal"/>
            <c:noEndCap val="0"/>
            <c:val val="0.28"/>
            <c:spPr>
              <a:ln w="22225">
                <a:solidFill>
                  <a:schemeClr val="tx1"/>
                </a:solidFill>
              </a:ln>
            </c:spPr>
          </c:errBars>
          <c:cat>
            <c:strRef>
              <c:f>Sheet1!$B$1:$C$1</c:f>
              <c:strCache>
                <c:ptCount val="2"/>
                <c:pt idx="0">
                  <c:v>3x</c:v>
                </c:pt>
                <c:pt idx="1">
                  <c:v>7x</c:v>
                </c:pt>
              </c:strCache>
            </c:strRef>
          </c:cat>
          <c:val>
            <c:numRef>
              <c:f>Sheet1!$B$2:$C$2</c:f>
              <c:numCache>
                <c:formatCode>0.0</c:formatCode>
                <c:ptCount val="2"/>
                <c:pt idx="0">
                  <c:v>3.26</c:v>
                </c:pt>
                <c:pt idx="1">
                  <c:v>4.17</c:v>
                </c:pt>
              </c:numCache>
            </c:numRef>
          </c:val>
        </c:ser>
        <c:dLbls>
          <c:showLegendKey val="0"/>
          <c:showVal val="0"/>
          <c:showCatName val="0"/>
          <c:showSerName val="0"/>
          <c:showPercent val="0"/>
          <c:showBubbleSize val="0"/>
        </c:dLbls>
        <c:gapWidth val="150"/>
        <c:axId val="-2133118568"/>
        <c:axId val="-2133115384"/>
      </c:barChart>
      <c:catAx>
        <c:axId val="-2133118568"/>
        <c:scaling>
          <c:orientation val="minMax"/>
        </c:scaling>
        <c:delete val="0"/>
        <c:axPos val="b"/>
        <c:numFmt formatCode="General" sourceLinked="0"/>
        <c:majorTickMark val="out"/>
        <c:minorTickMark val="none"/>
        <c:tickLblPos val="nextTo"/>
        <c:spPr>
          <a:ln>
            <a:solidFill>
              <a:schemeClr val="tx1"/>
            </a:solidFill>
          </a:ln>
        </c:spPr>
        <c:crossAx val="-2133115384"/>
        <c:crosses val="autoZero"/>
        <c:auto val="1"/>
        <c:lblAlgn val="ctr"/>
        <c:lblOffset val="100"/>
        <c:noMultiLvlLbl val="0"/>
      </c:catAx>
      <c:valAx>
        <c:axId val="-2133115384"/>
        <c:scaling>
          <c:orientation val="minMax"/>
        </c:scaling>
        <c:delete val="0"/>
        <c:axPos val="l"/>
        <c:title>
          <c:tx>
            <c:rich>
              <a:bodyPr rot="-5400000" vert="horz"/>
              <a:lstStyle/>
              <a:p>
                <a:pPr>
                  <a:defRPr/>
                </a:pPr>
                <a:r>
                  <a:rPr lang="en-US"/>
                  <a:t>Serum BVDV-1 titers, log2</a:t>
                </a:r>
              </a:p>
            </c:rich>
          </c:tx>
          <c:overlay val="0"/>
        </c:title>
        <c:numFmt formatCode="0.0" sourceLinked="1"/>
        <c:majorTickMark val="out"/>
        <c:minorTickMark val="none"/>
        <c:tickLblPos val="nextTo"/>
        <c:spPr>
          <a:ln>
            <a:solidFill>
              <a:srgbClr val="595959"/>
            </a:solidFill>
          </a:ln>
        </c:spPr>
        <c:crossAx val="-2133118568"/>
        <c:crosses val="autoZero"/>
        <c:crossBetween val="between"/>
      </c:valAx>
      <c:spPr>
        <a:solidFill>
          <a:schemeClr val="bg1"/>
        </a:solidFill>
      </c:spPr>
    </c:plotArea>
    <c:plotVisOnly val="1"/>
    <c:dispBlanksAs val="gap"/>
    <c:showDLblsOverMax val="0"/>
  </c:chart>
  <c:spPr>
    <a:solidFill>
      <a:schemeClr val="bg1"/>
    </a:solidFill>
    <a:ln>
      <a:noFill/>
    </a:ln>
  </c:spPr>
  <c:txPr>
    <a:bodyPr/>
    <a:lstStyle/>
    <a:p>
      <a:pPr>
        <a:defRPr sz="1600" b="1">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w="76200" cmpd="sng">
              <a:solidFill>
                <a:schemeClr val="tx1"/>
              </a:solidFill>
            </a:ln>
          </c:spPr>
          <c:marker>
            <c:symbol val="none"/>
          </c:marker>
          <c:cat>
            <c:strRef>
              <c:f>Sheet1!$A$1:$I$1</c:f>
              <c:strCache>
                <c:ptCount val="9"/>
                <c:pt idx="0">
                  <c:v> </c:v>
                </c:pt>
                <c:pt idx="1">
                  <c:v>-7</c:v>
                </c:pt>
                <c:pt idx="2">
                  <c:v>0</c:v>
                </c:pt>
                <c:pt idx="3">
                  <c:v>1</c:v>
                </c:pt>
                <c:pt idx="4">
                  <c:v>3</c:v>
                </c:pt>
                <c:pt idx="5">
                  <c:v>7</c:v>
                </c:pt>
                <c:pt idx="6">
                  <c:v>14</c:v>
                </c:pt>
                <c:pt idx="7">
                  <c:v>21</c:v>
                </c:pt>
                <c:pt idx="8">
                  <c:v>28</c:v>
                </c:pt>
              </c:strCache>
            </c:strRef>
          </c:cat>
          <c:val>
            <c:numRef>
              <c:f>Sheet1!$A$2:$I$2</c:f>
              <c:numCache>
                <c:formatCode>0.00</c:formatCode>
                <c:ptCount val="9"/>
                <c:pt idx="1">
                  <c:v>0.02</c:v>
                </c:pt>
                <c:pt idx="2">
                  <c:v>0.06</c:v>
                </c:pt>
                <c:pt idx="3">
                  <c:v>0.71</c:v>
                </c:pt>
                <c:pt idx="4">
                  <c:v>0.98</c:v>
                </c:pt>
                <c:pt idx="5">
                  <c:v>0.5</c:v>
                </c:pt>
                <c:pt idx="6">
                  <c:v>0.3</c:v>
                </c:pt>
                <c:pt idx="7">
                  <c:v>0.1</c:v>
                </c:pt>
                <c:pt idx="8">
                  <c:v>0.02</c:v>
                </c:pt>
              </c:numCache>
            </c:numRef>
          </c:val>
          <c:smooth val="0"/>
        </c:ser>
        <c:dLbls>
          <c:showLegendKey val="0"/>
          <c:showVal val="0"/>
          <c:showCatName val="0"/>
          <c:showSerName val="0"/>
          <c:showPercent val="0"/>
          <c:showBubbleSize val="0"/>
        </c:dLbls>
        <c:marker val="1"/>
        <c:smooth val="0"/>
        <c:axId val="2129006344"/>
        <c:axId val="2129011992"/>
      </c:lineChart>
      <c:catAx>
        <c:axId val="2129006344"/>
        <c:scaling>
          <c:orientation val="minMax"/>
        </c:scaling>
        <c:delete val="0"/>
        <c:axPos val="b"/>
        <c:title>
          <c:tx>
            <c:rich>
              <a:bodyPr/>
              <a:lstStyle/>
              <a:p>
                <a:pPr>
                  <a:defRPr sz="3200">
                    <a:solidFill>
                      <a:schemeClr val="accent6">
                        <a:lumMod val="75000"/>
                      </a:schemeClr>
                    </a:solidFill>
                  </a:defRPr>
                </a:pPr>
                <a:r>
                  <a:rPr lang="en-US" sz="3200" dirty="0" smtClean="0">
                    <a:solidFill>
                      <a:schemeClr val="accent6">
                        <a:lumMod val="75000"/>
                      </a:schemeClr>
                    </a:solidFill>
                  </a:rPr>
                  <a:t>Days relative to stress</a:t>
                </a:r>
                <a:endParaRPr lang="en-US" sz="3200" dirty="0">
                  <a:solidFill>
                    <a:schemeClr val="accent6">
                      <a:lumMod val="75000"/>
                    </a:schemeClr>
                  </a:solidFill>
                </a:endParaRPr>
              </a:p>
            </c:rich>
          </c:tx>
          <c:layout/>
          <c:overlay val="0"/>
        </c:title>
        <c:numFmt formatCode="General" sourceLinked="1"/>
        <c:majorTickMark val="out"/>
        <c:minorTickMark val="none"/>
        <c:tickLblPos val="nextTo"/>
        <c:txPr>
          <a:bodyPr/>
          <a:lstStyle/>
          <a:p>
            <a:pPr>
              <a:defRPr sz="2800" b="1"/>
            </a:pPr>
            <a:endParaRPr lang="en-US"/>
          </a:p>
        </c:txPr>
        <c:crossAx val="2129011992"/>
        <c:crosses val="autoZero"/>
        <c:auto val="1"/>
        <c:lblAlgn val="ctr"/>
        <c:lblOffset val="100"/>
        <c:noMultiLvlLbl val="0"/>
      </c:catAx>
      <c:valAx>
        <c:axId val="2129011992"/>
        <c:scaling>
          <c:orientation val="minMax"/>
        </c:scaling>
        <c:delete val="0"/>
        <c:axPos val="l"/>
        <c:title>
          <c:tx>
            <c:rich>
              <a:bodyPr rot="-5400000" vert="horz"/>
              <a:lstStyle/>
              <a:p>
                <a:pPr>
                  <a:defRPr sz="3600">
                    <a:solidFill>
                      <a:schemeClr val="accent6">
                        <a:lumMod val="75000"/>
                      </a:schemeClr>
                    </a:solidFill>
                  </a:defRPr>
                </a:pPr>
                <a:r>
                  <a:rPr lang="en-US" sz="3600" dirty="0" smtClean="0">
                    <a:solidFill>
                      <a:schemeClr val="accent6">
                        <a:lumMod val="75000"/>
                      </a:schemeClr>
                    </a:solidFill>
                  </a:rPr>
                  <a:t>Inflammatory response</a:t>
                </a:r>
                <a:endParaRPr lang="en-US" sz="3600" dirty="0">
                  <a:solidFill>
                    <a:schemeClr val="accent6">
                      <a:lumMod val="75000"/>
                    </a:schemeClr>
                  </a:solidFill>
                </a:endParaRPr>
              </a:p>
            </c:rich>
          </c:tx>
          <c:layout/>
          <c:overlay val="0"/>
        </c:title>
        <c:numFmt formatCode="#,##0.0" sourceLinked="0"/>
        <c:majorTickMark val="out"/>
        <c:minorTickMark val="none"/>
        <c:tickLblPos val="nextTo"/>
        <c:txPr>
          <a:bodyPr/>
          <a:lstStyle/>
          <a:p>
            <a:pPr>
              <a:defRPr b="1"/>
            </a:pPr>
            <a:endParaRPr lang="en-US"/>
          </a:p>
        </c:txPr>
        <c:crossAx val="2129006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w="76200" cmpd="sng">
              <a:solidFill>
                <a:schemeClr val="tx1"/>
              </a:solidFill>
            </a:ln>
          </c:spPr>
          <c:marker>
            <c:symbol val="none"/>
          </c:marker>
          <c:cat>
            <c:strRef>
              <c:f>Sheet1!$A$1:$I$1</c:f>
              <c:strCache>
                <c:ptCount val="9"/>
                <c:pt idx="0">
                  <c:v> </c:v>
                </c:pt>
                <c:pt idx="1">
                  <c:v>-7</c:v>
                </c:pt>
                <c:pt idx="2">
                  <c:v>0</c:v>
                </c:pt>
                <c:pt idx="3">
                  <c:v>1</c:v>
                </c:pt>
                <c:pt idx="4">
                  <c:v>3</c:v>
                </c:pt>
                <c:pt idx="5">
                  <c:v>7</c:v>
                </c:pt>
                <c:pt idx="6">
                  <c:v>14</c:v>
                </c:pt>
                <c:pt idx="7">
                  <c:v>21</c:v>
                </c:pt>
                <c:pt idx="8">
                  <c:v>28</c:v>
                </c:pt>
              </c:strCache>
            </c:strRef>
          </c:cat>
          <c:val>
            <c:numRef>
              <c:f>Sheet1!$A$2:$I$2</c:f>
              <c:numCache>
                <c:formatCode>0.00</c:formatCode>
                <c:ptCount val="9"/>
                <c:pt idx="1">
                  <c:v>0.02</c:v>
                </c:pt>
                <c:pt idx="2">
                  <c:v>0.06</c:v>
                </c:pt>
                <c:pt idx="3">
                  <c:v>0.71</c:v>
                </c:pt>
                <c:pt idx="4">
                  <c:v>0.98</c:v>
                </c:pt>
                <c:pt idx="5">
                  <c:v>0.5</c:v>
                </c:pt>
                <c:pt idx="6">
                  <c:v>0.3</c:v>
                </c:pt>
                <c:pt idx="7">
                  <c:v>0.1</c:v>
                </c:pt>
                <c:pt idx="8">
                  <c:v>0.02</c:v>
                </c:pt>
              </c:numCache>
            </c:numRef>
          </c:val>
          <c:smooth val="0"/>
        </c:ser>
        <c:ser>
          <c:idx val="1"/>
          <c:order val="1"/>
          <c:spPr>
            <a:ln w="76200" cmpd="sng">
              <a:solidFill>
                <a:srgbClr val="FF0000"/>
              </a:solidFill>
            </a:ln>
          </c:spPr>
          <c:marker>
            <c:symbol val="none"/>
          </c:marker>
          <c:cat>
            <c:strRef>
              <c:f>Sheet1!$A$1:$I$1</c:f>
              <c:strCache>
                <c:ptCount val="9"/>
                <c:pt idx="0">
                  <c:v> </c:v>
                </c:pt>
                <c:pt idx="1">
                  <c:v>-7</c:v>
                </c:pt>
                <c:pt idx="2">
                  <c:v>0</c:v>
                </c:pt>
                <c:pt idx="3">
                  <c:v>1</c:v>
                </c:pt>
                <c:pt idx="4">
                  <c:v>3</c:v>
                </c:pt>
                <c:pt idx="5">
                  <c:v>7</c:v>
                </c:pt>
                <c:pt idx="6">
                  <c:v>14</c:v>
                </c:pt>
                <c:pt idx="7">
                  <c:v>21</c:v>
                </c:pt>
                <c:pt idx="8">
                  <c:v>28</c:v>
                </c:pt>
              </c:strCache>
            </c:strRef>
          </c:cat>
          <c:val>
            <c:numRef>
              <c:f>Sheet1!$A$3:$I$3</c:f>
              <c:numCache>
                <c:formatCode>0.00</c:formatCode>
                <c:ptCount val="9"/>
                <c:pt idx="1">
                  <c:v>0.02</c:v>
                </c:pt>
                <c:pt idx="2">
                  <c:v>0.03</c:v>
                </c:pt>
                <c:pt idx="3">
                  <c:v>0.5</c:v>
                </c:pt>
                <c:pt idx="4">
                  <c:v>0.3</c:v>
                </c:pt>
                <c:pt idx="5">
                  <c:v>0.02</c:v>
                </c:pt>
                <c:pt idx="6">
                  <c:v>0.0</c:v>
                </c:pt>
                <c:pt idx="7">
                  <c:v>0.0</c:v>
                </c:pt>
                <c:pt idx="8">
                  <c:v>0.0</c:v>
                </c:pt>
              </c:numCache>
            </c:numRef>
          </c:val>
          <c:smooth val="0"/>
        </c:ser>
        <c:dLbls>
          <c:showLegendKey val="0"/>
          <c:showVal val="0"/>
          <c:showCatName val="0"/>
          <c:showSerName val="0"/>
          <c:showPercent val="0"/>
          <c:showBubbleSize val="0"/>
        </c:dLbls>
        <c:marker val="1"/>
        <c:smooth val="0"/>
        <c:axId val="2129055048"/>
        <c:axId val="2129060600"/>
      </c:lineChart>
      <c:catAx>
        <c:axId val="2129055048"/>
        <c:scaling>
          <c:orientation val="minMax"/>
        </c:scaling>
        <c:delete val="0"/>
        <c:axPos val="b"/>
        <c:title>
          <c:tx>
            <c:rich>
              <a:bodyPr/>
              <a:lstStyle/>
              <a:p>
                <a:pPr>
                  <a:defRPr sz="3200">
                    <a:solidFill>
                      <a:schemeClr val="accent6">
                        <a:lumMod val="75000"/>
                      </a:schemeClr>
                    </a:solidFill>
                  </a:defRPr>
                </a:pPr>
                <a:r>
                  <a:rPr lang="en-US" sz="3200" dirty="0" smtClean="0">
                    <a:solidFill>
                      <a:schemeClr val="accent6">
                        <a:lumMod val="75000"/>
                      </a:schemeClr>
                    </a:solidFill>
                  </a:rPr>
                  <a:t>Days relative to stress</a:t>
                </a:r>
                <a:endParaRPr lang="en-US" sz="3200" dirty="0">
                  <a:solidFill>
                    <a:schemeClr val="accent6">
                      <a:lumMod val="75000"/>
                    </a:schemeClr>
                  </a:solidFill>
                </a:endParaRPr>
              </a:p>
            </c:rich>
          </c:tx>
          <c:layout/>
          <c:overlay val="0"/>
        </c:title>
        <c:numFmt formatCode="General" sourceLinked="1"/>
        <c:majorTickMark val="out"/>
        <c:minorTickMark val="none"/>
        <c:tickLblPos val="nextTo"/>
        <c:txPr>
          <a:bodyPr/>
          <a:lstStyle/>
          <a:p>
            <a:pPr>
              <a:defRPr sz="2800" b="1"/>
            </a:pPr>
            <a:endParaRPr lang="en-US"/>
          </a:p>
        </c:txPr>
        <c:crossAx val="2129060600"/>
        <c:crosses val="autoZero"/>
        <c:auto val="1"/>
        <c:lblAlgn val="ctr"/>
        <c:lblOffset val="100"/>
        <c:noMultiLvlLbl val="0"/>
      </c:catAx>
      <c:valAx>
        <c:axId val="2129060600"/>
        <c:scaling>
          <c:orientation val="minMax"/>
        </c:scaling>
        <c:delete val="0"/>
        <c:axPos val="l"/>
        <c:title>
          <c:tx>
            <c:rich>
              <a:bodyPr rot="-5400000" vert="horz"/>
              <a:lstStyle/>
              <a:p>
                <a:pPr>
                  <a:defRPr sz="3600">
                    <a:solidFill>
                      <a:schemeClr val="accent6">
                        <a:lumMod val="75000"/>
                      </a:schemeClr>
                    </a:solidFill>
                  </a:defRPr>
                </a:pPr>
                <a:r>
                  <a:rPr lang="en-US" sz="3600" dirty="0" smtClean="0">
                    <a:solidFill>
                      <a:schemeClr val="accent6">
                        <a:lumMod val="75000"/>
                      </a:schemeClr>
                    </a:solidFill>
                  </a:rPr>
                  <a:t>Inflammatory response</a:t>
                </a:r>
                <a:endParaRPr lang="en-US" sz="3600" dirty="0">
                  <a:solidFill>
                    <a:schemeClr val="accent6">
                      <a:lumMod val="75000"/>
                    </a:schemeClr>
                  </a:solidFill>
                </a:endParaRPr>
              </a:p>
            </c:rich>
          </c:tx>
          <c:layout/>
          <c:overlay val="0"/>
        </c:title>
        <c:numFmt formatCode="#,##0.0" sourceLinked="0"/>
        <c:majorTickMark val="out"/>
        <c:minorTickMark val="none"/>
        <c:tickLblPos val="nextTo"/>
        <c:txPr>
          <a:bodyPr/>
          <a:lstStyle/>
          <a:p>
            <a:pPr>
              <a:defRPr b="1"/>
            </a:pPr>
            <a:endParaRPr lang="en-US"/>
          </a:p>
        </c:txPr>
        <c:crossAx val="2129055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Weaned and transported</c:v>
                </c:pt>
              </c:strCache>
            </c:strRef>
          </c:tx>
          <c:spPr>
            <a:solidFill>
              <a:srgbClr val="000090"/>
            </a:solidFill>
          </c:spPr>
          <c:invertIfNegative val="0"/>
          <c:cat>
            <c:strRef>
              <c:f>Sheet1!$B$1:$D$1</c:f>
              <c:strCache>
                <c:ptCount val="3"/>
                <c:pt idx="0">
                  <c:v>1</c:v>
                </c:pt>
                <c:pt idx="1">
                  <c:v>2</c:v>
                </c:pt>
                <c:pt idx="2">
                  <c:v>3</c:v>
                </c:pt>
              </c:strCache>
            </c:strRef>
          </c:cat>
          <c:val>
            <c:numRef>
              <c:f>Sheet1!$B$2:$D$2</c:f>
              <c:numCache>
                <c:formatCode>General</c:formatCode>
                <c:ptCount val="3"/>
                <c:pt idx="0">
                  <c:v>1.3</c:v>
                </c:pt>
                <c:pt idx="1">
                  <c:v>2.0</c:v>
                </c:pt>
                <c:pt idx="2">
                  <c:v>2.3</c:v>
                </c:pt>
              </c:numCache>
            </c:numRef>
          </c:val>
        </c:ser>
        <c:ser>
          <c:idx val="1"/>
          <c:order val="1"/>
          <c:tx>
            <c:strRef>
              <c:f>Sheet1!$A$3</c:f>
              <c:strCache>
                <c:ptCount val="1"/>
                <c:pt idx="0">
                  <c:v>Preconditioned</c:v>
                </c:pt>
              </c:strCache>
            </c:strRef>
          </c:tx>
          <c:spPr>
            <a:solidFill>
              <a:srgbClr val="FF0000"/>
            </a:solidFill>
          </c:spPr>
          <c:invertIfNegative val="0"/>
          <c:cat>
            <c:strRef>
              <c:f>Sheet1!$B$1:$D$1</c:f>
              <c:strCache>
                <c:ptCount val="3"/>
                <c:pt idx="0">
                  <c:v>1</c:v>
                </c:pt>
                <c:pt idx="1">
                  <c:v>2</c:v>
                </c:pt>
                <c:pt idx="2">
                  <c:v>3</c:v>
                </c:pt>
              </c:strCache>
            </c:strRef>
          </c:cat>
          <c:val>
            <c:numRef>
              <c:f>Sheet1!$B$3:$D$3</c:f>
              <c:numCache>
                <c:formatCode>General</c:formatCode>
                <c:ptCount val="3"/>
                <c:pt idx="0">
                  <c:v>2.2</c:v>
                </c:pt>
                <c:pt idx="1">
                  <c:v>2.5</c:v>
                </c:pt>
                <c:pt idx="2">
                  <c:v>2.4</c:v>
                </c:pt>
              </c:numCache>
            </c:numRef>
          </c:val>
        </c:ser>
        <c:dLbls>
          <c:showLegendKey val="0"/>
          <c:showVal val="0"/>
          <c:showCatName val="0"/>
          <c:showSerName val="0"/>
          <c:showPercent val="0"/>
          <c:showBubbleSize val="0"/>
        </c:dLbls>
        <c:gapWidth val="150"/>
        <c:axId val="-2138673544"/>
        <c:axId val="-2138667784"/>
      </c:barChart>
      <c:catAx>
        <c:axId val="-2138673544"/>
        <c:scaling>
          <c:orientation val="minMax"/>
        </c:scaling>
        <c:delete val="0"/>
        <c:axPos val="b"/>
        <c:title>
          <c:tx>
            <c:rich>
              <a:bodyPr/>
              <a:lstStyle/>
              <a:p>
                <a:pPr>
                  <a:defRPr sz="2000">
                    <a:solidFill>
                      <a:schemeClr val="accent6">
                        <a:lumMod val="75000"/>
                      </a:schemeClr>
                    </a:solidFill>
                  </a:defRPr>
                </a:pPr>
                <a:r>
                  <a:rPr lang="en-US" sz="2000" dirty="0" smtClean="0">
                    <a:solidFill>
                      <a:schemeClr val="accent6">
                        <a:lumMod val="75000"/>
                      </a:schemeClr>
                    </a:solidFill>
                  </a:rPr>
                  <a:t>Week after feedlot entry</a:t>
                </a:r>
                <a:endParaRPr lang="en-US" sz="2000" dirty="0">
                  <a:solidFill>
                    <a:schemeClr val="accent6">
                      <a:lumMod val="75000"/>
                    </a:schemeClr>
                  </a:solidFill>
                </a:endParaRPr>
              </a:p>
            </c:rich>
          </c:tx>
          <c:layout/>
          <c:overlay val="0"/>
        </c:title>
        <c:numFmt formatCode="General" sourceLinked="0"/>
        <c:majorTickMark val="out"/>
        <c:minorTickMark val="none"/>
        <c:tickLblPos val="nextTo"/>
        <c:txPr>
          <a:bodyPr/>
          <a:lstStyle/>
          <a:p>
            <a:pPr>
              <a:defRPr sz="2400" b="1"/>
            </a:pPr>
            <a:endParaRPr lang="en-US"/>
          </a:p>
        </c:txPr>
        <c:crossAx val="-2138667784"/>
        <c:crosses val="autoZero"/>
        <c:auto val="1"/>
        <c:lblAlgn val="ctr"/>
        <c:lblOffset val="100"/>
        <c:noMultiLvlLbl val="0"/>
      </c:catAx>
      <c:valAx>
        <c:axId val="-2138667784"/>
        <c:scaling>
          <c:orientation val="minMax"/>
        </c:scaling>
        <c:delete val="0"/>
        <c:axPos val="l"/>
        <c:title>
          <c:tx>
            <c:rich>
              <a:bodyPr rot="-5400000" vert="horz"/>
              <a:lstStyle/>
              <a:p>
                <a:pPr>
                  <a:defRPr sz="2000">
                    <a:solidFill>
                      <a:schemeClr val="accent6">
                        <a:lumMod val="75000"/>
                      </a:schemeClr>
                    </a:solidFill>
                  </a:defRPr>
                </a:pPr>
                <a:r>
                  <a:rPr lang="en-US" sz="2000" dirty="0" smtClean="0">
                    <a:solidFill>
                      <a:schemeClr val="accent6">
                        <a:lumMod val="75000"/>
                      </a:schemeClr>
                    </a:solidFill>
                  </a:rPr>
                  <a:t>Concentrate </a:t>
                </a:r>
                <a:r>
                  <a:rPr lang="en-US" sz="2000" baseline="0" dirty="0" smtClean="0">
                    <a:solidFill>
                      <a:schemeClr val="accent6">
                        <a:lumMod val="75000"/>
                      </a:schemeClr>
                    </a:solidFill>
                  </a:rPr>
                  <a:t>Intake, % of Body Weight</a:t>
                </a:r>
                <a:endParaRPr lang="en-US" sz="2000" dirty="0">
                  <a:solidFill>
                    <a:schemeClr val="accent6">
                      <a:lumMod val="75000"/>
                    </a:schemeClr>
                  </a:solidFill>
                </a:endParaRPr>
              </a:p>
            </c:rich>
          </c:tx>
          <c:layout>
            <c:manualLayout>
              <c:xMode val="edge"/>
              <c:yMode val="edge"/>
              <c:x val="0.0168265023796191"/>
              <c:y val="0.0941193259880396"/>
            </c:manualLayout>
          </c:layout>
          <c:overlay val="0"/>
        </c:title>
        <c:numFmt formatCode="#,##0.0" sourceLinked="0"/>
        <c:majorTickMark val="out"/>
        <c:minorTickMark val="none"/>
        <c:tickLblPos val="nextTo"/>
        <c:txPr>
          <a:bodyPr/>
          <a:lstStyle/>
          <a:p>
            <a:pPr>
              <a:defRPr sz="2400" b="1"/>
            </a:pPr>
            <a:endParaRPr lang="en-US"/>
          </a:p>
        </c:txPr>
        <c:crossAx val="-2138673544"/>
        <c:crosses val="autoZero"/>
        <c:crossBetween val="between"/>
      </c:valAx>
    </c:plotArea>
    <c:legend>
      <c:legendPos val="t"/>
      <c:layout/>
      <c:overlay val="0"/>
      <c:txPr>
        <a:bodyPr/>
        <a:lstStyle/>
        <a:p>
          <a:pPr>
            <a:defRPr sz="2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No precond</c:v>
                </c:pt>
              </c:strCache>
            </c:strRef>
          </c:tx>
          <c:spPr>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Morbidity</c:v>
                </c:pt>
                <c:pt idx="1">
                  <c:v>Mortality</c:v>
                </c:pt>
              </c:strCache>
            </c:strRef>
          </c:cat>
          <c:val>
            <c:numRef>
              <c:f>Sheet1!$B$2:$B$3</c:f>
              <c:numCache>
                <c:formatCode>General</c:formatCode>
                <c:ptCount val="2"/>
                <c:pt idx="0">
                  <c:v>77.0</c:v>
                </c:pt>
                <c:pt idx="1">
                  <c:v>11.4</c:v>
                </c:pt>
              </c:numCache>
            </c:numRef>
          </c:val>
        </c:ser>
        <c:ser>
          <c:idx val="1"/>
          <c:order val="1"/>
          <c:tx>
            <c:strRef>
              <c:f>Sheet1!$C$1</c:f>
              <c:strCache>
                <c:ptCount val="1"/>
                <c:pt idx="0">
                  <c:v>Precond</c:v>
                </c:pt>
              </c:strCache>
            </c:strRef>
          </c:tx>
          <c:spPr>
            <a:solidFill>
              <a:srgbClr val="FF6600"/>
            </a:solidFill>
            <a:ln>
              <a:solidFill>
                <a:srgbClr val="00000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Morbidity</c:v>
                </c:pt>
                <c:pt idx="1">
                  <c:v>Mortality</c:v>
                </c:pt>
              </c:strCache>
            </c:strRef>
          </c:cat>
          <c:val>
            <c:numRef>
              <c:f>Sheet1!$C$2:$C$3</c:f>
              <c:numCache>
                <c:formatCode>General</c:formatCode>
                <c:ptCount val="2"/>
                <c:pt idx="0">
                  <c:v>37.0</c:v>
                </c:pt>
                <c:pt idx="1">
                  <c:v>1.1</c:v>
                </c:pt>
              </c:numCache>
            </c:numRef>
          </c:val>
        </c:ser>
        <c:dLbls>
          <c:dLblPos val="outEnd"/>
          <c:showLegendKey val="0"/>
          <c:showVal val="1"/>
          <c:showCatName val="0"/>
          <c:showSerName val="0"/>
          <c:showPercent val="0"/>
          <c:showBubbleSize val="0"/>
        </c:dLbls>
        <c:gapWidth val="150"/>
        <c:axId val="2129203688"/>
        <c:axId val="2129206872"/>
      </c:barChart>
      <c:catAx>
        <c:axId val="2129203688"/>
        <c:scaling>
          <c:orientation val="minMax"/>
        </c:scaling>
        <c:delete val="0"/>
        <c:axPos val="b"/>
        <c:numFmt formatCode="General" sourceLinked="0"/>
        <c:majorTickMark val="out"/>
        <c:minorTickMark val="none"/>
        <c:tickLblPos val="nextTo"/>
        <c:txPr>
          <a:bodyPr/>
          <a:lstStyle/>
          <a:p>
            <a:pPr>
              <a:defRPr>
                <a:solidFill>
                  <a:schemeClr val="accent6">
                    <a:lumMod val="75000"/>
                  </a:schemeClr>
                </a:solidFill>
              </a:defRPr>
            </a:pPr>
            <a:endParaRPr lang="en-US"/>
          </a:p>
        </c:txPr>
        <c:crossAx val="2129206872"/>
        <c:crosses val="autoZero"/>
        <c:auto val="1"/>
        <c:lblAlgn val="ctr"/>
        <c:lblOffset val="100"/>
        <c:noMultiLvlLbl val="0"/>
      </c:catAx>
      <c:valAx>
        <c:axId val="2129206872"/>
        <c:scaling>
          <c:orientation val="minMax"/>
        </c:scaling>
        <c:delete val="0"/>
        <c:axPos val="l"/>
        <c:title>
          <c:tx>
            <c:rich>
              <a:bodyPr rot="-5400000" vert="horz"/>
              <a:lstStyle/>
              <a:p>
                <a:pPr>
                  <a:defRPr>
                    <a:solidFill>
                      <a:schemeClr val="accent6">
                        <a:lumMod val="75000"/>
                      </a:schemeClr>
                    </a:solidFill>
                  </a:defRPr>
                </a:pPr>
                <a:r>
                  <a:rPr lang="en-US">
                    <a:solidFill>
                      <a:schemeClr val="accent6">
                        <a:lumMod val="75000"/>
                      </a:schemeClr>
                    </a:solidFill>
                  </a:rPr>
                  <a:t>% of total steers</a:t>
                </a:r>
              </a:p>
            </c:rich>
          </c:tx>
          <c:layout/>
          <c:overlay val="0"/>
        </c:title>
        <c:numFmt formatCode="General" sourceLinked="1"/>
        <c:majorTickMark val="out"/>
        <c:minorTickMark val="none"/>
        <c:tickLblPos val="nextTo"/>
        <c:crossAx val="2129203688"/>
        <c:crosses val="autoZero"/>
        <c:crossBetween val="between"/>
      </c:valAx>
    </c:plotArea>
    <c:legend>
      <c:legendPos val="r"/>
      <c:layout/>
      <c:overlay val="0"/>
    </c:legend>
    <c:plotVisOnly val="1"/>
    <c:dispBlanksAs val="gap"/>
    <c:showDLblsOverMax val="0"/>
  </c:chart>
  <c:txPr>
    <a:bodyPr/>
    <a:lstStyle/>
    <a:p>
      <a:pPr>
        <a:defRPr sz="24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85MP</c:v>
                </c:pt>
              </c:strCache>
            </c:strRef>
          </c:tx>
          <c:spPr>
            <a:solidFill>
              <a:schemeClr val="bg1"/>
            </a:solidFill>
            <a:ln w="19050" cmpd="sng">
              <a:solidFill>
                <a:schemeClr val="tx1"/>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fixedVal"/>
            <c:noEndCap val="0"/>
            <c:val val="14.6"/>
            <c:spPr>
              <a:ln w="12700" cmpd="sng"/>
            </c:spPr>
          </c:errBars>
          <c:cat>
            <c:strRef>
              <c:f>Sheet1!$B$1:$C$1</c:f>
              <c:strCache>
                <c:ptCount val="2"/>
                <c:pt idx="0">
                  <c:v>7</c:v>
                </c:pt>
                <c:pt idx="1">
                  <c:v>49</c:v>
                </c:pt>
              </c:strCache>
            </c:strRef>
          </c:cat>
          <c:val>
            <c:numRef>
              <c:f>Sheet1!$B$2:$C$2</c:f>
              <c:numCache>
                <c:formatCode>General</c:formatCode>
                <c:ptCount val="2"/>
                <c:pt idx="0">
                  <c:v>535.0</c:v>
                </c:pt>
                <c:pt idx="1">
                  <c:v>612.0</c:v>
                </c:pt>
              </c:numCache>
            </c:numRef>
          </c:val>
        </c:ser>
        <c:ser>
          <c:idx val="1"/>
          <c:order val="1"/>
          <c:tx>
            <c:strRef>
              <c:f>Sheet1!$A$3</c:f>
              <c:strCache>
                <c:ptCount val="1"/>
                <c:pt idx="0">
                  <c:v>100MP</c:v>
                </c:pt>
              </c:strCache>
            </c:strRef>
          </c:tx>
          <c:spPr>
            <a:solidFill>
              <a:schemeClr val="bg1">
                <a:lumMod val="50000"/>
              </a:schemeClr>
            </a:solidFill>
            <a:ln w="19050" cmpd="sng">
              <a:solidFill>
                <a:srgbClr val="000000"/>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fixedVal"/>
            <c:noEndCap val="0"/>
            <c:val val="14.6"/>
            <c:spPr>
              <a:ln w="12700" cmpd="sng"/>
            </c:spPr>
          </c:errBars>
          <c:cat>
            <c:strRef>
              <c:f>Sheet1!$B$1:$C$1</c:f>
              <c:strCache>
                <c:ptCount val="2"/>
                <c:pt idx="0">
                  <c:v>7</c:v>
                </c:pt>
                <c:pt idx="1">
                  <c:v>49</c:v>
                </c:pt>
              </c:strCache>
            </c:strRef>
          </c:cat>
          <c:val>
            <c:numRef>
              <c:f>Sheet1!$B$3:$C$3</c:f>
              <c:numCache>
                <c:formatCode>General</c:formatCode>
                <c:ptCount val="2"/>
                <c:pt idx="0">
                  <c:v>528.0</c:v>
                </c:pt>
                <c:pt idx="1">
                  <c:v>639.0</c:v>
                </c:pt>
              </c:numCache>
            </c:numRef>
          </c:val>
        </c:ser>
        <c:ser>
          <c:idx val="2"/>
          <c:order val="2"/>
          <c:tx>
            <c:strRef>
              <c:f>Sheet1!$A$4</c:f>
              <c:strCache>
                <c:ptCount val="1"/>
                <c:pt idx="0">
                  <c:v>115MP</c:v>
                </c:pt>
              </c:strCache>
            </c:strRef>
          </c:tx>
          <c:spPr>
            <a:solidFill>
              <a:schemeClr val="tx1"/>
            </a:solidFill>
            <a:ln w="19050" cmpd="sng">
              <a:solidFill>
                <a:srgbClr val="000000"/>
              </a:solidFill>
            </a:ln>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fixedVal"/>
            <c:noEndCap val="0"/>
            <c:val val="14.6"/>
            <c:spPr>
              <a:ln w="12700" cmpd="sng"/>
            </c:spPr>
          </c:errBars>
          <c:cat>
            <c:strRef>
              <c:f>Sheet1!$B$1:$C$1</c:f>
              <c:strCache>
                <c:ptCount val="2"/>
                <c:pt idx="0">
                  <c:v>7</c:v>
                </c:pt>
                <c:pt idx="1">
                  <c:v>49</c:v>
                </c:pt>
              </c:strCache>
            </c:strRef>
          </c:cat>
          <c:val>
            <c:numRef>
              <c:f>Sheet1!$B$4:$C$4</c:f>
              <c:numCache>
                <c:formatCode>General</c:formatCode>
                <c:ptCount val="2"/>
                <c:pt idx="0">
                  <c:v>529.0</c:v>
                </c:pt>
                <c:pt idx="1">
                  <c:v>654.0</c:v>
                </c:pt>
              </c:numCache>
            </c:numRef>
          </c:val>
        </c:ser>
        <c:dLbls>
          <c:dLblPos val="inEnd"/>
          <c:showLegendKey val="0"/>
          <c:showVal val="1"/>
          <c:showCatName val="0"/>
          <c:showSerName val="0"/>
          <c:showPercent val="0"/>
          <c:showBubbleSize val="0"/>
        </c:dLbls>
        <c:gapWidth val="150"/>
        <c:axId val="-2129313432"/>
        <c:axId val="-2129307784"/>
      </c:barChart>
      <c:catAx>
        <c:axId val="-2129313432"/>
        <c:scaling>
          <c:orientation val="minMax"/>
        </c:scaling>
        <c:delete val="0"/>
        <c:axPos val="b"/>
        <c:title>
          <c:tx>
            <c:rich>
              <a:bodyPr/>
              <a:lstStyle/>
              <a:p>
                <a:pPr>
                  <a:defRPr/>
                </a:pPr>
                <a:r>
                  <a:rPr lang="en-US"/>
                  <a:t>Days relative to weaning</a:t>
                </a:r>
              </a:p>
            </c:rich>
          </c:tx>
          <c:overlay val="0"/>
        </c:title>
        <c:numFmt formatCode="General" sourceLinked="0"/>
        <c:majorTickMark val="out"/>
        <c:minorTickMark val="none"/>
        <c:tickLblPos val="nextTo"/>
        <c:crossAx val="-2129307784"/>
        <c:crosses val="autoZero"/>
        <c:auto val="1"/>
        <c:lblAlgn val="ctr"/>
        <c:lblOffset val="100"/>
        <c:noMultiLvlLbl val="0"/>
      </c:catAx>
      <c:valAx>
        <c:axId val="-2129307784"/>
        <c:scaling>
          <c:orientation val="minMax"/>
          <c:min val="400.0"/>
        </c:scaling>
        <c:delete val="0"/>
        <c:axPos val="l"/>
        <c:title>
          <c:tx>
            <c:rich>
              <a:bodyPr rot="-5400000" vert="horz"/>
              <a:lstStyle/>
              <a:p>
                <a:pPr>
                  <a:defRPr/>
                </a:pPr>
                <a:r>
                  <a:rPr lang="en-US"/>
                  <a:t>Body weight, Lb</a:t>
                </a:r>
              </a:p>
            </c:rich>
          </c:tx>
          <c:overlay val="0"/>
        </c:title>
        <c:numFmt formatCode="General" sourceLinked="1"/>
        <c:majorTickMark val="out"/>
        <c:minorTickMark val="none"/>
        <c:tickLblPos val="nextTo"/>
        <c:crossAx val="-2129313432"/>
        <c:crosses val="autoZero"/>
        <c:crossBetween val="between"/>
      </c:valAx>
    </c:plotArea>
    <c:legend>
      <c:legendPos val="t"/>
      <c:overlay val="0"/>
    </c:legend>
    <c:plotVisOnly val="1"/>
    <c:dispBlanksAs val="gap"/>
    <c:showDLblsOverMax val="0"/>
  </c:chart>
  <c:spPr>
    <a:ln>
      <a:noFill/>
    </a:ln>
  </c:spPr>
  <c:txPr>
    <a:bodyPr/>
    <a:lstStyle/>
    <a:p>
      <a:pPr>
        <a:defRPr sz="1600" b="1">
          <a:latin typeface="+mj-lt"/>
          <a:cs typeface="Times New Roman"/>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Sheet1!$B$3</c:f>
              <c:strCache>
                <c:ptCount val="1"/>
                <c:pt idx="0">
                  <c:v>85MP</c:v>
                </c:pt>
              </c:strCache>
            </c:strRef>
          </c:tx>
          <c:spPr>
            <a:solidFill>
              <a:schemeClr val="bg1"/>
            </a:solidFill>
            <a:ln w="28575" cmpd="sng">
              <a:solidFill>
                <a:schemeClr val="tx1"/>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Sheet1!$A$4:$A$5</c:f>
              <c:strCache>
                <c:ptCount val="2"/>
                <c:pt idx="0">
                  <c:v>day 7 - 22</c:v>
                </c:pt>
                <c:pt idx="1">
                  <c:v>day 7 - 49</c:v>
                </c:pt>
              </c:strCache>
            </c:strRef>
          </c:cat>
          <c:val>
            <c:numRef>
              <c:f>Sheet1!$B$4:$B$5</c:f>
              <c:numCache>
                <c:formatCode>0.0</c:formatCode>
                <c:ptCount val="2"/>
                <c:pt idx="0">
                  <c:v>1.06</c:v>
                </c:pt>
                <c:pt idx="1">
                  <c:v>1.83</c:v>
                </c:pt>
              </c:numCache>
            </c:numRef>
          </c:val>
        </c:ser>
        <c:ser>
          <c:idx val="1"/>
          <c:order val="1"/>
          <c:tx>
            <c:strRef>
              <c:f>Sheet1!$C$3</c:f>
              <c:strCache>
                <c:ptCount val="1"/>
                <c:pt idx="0">
                  <c:v>100MP</c:v>
                </c:pt>
              </c:strCache>
            </c:strRef>
          </c:tx>
          <c:spPr>
            <a:solidFill>
              <a:schemeClr val="tx1">
                <a:lumMod val="50000"/>
                <a:lumOff val="50000"/>
              </a:schemeClr>
            </a:solidFill>
            <a:ln w="28575" cmpd="sng">
              <a:solidFill>
                <a:srgbClr val="000000"/>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Sheet1!$A$4:$A$5</c:f>
              <c:strCache>
                <c:ptCount val="2"/>
                <c:pt idx="0">
                  <c:v>day 7 - 22</c:v>
                </c:pt>
                <c:pt idx="1">
                  <c:v>day 7 - 49</c:v>
                </c:pt>
              </c:strCache>
            </c:strRef>
          </c:cat>
          <c:val>
            <c:numRef>
              <c:f>Sheet1!$C$4:$C$5</c:f>
              <c:numCache>
                <c:formatCode>0.0</c:formatCode>
                <c:ptCount val="2"/>
                <c:pt idx="0">
                  <c:v>2.68</c:v>
                </c:pt>
                <c:pt idx="1">
                  <c:v>2.64</c:v>
                </c:pt>
              </c:numCache>
            </c:numRef>
          </c:val>
        </c:ser>
        <c:ser>
          <c:idx val="2"/>
          <c:order val="2"/>
          <c:tx>
            <c:strRef>
              <c:f>Sheet1!$D$3</c:f>
              <c:strCache>
                <c:ptCount val="1"/>
                <c:pt idx="0">
                  <c:v>115MP</c:v>
                </c:pt>
              </c:strCache>
            </c:strRef>
          </c:tx>
          <c:spPr>
            <a:solidFill>
              <a:schemeClr val="tx1"/>
            </a:solidFill>
            <a:ln>
              <a:solidFill>
                <a:srgbClr val="000000"/>
              </a:solidFill>
            </a:ln>
          </c:spPr>
          <c:invertIfNegative val="0"/>
          <c:dLbls>
            <c:spPr>
              <a:noFill/>
              <a:ln>
                <a:noFill/>
              </a:ln>
              <a:effectLst/>
            </c:spPr>
            <c:txPr>
              <a:bodyPr/>
              <a:lstStyle/>
              <a:p>
                <a:pPr>
                  <a:defRPr>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Sheet1!$A$4:$A$5</c:f>
              <c:strCache>
                <c:ptCount val="2"/>
                <c:pt idx="0">
                  <c:v>day 7 - 22</c:v>
                </c:pt>
                <c:pt idx="1">
                  <c:v>day 7 - 49</c:v>
                </c:pt>
              </c:strCache>
            </c:strRef>
          </c:cat>
          <c:val>
            <c:numRef>
              <c:f>Sheet1!$D$4:$D$5</c:f>
              <c:numCache>
                <c:formatCode>0.0</c:formatCode>
                <c:ptCount val="2"/>
                <c:pt idx="0">
                  <c:v>3.54</c:v>
                </c:pt>
                <c:pt idx="1">
                  <c:v>2.97</c:v>
                </c:pt>
              </c:numCache>
            </c:numRef>
          </c:val>
        </c:ser>
        <c:dLbls>
          <c:dLblPos val="inEnd"/>
          <c:showLegendKey val="0"/>
          <c:showVal val="1"/>
          <c:showCatName val="0"/>
          <c:showSerName val="0"/>
          <c:showPercent val="0"/>
          <c:showBubbleSize val="0"/>
        </c:dLbls>
        <c:gapWidth val="150"/>
        <c:axId val="-2135866248"/>
        <c:axId val="-2135861448"/>
      </c:barChart>
      <c:catAx>
        <c:axId val="-2135866248"/>
        <c:scaling>
          <c:orientation val="minMax"/>
        </c:scaling>
        <c:delete val="0"/>
        <c:axPos val="b"/>
        <c:numFmt formatCode="General" sourceLinked="0"/>
        <c:majorTickMark val="out"/>
        <c:minorTickMark val="none"/>
        <c:tickLblPos val="nextTo"/>
        <c:crossAx val="-2135861448"/>
        <c:crosses val="autoZero"/>
        <c:auto val="1"/>
        <c:lblAlgn val="ctr"/>
        <c:lblOffset val="100"/>
        <c:noMultiLvlLbl val="0"/>
      </c:catAx>
      <c:valAx>
        <c:axId val="-2135861448"/>
        <c:scaling>
          <c:orientation val="minMax"/>
        </c:scaling>
        <c:delete val="0"/>
        <c:axPos val="l"/>
        <c:title>
          <c:tx>
            <c:rich>
              <a:bodyPr rot="-5400000" vert="horz"/>
              <a:lstStyle/>
              <a:p>
                <a:pPr>
                  <a:defRPr/>
                </a:pPr>
                <a:r>
                  <a:rPr lang="en-US"/>
                  <a:t>ADG, Lb/d</a:t>
                </a:r>
              </a:p>
            </c:rich>
          </c:tx>
          <c:overlay val="0"/>
        </c:title>
        <c:numFmt formatCode="0.0" sourceLinked="1"/>
        <c:majorTickMark val="out"/>
        <c:minorTickMark val="none"/>
        <c:tickLblPos val="nextTo"/>
        <c:crossAx val="-2135866248"/>
        <c:crosses val="autoZero"/>
        <c:crossBetween val="between"/>
      </c:valAx>
    </c:plotArea>
    <c:legend>
      <c:legendPos val="t"/>
      <c:overlay val="0"/>
    </c:legend>
    <c:plotVisOnly val="1"/>
    <c:dispBlanksAs val="gap"/>
    <c:showDLblsOverMax val="0"/>
  </c:chart>
  <c:txPr>
    <a:bodyPr/>
    <a:lstStyle/>
    <a:p>
      <a:pPr>
        <a:defRPr sz="1600" b="1"/>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Sheet1!$A$2</c:f>
              <c:strCache>
                <c:ptCount val="1"/>
                <c:pt idx="0">
                  <c:v>85MP</c:v>
                </c:pt>
              </c:strCache>
            </c:strRef>
          </c:tx>
          <c:spPr>
            <a:ln>
              <a:solidFill>
                <a:schemeClr val="tx1"/>
              </a:solidFill>
            </a:ln>
            <a:effectLst/>
          </c:spPr>
          <c:marker>
            <c:spPr>
              <a:solidFill>
                <a:schemeClr val="tx1"/>
              </a:solidFill>
              <a:ln>
                <a:solidFill>
                  <a:schemeClr val="tx1"/>
                </a:solidFill>
              </a:ln>
              <a:effectLst/>
            </c:spPr>
          </c:marker>
          <c:errBars>
            <c:errDir val="y"/>
            <c:errBarType val="both"/>
            <c:errValType val="fixedVal"/>
            <c:noEndCap val="0"/>
            <c:val val="1.69"/>
            <c:spPr>
              <a:ln w="19050"/>
            </c:spPr>
          </c:errBars>
          <c:cat>
            <c:strRef>
              <c:f>Sheet1!$B$1:$K$1</c:f>
              <c:strCache>
                <c:ptCount val="10"/>
                <c:pt idx="0">
                  <c:v>-6</c:v>
                </c:pt>
                <c:pt idx="1">
                  <c:v>14</c:v>
                </c:pt>
                <c:pt idx="2">
                  <c:v>15</c:v>
                </c:pt>
                <c:pt idx="3">
                  <c:v>17</c:v>
                </c:pt>
                <c:pt idx="4">
                  <c:v>21</c:v>
                </c:pt>
                <c:pt idx="5">
                  <c:v>28</c:v>
                </c:pt>
                <c:pt idx="6">
                  <c:v>29</c:v>
                </c:pt>
                <c:pt idx="7">
                  <c:v>30</c:v>
                </c:pt>
                <c:pt idx="8">
                  <c:v>35</c:v>
                </c:pt>
                <c:pt idx="9">
                  <c:v>42</c:v>
                </c:pt>
              </c:strCache>
            </c:strRef>
          </c:cat>
          <c:val>
            <c:numRef>
              <c:f>Sheet1!$B$2:$K$2</c:f>
              <c:numCache>
                <c:formatCode>General</c:formatCode>
                <c:ptCount val="10"/>
                <c:pt idx="0">
                  <c:v>20.1</c:v>
                </c:pt>
                <c:pt idx="1">
                  <c:v>14.8</c:v>
                </c:pt>
                <c:pt idx="2">
                  <c:v>26.4</c:v>
                </c:pt>
                <c:pt idx="3">
                  <c:v>20.9</c:v>
                </c:pt>
                <c:pt idx="4">
                  <c:v>21.3</c:v>
                </c:pt>
                <c:pt idx="5">
                  <c:v>18.3</c:v>
                </c:pt>
                <c:pt idx="6">
                  <c:v>24.0</c:v>
                </c:pt>
                <c:pt idx="7">
                  <c:v>28.9</c:v>
                </c:pt>
                <c:pt idx="8">
                  <c:v>19.3</c:v>
                </c:pt>
                <c:pt idx="9">
                  <c:v>15.2</c:v>
                </c:pt>
              </c:numCache>
            </c:numRef>
          </c:val>
          <c:smooth val="0"/>
        </c:ser>
        <c:ser>
          <c:idx val="1"/>
          <c:order val="1"/>
          <c:tx>
            <c:strRef>
              <c:f>Sheet1!$A$3</c:f>
              <c:strCache>
                <c:ptCount val="1"/>
                <c:pt idx="0">
                  <c:v>100MP</c:v>
                </c:pt>
              </c:strCache>
            </c:strRef>
          </c:tx>
          <c:spPr>
            <a:ln>
              <a:solidFill>
                <a:srgbClr val="800000"/>
              </a:solidFill>
            </a:ln>
            <a:effectLst/>
          </c:spPr>
          <c:marker>
            <c:spPr>
              <a:solidFill>
                <a:srgbClr val="800000"/>
              </a:solidFill>
              <a:ln>
                <a:solidFill>
                  <a:srgbClr val="800000"/>
                </a:solidFill>
              </a:ln>
              <a:effectLst/>
            </c:spPr>
          </c:marker>
          <c:errBars>
            <c:errDir val="y"/>
            <c:errBarType val="both"/>
            <c:errValType val="fixedVal"/>
            <c:noEndCap val="0"/>
            <c:val val="1.69"/>
            <c:spPr>
              <a:ln w="19050"/>
            </c:spPr>
          </c:errBars>
          <c:cat>
            <c:strRef>
              <c:f>Sheet1!$B$1:$K$1</c:f>
              <c:strCache>
                <c:ptCount val="10"/>
                <c:pt idx="0">
                  <c:v>-6</c:v>
                </c:pt>
                <c:pt idx="1">
                  <c:v>14</c:v>
                </c:pt>
                <c:pt idx="2">
                  <c:v>15</c:v>
                </c:pt>
                <c:pt idx="3">
                  <c:v>17</c:v>
                </c:pt>
                <c:pt idx="4">
                  <c:v>21</c:v>
                </c:pt>
                <c:pt idx="5">
                  <c:v>28</c:v>
                </c:pt>
                <c:pt idx="6">
                  <c:v>29</c:v>
                </c:pt>
                <c:pt idx="7">
                  <c:v>30</c:v>
                </c:pt>
                <c:pt idx="8">
                  <c:v>35</c:v>
                </c:pt>
                <c:pt idx="9">
                  <c:v>42</c:v>
                </c:pt>
              </c:strCache>
            </c:strRef>
          </c:cat>
          <c:val>
            <c:numRef>
              <c:f>Sheet1!$B$3:$K$3</c:f>
              <c:numCache>
                <c:formatCode>General</c:formatCode>
                <c:ptCount val="10"/>
                <c:pt idx="0">
                  <c:v>20.8</c:v>
                </c:pt>
                <c:pt idx="1">
                  <c:v>9.220000000000001</c:v>
                </c:pt>
                <c:pt idx="2">
                  <c:v>22.7</c:v>
                </c:pt>
                <c:pt idx="3">
                  <c:v>26.8</c:v>
                </c:pt>
                <c:pt idx="4">
                  <c:v>19.8</c:v>
                </c:pt>
                <c:pt idx="5">
                  <c:v>14.7</c:v>
                </c:pt>
                <c:pt idx="6">
                  <c:v>21.2</c:v>
                </c:pt>
                <c:pt idx="7">
                  <c:v>21.3</c:v>
                </c:pt>
                <c:pt idx="8">
                  <c:v>17.9</c:v>
                </c:pt>
                <c:pt idx="9">
                  <c:v>17.7</c:v>
                </c:pt>
              </c:numCache>
            </c:numRef>
          </c:val>
          <c:smooth val="0"/>
        </c:ser>
        <c:ser>
          <c:idx val="2"/>
          <c:order val="2"/>
          <c:tx>
            <c:strRef>
              <c:f>Sheet1!$A$4</c:f>
              <c:strCache>
                <c:ptCount val="1"/>
                <c:pt idx="0">
                  <c:v>115MP</c:v>
                </c:pt>
              </c:strCache>
            </c:strRef>
          </c:tx>
          <c:spPr>
            <a:ln>
              <a:solidFill>
                <a:srgbClr val="0000FF"/>
              </a:solidFill>
            </a:ln>
            <a:effectLst/>
          </c:spPr>
          <c:marker>
            <c:spPr>
              <a:solidFill>
                <a:srgbClr val="0000FF"/>
              </a:solidFill>
              <a:ln>
                <a:solidFill>
                  <a:srgbClr val="0000FF"/>
                </a:solidFill>
              </a:ln>
              <a:effectLst/>
            </c:spPr>
          </c:marker>
          <c:errBars>
            <c:errDir val="y"/>
            <c:errBarType val="both"/>
            <c:errValType val="fixedVal"/>
            <c:noEndCap val="0"/>
            <c:val val="1.69"/>
            <c:spPr>
              <a:ln w="19050"/>
            </c:spPr>
          </c:errBars>
          <c:cat>
            <c:strRef>
              <c:f>Sheet1!$B$1:$K$1</c:f>
              <c:strCache>
                <c:ptCount val="10"/>
                <c:pt idx="0">
                  <c:v>-6</c:v>
                </c:pt>
                <c:pt idx="1">
                  <c:v>14</c:v>
                </c:pt>
                <c:pt idx="2">
                  <c:v>15</c:v>
                </c:pt>
                <c:pt idx="3">
                  <c:v>17</c:v>
                </c:pt>
                <c:pt idx="4">
                  <c:v>21</c:v>
                </c:pt>
                <c:pt idx="5">
                  <c:v>28</c:v>
                </c:pt>
                <c:pt idx="6">
                  <c:v>29</c:v>
                </c:pt>
                <c:pt idx="7">
                  <c:v>30</c:v>
                </c:pt>
                <c:pt idx="8">
                  <c:v>35</c:v>
                </c:pt>
                <c:pt idx="9">
                  <c:v>42</c:v>
                </c:pt>
              </c:strCache>
            </c:strRef>
          </c:cat>
          <c:val>
            <c:numRef>
              <c:f>Sheet1!$B$4:$K$4</c:f>
              <c:numCache>
                <c:formatCode>General</c:formatCode>
                <c:ptCount val="10"/>
                <c:pt idx="0">
                  <c:v>16.9</c:v>
                </c:pt>
                <c:pt idx="1">
                  <c:v>11.4</c:v>
                </c:pt>
                <c:pt idx="2">
                  <c:v>23.2</c:v>
                </c:pt>
                <c:pt idx="3">
                  <c:v>24.1</c:v>
                </c:pt>
                <c:pt idx="4">
                  <c:v>16.9</c:v>
                </c:pt>
                <c:pt idx="5">
                  <c:v>11.1</c:v>
                </c:pt>
                <c:pt idx="6">
                  <c:v>20.4</c:v>
                </c:pt>
                <c:pt idx="7">
                  <c:v>26.6</c:v>
                </c:pt>
                <c:pt idx="8">
                  <c:v>14.6</c:v>
                </c:pt>
                <c:pt idx="9">
                  <c:v>14.8</c:v>
                </c:pt>
              </c:numCache>
            </c:numRef>
          </c:val>
          <c:smooth val="0"/>
        </c:ser>
        <c:dLbls>
          <c:showLegendKey val="0"/>
          <c:showVal val="0"/>
          <c:showCatName val="0"/>
          <c:showSerName val="0"/>
          <c:showPercent val="0"/>
          <c:showBubbleSize val="0"/>
        </c:dLbls>
        <c:marker val="1"/>
        <c:smooth val="0"/>
        <c:axId val="-2130731800"/>
        <c:axId val="-2130871992"/>
      </c:lineChart>
      <c:catAx>
        <c:axId val="-2130731800"/>
        <c:scaling>
          <c:orientation val="minMax"/>
        </c:scaling>
        <c:delete val="0"/>
        <c:axPos val="b"/>
        <c:title>
          <c:tx>
            <c:rich>
              <a:bodyPr/>
              <a:lstStyle/>
              <a:p>
                <a:pPr>
                  <a:defRPr/>
                </a:pPr>
                <a:r>
                  <a:rPr lang="en-US"/>
                  <a:t>Week of the study</a:t>
                </a:r>
              </a:p>
            </c:rich>
          </c:tx>
          <c:overlay val="0"/>
        </c:title>
        <c:numFmt formatCode="General" sourceLinked="0"/>
        <c:majorTickMark val="out"/>
        <c:minorTickMark val="none"/>
        <c:tickLblPos val="nextTo"/>
        <c:crossAx val="-2130871992"/>
        <c:crosses val="autoZero"/>
        <c:auto val="1"/>
        <c:lblAlgn val="ctr"/>
        <c:lblOffset val="100"/>
        <c:noMultiLvlLbl val="0"/>
      </c:catAx>
      <c:valAx>
        <c:axId val="-2130871992"/>
        <c:scaling>
          <c:orientation val="minMax"/>
          <c:min val="5.0"/>
        </c:scaling>
        <c:delete val="0"/>
        <c:axPos val="l"/>
        <c:title>
          <c:tx>
            <c:rich>
              <a:bodyPr rot="-5400000" vert="horz"/>
              <a:lstStyle/>
              <a:p>
                <a:pPr>
                  <a:defRPr/>
                </a:pPr>
                <a:r>
                  <a:rPr lang="en-US" dirty="0" smtClean="0"/>
                  <a:t>Plasma cortisol, </a:t>
                </a:r>
                <a:r>
                  <a:rPr lang="en-US" dirty="0" err="1" smtClean="0"/>
                  <a:t>ng</a:t>
                </a:r>
                <a:r>
                  <a:rPr lang="en-US" dirty="0" smtClean="0"/>
                  <a:t>/mL</a:t>
                </a:r>
                <a:endParaRPr lang="en-US" dirty="0"/>
              </a:p>
            </c:rich>
          </c:tx>
          <c:overlay val="0"/>
        </c:title>
        <c:numFmt formatCode="General" sourceLinked="1"/>
        <c:majorTickMark val="out"/>
        <c:minorTickMark val="none"/>
        <c:tickLblPos val="nextTo"/>
        <c:crossAx val="-2130731800"/>
        <c:crosses val="autoZero"/>
        <c:crossBetween val="between"/>
      </c:valAx>
    </c:plotArea>
    <c:legend>
      <c:legendPos val="r"/>
      <c:overlay val="0"/>
    </c:legend>
    <c:plotVisOnly val="1"/>
    <c:dispBlanksAs val="gap"/>
    <c:showDLblsOverMax val="0"/>
  </c:chart>
  <c:txPr>
    <a:bodyPr/>
    <a:lstStyle/>
    <a:p>
      <a:pPr>
        <a:defRPr sz="240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7214784104193"/>
          <c:y val="0.0440543600549008"/>
          <c:w val="0.701529341504608"/>
          <c:h val="0.805994525658384"/>
        </c:manualLayout>
      </c:layout>
      <c:barChart>
        <c:barDir val="col"/>
        <c:grouping val="clustered"/>
        <c:varyColors val="0"/>
        <c:ser>
          <c:idx val="0"/>
          <c:order val="0"/>
          <c:tx>
            <c:strRef>
              <c:f>Sheet1!$A$2</c:f>
              <c:strCache>
                <c:ptCount val="1"/>
                <c:pt idx="0">
                  <c:v>85MP</c:v>
                </c:pt>
              </c:strCache>
            </c:strRef>
          </c:tx>
          <c:spPr>
            <a:solidFill>
              <a:schemeClr val="tx1"/>
            </a:solidFill>
            <a:ln>
              <a:solidFill>
                <a:schemeClr val="tx1"/>
              </a:solidFill>
            </a:ln>
            <a:effectLst/>
          </c:spPr>
          <c:invertIfNegative val="0"/>
          <c:errBars>
            <c:errBarType val="both"/>
            <c:errValType val="fixedVal"/>
            <c:noEndCap val="0"/>
            <c:val val="0.597"/>
            <c:spPr>
              <a:ln w="19050"/>
            </c:spPr>
          </c:errBars>
          <c:cat>
            <c:strRef>
              <c:f>Sheet1!$B$1:$D$1</c:f>
              <c:strCache>
                <c:ptCount val="3"/>
                <c:pt idx="0">
                  <c:v>-6</c:v>
                </c:pt>
                <c:pt idx="1">
                  <c:v>28</c:v>
                </c:pt>
                <c:pt idx="2">
                  <c:v>42</c:v>
                </c:pt>
              </c:strCache>
            </c:strRef>
          </c:cat>
          <c:val>
            <c:numRef>
              <c:f>Sheet1!$B$2:$D$2</c:f>
              <c:numCache>
                <c:formatCode>General</c:formatCode>
                <c:ptCount val="3"/>
                <c:pt idx="0">
                  <c:v>1.26</c:v>
                </c:pt>
                <c:pt idx="1">
                  <c:v>0.63</c:v>
                </c:pt>
                <c:pt idx="2">
                  <c:v>3.73</c:v>
                </c:pt>
              </c:numCache>
            </c:numRef>
          </c:val>
        </c:ser>
        <c:ser>
          <c:idx val="1"/>
          <c:order val="1"/>
          <c:tx>
            <c:strRef>
              <c:f>Sheet1!$A$3</c:f>
              <c:strCache>
                <c:ptCount val="1"/>
                <c:pt idx="0">
                  <c:v>100MP</c:v>
                </c:pt>
              </c:strCache>
            </c:strRef>
          </c:tx>
          <c:spPr>
            <a:solidFill>
              <a:srgbClr val="800000"/>
            </a:solidFill>
            <a:ln>
              <a:solidFill>
                <a:srgbClr val="000000"/>
              </a:solidFill>
            </a:ln>
            <a:effectLst/>
          </c:spPr>
          <c:invertIfNegative val="0"/>
          <c:errBars>
            <c:errBarType val="both"/>
            <c:errValType val="fixedVal"/>
            <c:noEndCap val="0"/>
            <c:val val="0.597"/>
            <c:spPr>
              <a:ln w="19050"/>
            </c:spPr>
          </c:errBars>
          <c:cat>
            <c:strRef>
              <c:f>Sheet1!$B$1:$D$1</c:f>
              <c:strCache>
                <c:ptCount val="3"/>
                <c:pt idx="0">
                  <c:v>-6</c:v>
                </c:pt>
                <c:pt idx="1">
                  <c:v>28</c:v>
                </c:pt>
                <c:pt idx="2">
                  <c:v>42</c:v>
                </c:pt>
              </c:strCache>
            </c:strRef>
          </c:cat>
          <c:val>
            <c:numRef>
              <c:f>Sheet1!$B$3:$D$3</c:f>
              <c:numCache>
                <c:formatCode>General</c:formatCode>
                <c:ptCount val="3"/>
                <c:pt idx="0">
                  <c:v>1.47</c:v>
                </c:pt>
                <c:pt idx="1">
                  <c:v>0.2</c:v>
                </c:pt>
                <c:pt idx="2">
                  <c:v>2.96</c:v>
                </c:pt>
              </c:numCache>
            </c:numRef>
          </c:val>
        </c:ser>
        <c:ser>
          <c:idx val="2"/>
          <c:order val="2"/>
          <c:tx>
            <c:strRef>
              <c:f>Sheet1!$A$4</c:f>
              <c:strCache>
                <c:ptCount val="1"/>
                <c:pt idx="0">
                  <c:v>115MP</c:v>
                </c:pt>
              </c:strCache>
            </c:strRef>
          </c:tx>
          <c:spPr>
            <a:solidFill>
              <a:srgbClr val="0000FF"/>
            </a:solidFill>
            <a:ln>
              <a:solidFill>
                <a:srgbClr val="000000"/>
              </a:solidFill>
            </a:ln>
            <a:effectLst/>
          </c:spPr>
          <c:invertIfNegative val="0"/>
          <c:errBars>
            <c:errBarType val="both"/>
            <c:errValType val="fixedVal"/>
            <c:noEndCap val="0"/>
            <c:val val="0.597"/>
            <c:spPr>
              <a:ln w="19050"/>
            </c:spPr>
          </c:errBars>
          <c:cat>
            <c:strRef>
              <c:f>Sheet1!$B$1:$D$1</c:f>
              <c:strCache>
                <c:ptCount val="3"/>
                <c:pt idx="0">
                  <c:v>-6</c:v>
                </c:pt>
                <c:pt idx="1">
                  <c:v>28</c:v>
                </c:pt>
                <c:pt idx="2">
                  <c:v>42</c:v>
                </c:pt>
              </c:strCache>
            </c:strRef>
          </c:cat>
          <c:val>
            <c:numRef>
              <c:f>Sheet1!$B$4:$D$4</c:f>
              <c:numCache>
                <c:formatCode>General</c:formatCode>
                <c:ptCount val="3"/>
                <c:pt idx="0">
                  <c:v>2.01</c:v>
                </c:pt>
                <c:pt idx="1">
                  <c:v>0.48</c:v>
                </c:pt>
                <c:pt idx="2">
                  <c:v>5.79</c:v>
                </c:pt>
              </c:numCache>
            </c:numRef>
          </c:val>
        </c:ser>
        <c:dLbls>
          <c:showLegendKey val="0"/>
          <c:showVal val="0"/>
          <c:showCatName val="0"/>
          <c:showSerName val="0"/>
          <c:showPercent val="0"/>
          <c:showBubbleSize val="0"/>
        </c:dLbls>
        <c:gapWidth val="150"/>
        <c:axId val="-2135742408"/>
        <c:axId val="-2135734904"/>
      </c:barChart>
      <c:catAx>
        <c:axId val="-2135742408"/>
        <c:scaling>
          <c:orientation val="minMax"/>
        </c:scaling>
        <c:delete val="0"/>
        <c:axPos val="b"/>
        <c:title>
          <c:tx>
            <c:rich>
              <a:bodyPr/>
              <a:lstStyle/>
              <a:p>
                <a:pPr>
                  <a:defRPr/>
                </a:pPr>
                <a:r>
                  <a:rPr lang="en-US" dirty="0" smtClean="0"/>
                  <a:t>Day</a:t>
                </a:r>
                <a:r>
                  <a:rPr lang="en-US" baseline="0" dirty="0" smtClean="0"/>
                  <a:t> of the study</a:t>
                </a:r>
                <a:endParaRPr lang="en-US" dirty="0"/>
              </a:p>
            </c:rich>
          </c:tx>
          <c:overlay val="0"/>
        </c:title>
        <c:numFmt formatCode="General" sourceLinked="0"/>
        <c:majorTickMark val="out"/>
        <c:minorTickMark val="none"/>
        <c:tickLblPos val="nextTo"/>
        <c:crossAx val="-2135734904"/>
        <c:crosses val="autoZero"/>
        <c:auto val="1"/>
        <c:lblAlgn val="ctr"/>
        <c:lblOffset val="100"/>
        <c:noMultiLvlLbl val="0"/>
      </c:catAx>
      <c:valAx>
        <c:axId val="-2135734904"/>
        <c:scaling>
          <c:orientation val="minMax"/>
          <c:min val="0.0"/>
        </c:scaling>
        <c:delete val="0"/>
        <c:axPos val="l"/>
        <c:title>
          <c:tx>
            <c:rich>
              <a:bodyPr rot="-5400000" vert="horz"/>
              <a:lstStyle/>
              <a:p>
                <a:pPr>
                  <a:defRPr/>
                </a:pPr>
                <a:r>
                  <a:rPr lang="en-US" dirty="0" smtClean="0"/>
                  <a:t>Titers</a:t>
                </a:r>
                <a:r>
                  <a:rPr lang="en-US" baseline="0" dirty="0" smtClean="0"/>
                  <a:t> </a:t>
                </a:r>
                <a:r>
                  <a:rPr lang="en-US" dirty="0" smtClean="0"/>
                  <a:t>BVDV-1b, log</a:t>
                </a:r>
                <a:r>
                  <a:rPr lang="en-US" baseline="-25000" dirty="0" smtClean="0"/>
                  <a:t>2</a:t>
                </a:r>
                <a:endParaRPr lang="en-US" baseline="-25000" dirty="0"/>
              </a:p>
            </c:rich>
          </c:tx>
          <c:overlay val="0"/>
        </c:title>
        <c:numFmt formatCode="#,##0" sourceLinked="0"/>
        <c:majorTickMark val="out"/>
        <c:minorTickMark val="none"/>
        <c:tickLblPos val="nextTo"/>
        <c:crossAx val="-2135742408"/>
        <c:crosses val="autoZero"/>
        <c:crossBetween val="between"/>
      </c:valAx>
    </c:plotArea>
    <c:legend>
      <c:legendPos val="r"/>
      <c:overlay val="0"/>
    </c:legend>
    <c:plotVisOnly val="1"/>
    <c:dispBlanksAs val="gap"/>
    <c:showDLblsOverMax val="0"/>
  </c:chart>
  <c:txPr>
    <a:bodyPr/>
    <a:lstStyle/>
    <a:p>
      <a:pPr>
        <a:defRPr sz="2400" b="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4525C-B839-4A64-9A98-5E20490322B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9B84491-DBCE-42B9-BCFB-EA1E087B9419}">
      <dgm:prSet phldrT="[Text]"/>
      <dgm:spPr>
        <a:solidFill>
          <a:schemeClr val="accent6">
            <a:lumMod val="50000"/>
          </a:schemeClr>
        </a:solidFill>
        <a:ln>
          <a:solidFill>
            <a:schemeClr val="accent6">
              <a:lumMod val="50000"/>
            </a:schemeClr>
          </a:solidFill>
        </a:ln>
      </dgm:spPr>
      <dgm:t>
        <a:bodyPr/>
        <a:lstStyle/>
        <a:p>
          <a:r>
            <a:rPr lang="en-US" b="0" dirty="0" smtClean="0"/>
            <a:t>INNATE</a:t>
          </a:r>
          <a:endParaRPr lang="en-US" b="0" dirty="0"/>
        </a:p>
      </dgm:t>
    </dgm:pt>
    <dgm:pt modelId="{E4F72317-D02A-479D-BB71-3DBA043B46E8}" type="parTrans" cxnId="{F6786CFB-2B48-4A38-8D22-C4AF9F309197}">
      <dgm:prSet/>
      <dgm:spPr/>
      <dgm:t>
        <a:bodyPr/>
        <a:lstStyle/>
        <a:p>
          <a:endParaRPr lang="en-US" b="1"/>
        </a:p>
      </dgm:t>
    </dgm:pt>
    <dgm:pt modelId="{5CD91850-56C1-466A-BE4A-33652FD95F38}" type="sibTrans" cxnId="{F6786CFB-2B48-4A38-8D22-C4AF9F309197}">
      <dgm:prSet/>
      <dgm:spPr/>
      <dgm:t>
        <a:bodyPr/>
        <a:lstStyle/>
        <a:p>
          <a:endParaRPr lang="en-US" b="1"/>
        </a:p>
      </dgm:t>
    </dgm:pt>
    <dgm:pt modelId="{1F2D658B-8C2A-41A8-AF37-63228E829A03}">
      <dgm:prSet phldrT="[Text]"/>
      <dgm:spPr>
        <a:ln>
          <a:solidFill>
            <a:schemeClr val="accent6">
              <a:lumMod val="50000"/>
            </a:schemeClr>
          </a:solidFill>
        </a:ln>
      </dgm:spPr>
      <dgm:t>
        <a:bodyPr/>
        <a:lstStyle/>
        <a:p>
          <a:r>
            <a:rPr lang="en-US" b="1" dirty="0" smtClean="0"/>
            <a:t>First line </a:t>
          </a:r>
          <a:br>
            <a:rPr lang="en-US" b="1" dirty="0" smtClean="0"/>
          </a:br>
          <a:r>
            <a:rPr lang="en-US" b="1" dirty="0" smtClean="0"/>
            <a:t>of defense</a:t>
          </a:r>
          <a:endParaRPr lang="en-US" b="1" dirty="0"/>
        </a:p>
      </dgm:t>
    </dgm:pt>
    <dgm:pt modelId="{705867F1-6E6E-4204-9CB5-9FD074D2F9A4}" type="parTrans" cxnId="{179CCD70-2302-4119-B5E8-BD3A4EFAF0E9}">
      <dgm:prSet/>
      <dgm:spPr>
        <a:ln>
          <a:solidFill>
            <a:srgbClr val="800000"/>
          </a:solidFill>
        </a:ln>
      </dgm:spPr>
      <dgm:t>
        <a:bodyPr/>
        <a:lstStyle/>
        <a:p>
          <a:endParaRPr lang="en-US" b="1"/>
        </a:p>
      </dgm:t>
    </dgm:pt>
    <dgm:pt modelId="{A844D2F1-4F93-4E48-80B5-7D9BA7CFA9F3}" type="sibTrans" cxnId="{179CCD70-2302-4119-B5E8-BD3A4EFAF0E9}">
      <dgm:prSet/>
      <dgm:spPr/>
      <dgm:t>
        <a:bodyPr/>
        <a:lstStyle/>
        <a:p>
          <a:endParaRPr lang="en-US" b="1"/>
        </a:p>
      </dgm:t>
    </dgm:pt>
    <dgm:pt modelId="{24C603CC-D68C-4388-AEB2-B80B5D29FD5D}">
      <dgm:prSet phldrT="[Text]"/>
      <dgm:spPr>
        <a:ln>
          <a:solidFill>
            <a:schemeClr val="accent6">
              <a:lumMod val="50000"/>
            </a:schemeClr>
          </a:solidFill>
        </a:ln>
      </dgm:spPr>
      <dgm:t>
        <a:bodyPr/>
        <a:lstStyle/>
        <a:p>
          <a:r>
            <a:rPr lang="en-US" b="1" dirty="0" smtClean="0"/>
            <a:t>Act within hours</a:t>
          </a:r>
          <a:endParaRPr lang="en-US" b="1" dirty="0"/>
        </a:p>
      </dgm:t>
    </dgm:pt>
    <dgm:pt modelId="{4E683AB4-81F5-46E6-A2A7-EB44649DD40E}" type="parTrans" cxnId="{9E11A90F-642D-4988-95BA-2A218F2FDFEB}">
      <dgm:prSet/>
      <dgm:spPr>
        <a:ln>
          <a:solidFill>
            <a:schemeClr val="accent6">
              <a:lumMod val="50000"/>
            </a:schemeClr>
          </a:solidFill>
        </a:ln>
      </dgm:spPr>
      <dgm:t>
        <a:bodyPr/>
        <a:lstStyle/>
        <a:p>
          <a:endParaRPr lang="en-US" b="1"/>
        </a:p>
      </dgm:t>
    </dgm:pt>
    <dgm:pt modelId="{DECC1D29-A166-4B88-A3F8-45AADE2E6443}" type="sibTrans" cxnId="{9E11A90F-642D-4988-95BA-2A218F2FDFEB}">
      <dgm:prSet/>
      <dgm:spPr/>
      <dgm:t>
        <a:bodyPr/>
        <a:lstStyle/>
        <a:p>
          <a:endParaRPr lang="en-US" b="1"/>
        </a:p>
      </dgm:t>
    </dgm:pt>
    <dgm:pt modelId="{89235905-D3CD-4772-A757-F0242A3EDF11}">
      <dgm:prSet phldrT="[Text]"/>
      <dgm:spPr>
        <a:solidFill>
          <a:schemeClr val="tx1"/>
        </a:solidFill>
      </dgm:spPr>
      <dgm:t>
        <a:bodyPr/>
        <a:lstStyle/>
        <a:p>
          <a:r>
            <a:rPr lang="en-US" b="0" dirty="0" smtClean="0">
              <a:effectLst/>
            </a:rPr>
            <a:t>ADAPTIVE</a:t>
          </a:r>
          <a:endParaRPr lang="en-US" b="0" dirty="0">
            <a:effectLst/>
          </a:endParaRPr>
        </a:p>
      </dgm:t>
    </dgm:pt>
    <dgm:pt modelId="{9D61D6D4-1E62-456E-8D06-362DEB93A9F5}" type="parTrans" cxnId="{17B35465-23B4-461B-9A31-D865ACEC8ADC}">
      <dgm:prSet/>
      <dgm:spPr/>
      <dgm:t>
        <a:bodyPr/>
        <a:lstStyle/>
        <a:p>
          <a:endParaRPr lang="en-US" b="1"/>
        </a:p>
      </dgm:t>
    </dgm:pt>
    <dgm:pt modelId="{E98B3BB9-4B97-499E-96FB-1797B78295BE}" type="sibTrans" cxnId="{17B35465-23B4-461B-9A31-D865ACEC8ADC}">
      <dgm:prSet/>
      <dgm:spPr/>
      <dgm:t>
        <a:bodyPr/>
        <a:lstStyle/>
        <a:p>
          <a:endParaRPr lang="en-US" b="1"/>
        </a:p>
      </dgm:t>
    </dgm:pt>
    <dgm:pt modelId="{A27B3F5E-46A2-4DCE-A7CC-3F0D39F26B5E}">
      <dgm:prSet phldrT="[Text]"/>
      <dgm:spPr>
        <a:ln>
          <a:solidFill>
            <a:schemeClr val="tx1"/>
          </a:solidFill>
        </a:ln>
      </dgm:spPr>
      <dgm:t>
        <a:bodyPr/>
        <a:lstStyle/>
        <a:p>
          <a:r>
            <a:rPr lang="en-US" b="1" dirty="0" smtClean="0"/>
            <a:t>Second line of defense</a:t>
          </a:r>
          <a:endParaRPr lang="en-US" b="1" dirty="0"/>
        </a:p>
      </dgm:t>
    </dgm:pt>
    <dgm:pt modelId="{8175016F-4CF3-4421-BA53-7AD5BDA1B12F}" type="parTrans" cxnId="{2E338509-98BA-43C0-884B-B1361453BF4E}">
      <dgm:prSet/>
      <dgm:spPr>
        <a:ln>
          <a:solidFill>
            <a:srgbClr val="000000"/>
          </a:solidFill>
        </a:ln>
      </dgm:spPr>
      <dgm:t>
        <a:bodyPr/>
        <a:lstStyle/>
        <a:p>
          <a:endParaRPr lang="en-US" b="1"/>
        </a:p>
      </dgm:t>
    </dgm:pt>
    <dgm:pt modelId="{BCB6EBCF-9C29-4773-8EDB-AB5F441A62FE}" type="sibTrans" cxnId="{2E338509-98BA-43C0-884B-B1361453BF4E}">
      <dgm:prSet/>
      <dgm:spPr/>
      <dgm:t>
        <a:bodyPr/>
        <a:lstStyle/>
        <a:p>
          <a:endParaRPr lang="en-US" b="1"/>
        </a:p>
      </dgm:t>
    </dgm:pt>
    <dgm:pt modelId="{09FF7EBC-4313-4E69-AA7F-845D76D7E3FA}">
      <dgm:prSet phldrT="[Text]"/>
      <dgm:spPr>
        <a:ln>
          <a:solidFill>
            <a:srgbClr val="000000"/>
          </a:solidFill>
        </a:ln>
      </dgm:spPr>
      <dgm:t>
        <a:bodyPr/>
        <a:lstStyle/>
        <a:p>
          <a:r>
            <a:rPr lang="en-US" b="1" dirty="0" smtClean="0"/>
            <a:t>Act within days</a:t>
          </a:r>
          <a:endParaRPr lang="en-US" b="1" dirty="0"/>
        </a:p>
      </dgm:t>
    </dgm:pt>
    <dgm:pt modelId="{30E1CFD1-14BC-4DB9-B6A3-8304F7489060}" type="parTrans" cxnId="{6BF6A9E8-2036-405F-878C-F85D85A5D9E9}">
      <dgm:prSet/>
      <dgm:spPr>
        <a:ln>
          <a:solidFill>
            <a:srgbClr val="000000"/>
          </a:solidFill>
        </a:ln>
      </dgm:spPr>
      <dgm:t>
        <a:bodyPr/>
        <a:lstStyle/>
        <a:p>
          <a:endParaRPr lang="en-US" b="1"/>
        </a:p>
      </dgm:t>
    </dgm:pt>
    <dgm:pt modelId="{070B8CAA-B021-4B0E-8CAF-753EA69ED406}" type="sibTrans" cxnId="{6BF6A9E8-2036-405F-878C-F85D85A5D9E9}">
      <dgm:prSet/>
      <dgm:spPr/>
      <dgm:t>
        <a:bodyPr/>
        <a:lstStyle/>
        <a:p>
          <a:endParaRPr lang="en-US" b="1"/>
        </a:p>
      </dgm:t>
    </dgm:pt>
    <dgm:pt modelId="{9E6C5914-8FE2-ED4B-AC6C-F51DCB34E439}">
      <dgm:prSet/>
      <dgm:spPr>
        <a:solidFill>
          <a:schemeClr val="accent6">
            <a:lumMod val="50000"/>
            <a:alpha val="90000"/>
          </a:schemeClr>
        </a:solidFill>
        <a:ln>
          <a:solidFill>
            <a:schemeClr val="accent6">
              <a:lumMod val="50000"/>
            </a:schemeClr>
          </a:solidFill>
        </a:ln>
      </dgm:spPr>
      <dgm:t>
        <a:bodyPr/>
        <a:lstStyle/>
        <a:p>
          <a:r>
            <a:rPr lang="en-US" b="1" dirty="0" smtClean="0">
              <a:solidFill>
                <a:schemeClr val="bg1"/>
              </a:solidFill>
            </a:rPr>
            <a:t>Acute Phase Response</a:t>
          </a:r>
          <a:endParaRPr lang="en-US" b="1" dirty="0">
            <a:solidFill>
              <a:schemeClr val="bg1"/>
            </a:solidFill>
          </a:endParaRPr>
        </a:p>
      </dgm:t>
    </dgm:pt>
    <dgm:pt modelId="{BB350CDC-2648-914D-BC0F-14E9AA7766C6}" type="parTrans" cxnId="{3831ED97-29E4-FB41-9881-05E26A608259}">
      <dgm:prSet/>
      <dgm:spPr>
        <a:ln>
          <a:solidFill>
            <a:schemeClr val="accent6">
              <a:lumMod val="50000"/>
            </a:schemeClr>
          </a:solidFill>
        </a:ln>
      </dgm:spPr>
      <dgm:t>
        <a:bodyPr/>
        <a:lstStyle/>
        <a:p>
          <a:endParaRPr lang="en-US"/>
        </a:p>
      </dgm:t>
    </dgm:pt>
    <dgm:pt modelId="{7B6C8FC6-ED32-6845-A0FE-0C3547821A70}" type="sibTrans" cxnId="{3831ED97-29E4-FB41-9881-05E26A608259}">
      <dgm:prSet/>
      <dgm:spPr/>
      <dgm:t>
        <a:bodyPr/>
        <a:lstStyle/>
        <a:p>
          <a:endParaRPr lang="en-US"/>
        </a:p>
      </dgm:t>
    </dgm:pt>
    <dgm:pt modelId="{3A8CD6F5-2A9C-497C-8D51-D1E6496DF0F1}" type="pres">
      <dgm:prSet presAssocID="{7144525C-B839-4A64-9A98-5E20490322B1}" presName="diagram" presStyleCnt="0">
        <dgm:presLayoutVars>
          <dgm:chPref val="1"/>
          <dgm:dir/>
          <dgm:animOne val="branch"/>
          <dgm:animLvl val="lvl"/>
          <dgm:resizeHandles/>
        </dgm:presLayoutVars>
      </dgm:prSet>
      <dgm:spPr/>
      <dgm:t>
        <a:bodyPr/>
        <a:lstStyle/>
        <a:p>
          <a:endParaRPr lang="en-US"/>
        </a:p>
      </dgm:t>
    </dgm:pt>
    <dgm:pt modelId="{6AFA6770-78DD-437F-A0BD-6D0633B65A9E}" type="pres">
      <dgm:prSet presAssocID="{49B84491-DBCE-42B9-BCFB-EA1E087B9419}" presName="root" presStyleCnt="0"/>
      <dgm:spPr/>
    </dgm:pt>
    <dgm:pt modelId="{632D829A-75F0-4706-B464-8B47C601969F}" type="pres">
      <dgm:prSet presAssocID="{49B84491-DBCE-42B9-BCFB-EA1E087B9419}" presName="rootComposite" presStyleCnt="0"/>
      <dgm:spPr/>
    </dgm:pt>
    <dgm:pt modelId="{BACA110F-394C-4958-9CAA-CF19A4272A04}" type="pres">
      <dgm:prSet presAssocID="{49B84491-DBCE-42B9-BCFB-EA1E087B9419}" presName="rootText" presStyleLbl="node1" presStyleIdx="0" presStyleCnt="2"/>
      <dgm:spPr/>
      <dgm:t>
        <a:bodyPr/>
        <a:lstStyle/>
        <a:p>
          <a:endParaRPr lang="en-US"/>
        </a:p>
      </dgm:t>
    </dgm:pt>
    <dgm:pt modelId="{39433160-8F85-4DE5-A130-F02E8DB02CB4}" type="pres">
      <dgm:prSet presAssocID="{49B84491-DBCE-42B9-BCFB-EA1E087B9419}" presName="rootConnector" presStyleLbl="node1" presStyleIdx="0" presStyleCnt="2"/>
      <dgm:spPr/>
      <dgm:t>
        <a:bodyPr/>
        <a:lstStyle/>
        <a:p>
          <a:endParaRPr lang="en-US"/>
        </a:p>
      </dgm:t>
    </dgm:pt>
    <dgm:pt modelId="{AAD5EB04-4208-439F-BE96-964449083597}" type="pres">
      <dgm:prSet presAssocID="{49B84491-DBCE-42B9-BCFB-EA1E087B9419}" presName="childShape" presStyleCnt="0"/>
      <dgm:spPr/>
    </dgm:pt>
    <dgm:pt modelId="{33FBF9C2-B193-488D-8915-A3D3B8BF96E0}" type="pres">
      <dgm:prSet presAssocID="{705867F1-6E6E-4204-9CB5-9FD074D2F9A4}" presName="Name13" presStyleLbl="parChTrans1D2" presStyleIdx="0" presStyleCnt="5"/>
      <dgm:spPr/>
      <dgm:t>
        <a:bodyPr/>
        <a:lstStyle/>
        <a:p>
          <a:endParaRPr lang="en-US"/>
        </a:p>
      </dgm:t>
    </dgm:pt>
    <dgm:pt modelId="{F5B35490-96C6-46EF-92A8-F7CF19A9CB76}" type="pres">
      <dgm:prSet presAssocID="{1F2D658B-8C2A-41A8-AF37-63228E829A03}" presName="childText" presStyleLbl="bgAcc1" presStyleIdx="0" presStyleCnt="5">
        <dgm:presLayoutVars>
          <dgm:bulletEnabled val="1"/>
        </dgm:presLayoutVars>
      </dgm:prSet>
      <dgm:spPr/>
      <dgm:t>
        <a:bodyPr/>
        <a:lstStyle/>
        <a:p>
          <a:endParaRPr lang="en-US"/>
        </a:p>
      </dgm:t>
    </dgm:pt>
    <dgm:pt modelId="{13986330-0928-4846-BEAE-1497E6483545}" type="pres">
      <dgm:prSet presAssocID="{4E683AB4-81F5-46E6-A2A7-EB44649DD40E}" presName="Name13" presStyleLbl="parChTrans1D2" presStyleIdx="1" presStyleCnt="5"/>
      <dgm:spPr/>
      <dgm:t>
        <a:bodyPr/>
        <a:lstStyle/>
        <a:p>
          <a:endParaRPr lang="en-US"/>
        </a:p>
      </dgm:t>
    </dgm:pt>
    <dgm:pt modelId="{0438934D-04EF-43E4-A4F0-CC6D0B1996DA}" type="pres">
      <dgm:prSet presAssocID="{24C603CC-D68C-4388-AEB2-B80B5D29FD5D}" presName="childText" presStyleLbl="bgAcc1" presStyleIdx="1" presStyleCnt="5">
        <dgm:presLayoutVars>
          <dgm:bulletEnabled val="1"/>
        </dgm:presLayoutVars>
      </dgm:prSet>
      <dgm:spPr/>
      <dgm:t>
        <a:bodyPr/>
        <a:lstStyle/>
        <a:p>
          <a:endParaRPr lang="en-US"/>
        </a:p>
      </dgm:t>
    </dgm:pt>
    <dgm:pt modelId="{3048F9A6-4E27-BA46-BE51-C7BC2AADD6F5}" type="pres">
      <dgm:prSet presAssocID="{BB350CDC-2648-914D-BC0F-14E9AA7766C6}" presName="Name13" presStyleLbl="parChTrans1D2" presStyleIdx="2" presStyleCnt="5"/>
      <dgm:spPr/>
      <dgm:t>
        <a:bodyPr/>
        <a:lstStyle/>
        <a:p>
          <a:endParaRPr lang="en-US"/>
        </a:p>
      </dgm:t>
    </dgm:pt>
    <dgm:pt modelId="{F865AE44-2B82-7843-B793-D72A053C36FF}" type="pres">
      <dgm:prSet presAssocID="{9E6C5914-8FE2-ED4B-AC6C-F51DCB34E439}" presName="childText" presStyleLbl="bgAcc1" presStyleIdx="2" presStyleCnt="5">
        <dgm:presLayoutVars>
          <dgm:bulletEnabled val="1"/>
        </dgm:presLayoutVars>
      </dgm:prSet>
      <dgm:spPr/>
      <dgm:t>
        <a:bodyPr/>
        <a:lstStyle/>
        <a:p>
          <a:endParaRPr lang="en-US"/>
        </a:p>
      </dgm:t>
    </dgm:pt>
    <dgm:pt modelId="{36466E51-7F1E-4D09-9108-258E871D4E6E}" type="pres">
      <dgm:prSet presAssocID="{89235905-D3CD-4772-A757-F0242A3EDF11}" presName="root" presStyleCnt="0"/>
      <dgm:spPr/>
    </dgm:pt>
    <dgm:pt modelId="{1D55585E-4FD8-41CC-9DF1-CBA9C526E7BF}" type="pres">
      <dgm:prSet presAssocID="{89235905-D3CD-4772-A757-F0242A3EDF11}" presName="rootComposite" presStyleCnt="0"/>
      <dgm:spPr/>
    </dgm:pt>
    <dgm:pt modelId="{EA867982-880A-453A-9434-326797FF48F3}" type="pres">
      <dgm:prSet presAssocID="{89235905-D3CD-4772-A757-F0242A3EDF11}" presName="rootText" presStyleLbl="node1" presStyleIdx="1" presStyleCnt="2"/>
      <dgm:spPr/>
      <dgm:t>
        <a:bodyPr/>
        <a:lstStyle/>
        <a:p>
          <a:endParaRPr lang="en-US"/>
        </a:p>
      </dgm:t>
    </dgm:pt>
    <dgm:pt modelId="{6C584EA2-728A-48BE-A3C3-B0F4EC644883}" type="pres">
      <dgm:prSet presAssocID="{89235905-D3CD-4772-A757-F0242A3EDF11}" presName="rootConnector" presStyleLbl="node1" presStyleIdx="1" presStyleCnt="2"/>
      <dgm:spPr/>
      <dgm:t>
        <a:bodyPr/>
        <a:lstStyle/>
        <a:p>
          <a:endParaRPr lang="en-US"/>
        </a:p>
      </dgm:t>
    </dgm:pt>
    <dgm:pt modelId="{9F874B34-26A3-4A36-B016-11ED043E91C1}" type="pres">
      <dgm:prSet presAssocID="{89235905-D3CD-4772-A757-F0242A3EDF11}" presName="childShape" presStyleCnt="0"/>
      <dgm:spPr/>
    </dgm:pt>
    <dgm:pt modelId="{C50F745C-2FF8-4B3A-B870-7E6AAFE85977}" type="pres">
      <dgm:prSet presAssocID="{8175016F-4CF3-4421-BA53-7AD5BDA1B12F}" presName="Name13" presStyleLbl="parChTrans1D2" presStyleIdx="3" presStyleCnt="5"/>
      <dgm:spPr/>
      <dgm:t>
        <a:bodyPr/>
        <a:lstStyle/>
        <a:p>
          <a:endParaRPr lang="en-US"/>
        </a:p>
      </dgm:t>
    </dgm:pt>
    <dgm:pt modelId="{9A189C95-DBE7-406B-81D3-C84C1CEBCF9F}" type="pres">
      <dgm:prSet presAssocID="{A27B3F5E-46A2-4DCE-A7CC-3F0D39F26B5E}" presName="childText" presStyleLbl="bgAcc1" presStyleIdx="3" presStyleCnt="5">
        <dgm:presLayoutVars>
          <dgm:bulletEnabled val="1"/>
        </dgm:presLayoutVars>
      </dgm:prSet>
      <dgm:spPr/>
      <dgm:t>
        <a:bodyPr/>
        <a:lstStyle/>
        <a:p>
          <a:endParaRPr lang="en-US"/>
        </a:p>
      </dgm:t>
    </dgm:pt>
    <dgm:pt modelId="{F11B1C75-02DD-49B8-9263-C74F89D5BA89}" type="pres">
      <dgm:prSet presAssocID="{30E1CFD1-14BC-4DB9-B6A3-8304F7489060}" presName="Name13" presStyleLbl="parChTrans1D2" presStyleIdx="4" presStyleCnt="5"/>
      <dgm:spPr/>
      <dgm:t>
        <a:bodyPr/>
        <a:lstStyle/>
        <a:p>
          <a:endParaRPr lang="en-US"/>
        </a:p>
      </dgm:t>
    </dgm:pt>
    <dgm:pt modelId="{03B1ECB8-AF48-467E-9737-1D4635AC0CAB}" type="pres">
      <dgm:prSet presAssocID="{09FF7EBC-4313-4E69-AA7F-845D76D7E3FA}" presName="childText" presStyleLbl="bgAcc1" presStyleIdx="4" presStyleCnt="5">
        <dgm:presLayoutVars>
          <dgm:bulletEnabled val="1"/>
        </dgm:presLayoutVars>
      </dgm:prSet>
      <dgm:spPr/>
      <dgm:t>
        <a:bodyPr/>
        <a:lstStyle/>
        <a:p>
          <a:endParaRPr lang="en-US"/>
        </a:p>
      </dgm:t>
    </dgm:pt>
  </dgm:ptLst>
  <dgm:cxnLst>
    <dgm:cxn modelId="{67EEE85C-E4E4-B448-9CAA-C4DC22F5F7BB}" type="presOf" srcId="{A27B3F5E-46A2-4DCE-A7CC-3F0D39F26B5E}" destId="{9A189C95-DBE7-406B-81D3-C84C1CEBCF9F}" srcOrd="0" destOrd="0" presId="urn:microsoft.com/office/officeart/2005/8/layout/hierarchy3"/>
    <dgm:cxn modelId="{722D43B0-A9ED-D543-8337-801C3BFD3A8A}" type="presOf" srcId="{49B84491-DBCE-42B9-BCFB-EA1E087B9419}" destId="{39433160-8F85-4DE5-A130-F02E8DB02CB4}" srcOrd="1" destOrd="0" presId="urn:microsoft.com/office/officeart/2005/8/layout/hierarchy3"/>
    <dgm:cxn modelId="{179CCD70-2302-4119-B5E8-BD3A4EFAF0E9}" srcId="{49B84491-DBCE-42B9-BCFB-EA1E087B9419}" destId="{1F2D658B-8C2A-41A8-AF37-63228E829A03}" srcOrd="0" destOrd="0" parTransId="{705867F1-6E6E-4204-9CB5-9FD074D2F9A4}" sibTransId="{A844D2F1-4F93-4E48-80B5-7D9BA7CFA9F3}"/>
    <dgm:cxn modelId="{D8BF0EDE-D3D4-C043-8309-09824D0595D5}" type="presOf" srcId="{705867F1-6E6E-4204-9CB5-9FD074D2F9A4}" destId="{33FBF9C2-B193-488D-8915-A3D3B8BF96E0}" srcOrd="0" destOrd="0" presId="urn:microsoft.com/office/officeart/2005/8/layout/hierarchy3"/>
    <dgm:cxn modelId="{F8C7E9DA-4C64-C744-BA0A-F2160DDADD30}" type="presOf" srcId="{7144525C-B839-4A64-9A98-5E20490322B1}" destId="{3A8CD6F5-2A9C-497C-8D51-D1E6496DF0F1}" srcOrd="0" destOrd="0" presId="urn:microsoft.com/office/officeart/2005/8/layout/hierarchy3"/>
    <dgm:cxn modelId="{FF1AD72C-4A56-124D-811B-5896B68CBFA4}" type="presOf" srcId="{09FF7EBC-4313-4E69-AA7F-845D76D7E3FA}" destId="{03B1ECB8-AF48-467E-9737-1D4635AC0CAB}" srcOrd="0" destOrd="0" presId="urn:microsoft.com/office/officeart/2005/8/layout/hierarchy3"/>
    <dgm:cxn modelId="{9E11A90F-642D-4988-95BA-2A218F2FDFEB}" srcId="{49B84491-DBCE-42B9-BCFB-EA1E087B9419}" destId="{24C603CC-D68C-4388-AEB2-B80B5D29FD5D}" srcOrd="1" destOrd="0" parTransId="{4E683AB4-81F5-46E6-A2A7-EB44649DD40E}" sibTransId="{DECC1D29-A166-4B88-A3F8-45AADE2E6443}"/>
    <dgm:cxn modelId="{2E338509-98BA-43C0-884B-B1361453BF4E}" srcId="{89235905-D3CD-4772-A757-F0242A3EDF11}" destId="{A27B3F5E-46A2-4DCE-A7CC-3F0D39F26B5E}" srcOrd="0" destOrd="0" parTransId="{8175016F-4CF3-4421-BA53-7AD5BDA1B12F}" sibTransId="{BCB6EBCF-9C29-4773-8EDB-AB5F441A62FE}"/>
    <dgm:cxn modelId="{6BF6A9E8-2036-405F-878C-F85D85A5D9E9}" srcId="{89235905-D3CD-4772-A757-F0242A3EDF11}" destId="{09FF7EBC-4313-4E69-AA7F-845D76D7E3FA}" srcOrd="1" destOrd="0" parTransId="{30E1CFD1-14BC-4DB9-B6A3-8304F7489060}" sibTransId="{070B8CAA-B021-4B0E-8CAF-753EA69ED406}"/>
    <dgm:cxn modelId="{86B58E5E-7C84-AE45-9CE0-A58873AC31A9}" type="presOf" srcId="{30E1CFD1-14BC-4DB9-B6A3-8304F7489060}" destId="{F11B1C75-02DD-49B8-9263-C74F89D5BA89}" srcOrd="0" destOrd="0" presId="urn:microsoft.com/office/officeart/2005/8/layout/hierarchy3"/>
    <dgm:cxn modelId="{3831ED97-29E4-FB41-9881-05E26A608259}" srcId="{49B84491-DBCE-42B9-BCFB-EA1E087B9419}" destId="{9E6C5914-8FE2-ED4B-AC6C-F51DCB34E439}" srcOrd="2" destOrd="0" parTransId="{BB350CDC-2648-914D-BC0F-14E9AA7766C6}" sibTransId="{7B6C8FC6-ED32-6845-A0FE-0C3547821A70}"/>
    <dgm:cxn modelId="{DE1C61E5-BC3B-9946-969D-3559B3BC6ED7}" type="presOf" srcId="{49B84491-DBCE-42B9-BCFB-EA1E087B9419}" destId="{BACA110F-394C-4958-9CAA-CF19A4272A04}" srcOrd="0" destOrd="0" presId="urn:microsoft.com/office/officeart/2005/8/layout/hierarchy3"/>
    <dgm:cxn modelId="{0FE8B119-DC7D-8E4A-8551-B3D8EFA674DD}" type="presOf" srcId="{BB350CDC-2648-914D-BC0F-14E9AA7766C6}" destId="{3048F9A6-4E27-BA46-BE51-C7BC2AADD6F5}" srcOrd="0" destOrd="0" presId="urn:microsoft.com/office/officeart/2005/8/layout/hierarchy3"/>
    <dgm:cxn modelId="{66F7BFE2-BFA0-8F4B-A50E-9E5A8F8854C3}" type="presOf" srcId="{89235905-D3CD-4772-A757-F0242A3EDF11}" destId="{EA867982-880A-453A-9434-326797FF48F3}" srcOrd="0" destOrd="0" presId="urn:microsoft.com/office/officeart/2005/8/layout/hierarchy3"/>
    <dgm:cxn modelId="{F13BB33C-AA18-834F-A785-89ECE1B7F9CB}" type="presOf" srcId="{8175016F-4CF3-4421-BA53-7AD5BDA1B12F}" destId="{C50F745C-2FF8-4B3A-B870-7E6AAFE85977}" srcOrd="0" destOrd="0" presId="urn:microsoft.com/office/officeart/2005/8/layout/hierarchy3"/>
    <dgm:cxn modelId="{87E63261-E494-554D-9690-4337DC8D09E8}" type="presOf" srcId="{4E683AB4-81F5-46E6-A2A7-EB44649DD40E}" destId="{13986330-0928-4846-BEAE-1497E6483545}" srcOrd="0" destOrd="0" presId="urn:microsoft.com/office/officeart/2005/8/layout/hierarchy3"/>
    <dgm:cxn modelId="{17B35465-23B4-461B-9A31-D865ACEC8ADC}" srcId="{7144525C-B839-4A64-9A98-5E20490322B1}" destId="{89235905-D3CD-4772-A757-F0242A3EDF11}" srcOrd="1" destOrd="0" parTransId="{9D61D6D4-1E62-456E-8D06-362DEB93A9F5}" sibTransId="{E98B3BB9-4B97-499E-96FB-1797B78295BE}"/>
    <dgm:cxn modelId="{D0EEA9F0-53CA-1A45-ADD8-7452ADD71BAD}" type="presOf" srcId="{1F2D658B-8C2A-41A8-AF37-63228E829A03}" destId="{F5B35490-96C6-46EF-92A8-F7CF19A9CB76}" srcOrd="0" destOrd="0" presId="urn:microsoft.com/office/officeart/2005/8/layout/hierarchy3"/>
    <dgm:cxn modelId="{284A65C4-0716-C148-8371-970EB3FF4DB3}" type="presOf" srcId="{24C603CC-D68C-4388-AEB2-B80B5D29FD5D}" destId="{0438934D-04EF-43E4-A4F0-CC6D0B1996DA}" srcOrd="0" destOrd="0" presId="urn:microsoft.com/office/officeart/2005/8/layout/hierarchy3"/>
    <dgm:cxn modelId="{0237F02C-5C0B-D84D-A77A-B93ED93DA7B0}" type="presOf" srcId="{9E6C5914-8FE2-ED4B-AC6C-F51DCB34E439}" destId="{F865AE44-2B82-7843-B793-D72A053C36FF}" srcOrd="0" destOrd="0" presId="urn:microsoft.com/office/officeart/2005/8/layout/hierarchy3"/>
    <dgm:cxn modelId="{C3016567-D155-4F4E-942A-21C2CE383A99}" type="presOf" srcId="{89235905-D3CD-4772-A757-F0242A3EDF11}" destId="{6C584EA2-728A-48BE-A3C3-B0F4EC644883}" srcOrd="1" destOrd="0" presId="urn:microsoft.com/office/officeart/2005/8/layout/hierarchy3"/>
    <dgm:cxn modelId="{F6786CFB-2B48-4A38-8D22-C4AF9F309197}" srcId="{7144525C-B839-4A64-9A98-5E20490322B1}" destId="{49B84491-DBCE-42B9-BCFB-EA1E087B9419}" srcOrd="0" destOrd="0" parTransId="{E4F72317-D02A-479D-BB71-3DBA043B46E8}" sibTransId="{5CD91850-56C1-466A-BE4A-33652FD95F38}"/>
    <dgm:cxn modelId="{581F3ACC-0F59-734A-B9DC-FA70B0B4C8E5}" type="presParOf" srcId="{3A8CD6F5-2A9C-497C-8D51-D1E6496DF0F1}" destId="{6AFA6770-78DD-437F-A0BD-6D0633B65A9E}" srcOrd="0" destOrd="0" presId="urn:microsoft.com/office/officeart/2005/8/layout/hierarchy3"/>
    <dgm:cxn modelId="{D29BE7BD-891B-1D4A-BE8A-F152D0F30EF2}" type="presParOf" srcId="{6AFA6770-78DD-437F-A0BD-6D0633B65A9E}" destId="{632D829A-75F0-4706-B464-8B47C601969F}" srcOrd="0" destOrd="0" presId="urn:microsoft.com/office/officeart/2005/8/layout/hierarchy3"/>
    <dgm:cxn modelId="{D3BE78EC-713C-FE40-A4CB-DB0024ED17E1}" type="presParOf" srcId="{632D829A-75F0-4706-B464-8B47C601969F}" destId="{BACA110F-394C-4958-9CAA-CF19A4272A04}" srcOrd="0" destOrd="0" presId="urn:microsoft.com/office/officeart/2005/8/layout/hierarchy3"/>
    <dgm:cxn modelId="{85E47DC3-35B6-2340-B77E-9888E86544A0}" type="presParOf" srcId="{632D829A-75F0-4706-B464-8B47C601969F}" destId="{39433160-8F85-4DE5-A130-F02E8DB02CB4}" srcOrd="1" destOrd="0" presId="urn:microsoft.com/office/officeart/2005/8/layout/hierarchy3"/>
    <dgm:cxn modelId="{6001D8A9-6CA1-A24F-A2BB-C84D4ECC2598}" type="presParOf" srcId="{6AFA6770-78DD-437F-A0BD-6D0633B65A9E}" destId="{AAD5EB04-4208-439F-BE96-964449083597}" srcOrd="1" destOrd="0" presId="urn:microsoft.com/office/officeart/2005/8/layout/hierarchy3"/>
    <dgm:cxn modelId="{E0495996-5DF7-B640-8705-07952FE27096}" type="presParOf" srcId="{AAD5EB04-4208-439F-BE96-964449083597}" destId="{33FBF9C2-B193-488D-8915-A3D3B8BF96E0}" srcOrd="0" destOrd="0" presId="urn:microsoft.com/office/officeart/2005/8/layout/hierarchy3"/>
    <dgm:cxn modelId="{CE2F573B-BD20-5D41-B584-00EA94C11D2C}" type="presParOf" srcId="{AAD5EB04-4208-439F-BE96-964449083597}" destId="{F5B35490-96C6-46EF-92A8-F7CF19A9CB76}" srcOrd="1" destOrd="0" presId="urn:microsoft.com/office/officeart/2005/8/layout/hierarchy3"/>
    <dgm:cxn modelId="{475B405D-AB0E-114B-B157-054D6ED01B07}" type="presParOf" srcId="{AAD5EB04-4208-439F-BE96-964449083597}" destId="{13986330-0928-4846-BEAE-1497E6483545}" srcOrd="2" destOrd="0" presId="urn:microsoft.com/office/officeart/2005/8/layout/hierarchy3"/>
    <dgm:cxn modelId="{8C7F6387-5EA9-E74E-8266-5FCCF17384B6}" type="presParOf" srcId="{AAD5EB04-4208-439F-BE96-964449083597}" destId="{0438934D-04EF-43E4-A4F0-CC6D0B1996DA}" srcOrd="3" destOrd="0" presId="urn:microsoft.com/office/officeart/2005/8/layout/hierarchy3"/>
    <dgm:cxn modelId="{41037183-F603-5747-9E6D-56A9ACC866E9}" type="presParOf" srcId="{AAD5EB04-4208-439F-BE96-964449083597}" destId="{3048F9A6-4E27-BA46-BE51-C7BC2AADD6F5}" srcOrd="4" destOrd="0" presId="urn:microsoft.com/office/officeart/2005/8/layout/hierarchy3"/>
    <dgm:cxn modelId="{B6E27D89-0286-FF4F-91A0-FF04F7E9DDAE}" type="presParOf" srcId="{AAD5EB04-4208-439F-BE96-964449083597}" destId="{F865AE44-2B82-7843-B793-D72A053C36FF}" srcOrd="5" destOrd="0" presId="urn:microsoft.com/office/officeart/2005/8/layout/hierarchy3"/>
    <dgm:cxn modelId="{76BEF35F-6DBA-244C-BE42-A9CAC86D6FA4}" type="presParOf" srcId="{3A8CD6F5-2A9C-497C-8D51-D1E6496DF0F1}" destId="{36466E51-7F1E-4D09-9108-258E871D4E6E}" srcOrd="1" destOrd="0" presId="urn:microsoft.com/office/officeart/2005/8/layout/hierarchy3"/>
    <dgm:cxn modelId="{11636055-2707-594D-9BA0-3E39D991FE49}" type="presParOf" srcId="{36466E51-7F1E-4D09-9108-258E871D4E6E}" destId="{1D55585E-4FD8-41CC-9DF1-CBA9C526E7BF}" srcOrd="0" destOrd="0" presId="urn:microsoft.com/office/officeart/2005/8/layout/hierarchy3"/>
    <dgm:cxn modelId="{24392963-318F-E245-A908-EE8A8BF11D55}" type="presParOf" srcId="{1D55585E-4FD8-41CC-9DF1-CBA9C526E7BF}" destId="{EA867982-880A-453A-9434-326797FF48F3}" srcOrd="0" destOrd="0" presId="urn:microsoft.com/office/officeart/2005/8/layout/hierarchy3"/>
    <dgm:cxn modelId="{24115D37-5A01-0849-93E8-DA51B1824D46}" type="presParOf" srcId="{1D55585E-4FD8-41CC-9DF1-CBA9C526E7BF}" destId="{6C584EA2-728A-48BE-A3C3-B0F4EC644883}" srcOrd="1" destOrd="0" presId="urn:microsoft.com/office/officeart/2005/8/layout/hierarchy3"/>
    <dgm:cxn modelId="{69E563CE-73F7-4446-A28F-A85D88A2FFF9}" type="presParOf" srcId="{36466E51-7F1E-4D09-9108-258E871D4E6E}" destId="{9F874B34-26A3-4A36-B016-11ED043E91C1}" srcOrd="1" destOrd="0" presId="urn:microsoft.com/office/officeart/2005/8/layout/hierarchy3"/>
    <dgm:cxn modelId="{D51CF193-0558-8C46-B501-8F7E40193E2E}" type="presParOf" srcId="{9F874B34-26A3-4A36-B016-11ED043E91C1}" destId="{C50F745C-2FF8-4B3A-B870-7E6AAFE85977}" srcOrd="0" destOrd="0" presId="urn:microsoft.com/office/officeart/2005/8/layout/hierarchy3"/>
    <dgm:cxn modelId="{157240D6-4E81-0F4A-B60E-1FE8A46162C2}" type="presParOf" srcId="{9F874B34-26A3-4A36-B016-11ED043E91C1}" destId="{9A189C95-DBE7-406B-81D3-C84C1CEBCF9F}" srcOrd="1" destOrd="0" presId="urn:microsoft.com/office/officeart/2005/8/layout/hierarchy3"/>
    <dgm:cxn modelId="{DD9534D7-3A58-7540-9A0B-C717194EA5C7}" type="presParOf" srcId="{9F874B34-26A3-4A36-B016-11ED043E91C1}" destId="{F11B1C75-02DD-49B8-9263-C74F89D5BA89}" srcOrd="2" destOrd="0" presId="urn:microsoft.com/office/officeart/2005/8/layout/hierarchy3"/>
    <dgm:cxn modelId="{D0657F91-CD49-BC4B-A78C-770B76F6958E}" type="presParOf" srcId="{9F874B34-26A3-4A36-B016-11ED043E91C1}" destId="{03B1ECB8-AF48-467E-9737-1D4635AC0CA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4525C-B839-4A64-9A98-5E20490322B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9B84491-DBCE-42B9-BCFB-EA1E087B9419}">
      <dgm:prSet phldrT="[Text]"/>
      <dgm:spPr>
        <a:solidFill>
          <a:schemeClr val="accent6">
            <a:lumMod val="50000"/>
          </a:schemeClr>
        </a:solidFill>
        <a:ln>
          <a:solidFill>
            <a:schemeClr val="accent6">
              <a:lumMod val="50000"/>
            </a:schemeClr>
          </a:solidFill>
        </a:ln>
      </dgm:spPr>
      <dgm:t>
        <a:bodyPr/>
        <a:lstStyle/>
        <a:p>
          <a:r>
            <a:rPr lang="en-US" b="0" dirty="0" smtClean="0"/>
            <a:t>INNATE</a:t>
          </a:r>
          <a:endParaRPr lang="en-US" b="0" dirty="0"/>
        </a:p>
      </dgm:t>
    </dgm:pt>
    <dgm:pt modelId="{E4F72317-D02A-479D-BB71-3DBA043B46E8}" type="parTrans" cxnId="{F6786CFB-2B48-4A38-8D22-C4AF9F309197}">
      <dgm:prSet/>
      <dgm:spPr/>
      <dgm:t>
        <a:bodyPr/>
        <a:lstStyle/>
        <a:p>
          <a:endParaRPr lang="en-US" b="1"/>
        </a:p>
      </dgm:t>
    </dgm:pt>
    <dgm:pt modelId="{5CD91850-56C1-466A-BE4A-33652FD95F38}" type="sibTrans" cxnId="{F6786CFB-2B48-4A38-8D22-C4AF9F309197}">
      <dgm:prSet/>
      <dgm:spPr/>
      <dgm:t>
        <a:bodyPr/>
        <a:lstStyle/>
        <a:p>
          <a:endParaRPr lang="en-US" b="1"/>
        </a:p>
      </dgm:t>
    </dgm:pt>
    <dgm:pt modelId="{1F2D658B-8C2A-41A8-AF37-63228E829A03}">
      <dgm:prSet phldrT="[Text]"/>
      <dgm:spPr>
        <a:ln>
          <a:solidFill>
            <a:schemeClr val="accent6">
              <a:lumMod val="50000"/>
            </a:schemeClr>
          </a:solidFill>
        </a:ln>
      </dgm:spPr>
      <dgm:t>
        <a:bodyPr/>
        <a:lstStyle/>
        <a:p>
          <a:r>
            <a:rPr lang="en-US" b="1" dirty="0" smtClean="0"/>
            <a:t>First line </a:t>
          </a:r>
          <a:br>
            <a:rPr lang="en-US" b="1" dirty="0" smtClean="0"/>
          </a:br>
          <a:r>
            <a:rPr lang="en-US" b="1" dirty="0" smtClean="0"/>
            <a:t>of defense</a:t>
          </a:r>
          <a:endParaRPr lang="en-US" b="1" dirty="0"/>
        </a:p>
      </dgm:t>
    </dgm:pt>
    <dgm:pt modelId="{705867F1-6E6E-4204-9CB5-9FD074D2F9A4}" type="parTrans" cxnId="{179CCD70-2302-4119-B5E8-BD3A4EFAF0E9}">
      <dgm:prSet/>
      <dgm:spPr>
        <a:ln>
          <a:solidFill>
            <a:srgbClr val="800000"/>
          </a:solidFill>
        </a:ln>
      </dgm:spPr>
      <dgm:t>
        <a:bodyPr/>
        <a:lstStyle/>
        <a:p>
          <a:endParaRPr lang="en-US" b="1"/>
        </a:p>
      </dgm:t>
    </dgm:pt>
    <dgm:pt modelId="{A844D2F1-4F93-4E48-80B5-7D9BA7CFA9F3}" type="sibTrans" cxnId="{179CCD70-2302-4119-B5E8-BD3A4EFAF0E9}">
      <dgm:prSet/>
      <dgm:spPr/>
      <dgm:t>
        <a:bodyPr/>
        <a:lstStyle/>
        <a:p>
          <a:endParaRPr lang="en-US" b="1"/>
        </a:p>
      </dgm:t>
    </dgm:pt>
    <dgm:pt modelId="{24C603CC-D68C-4388-AEB2-B80B5D29FD5D}">
      <dgm:prSet phldrT="[Text]"/>
      <dgm:spPr>
        <a:ln>
          <a:solidFill>
            <a:schemeClr val="accent6">
              <a:lumMod val="50000"/>
            </a:schemeClr>
          </a:solidFill>
        </a:ln>
      </dgm:spPr>
      <dgm:t>
        <a:bodyPr/>
        <a:lstStyle/>
        <a:p>
          <a:r>
            <a:rPr lang="en-US" b="1" dirty="0" smtClean="0"/>
            <a:t>Act within hours</a:t>
          </a:r>
          <a:endParaRPr lang="en-US" b="1" dirty="0"/>
        </a:p>
      </dgm:t>
    </dgm:pt>
    <dgm:pt modelId="{4E683AB4-81F5-46E6-A2A7-EB44649DD40E}" type="parTrans" cxnId="{9E11A90F-642D-4988-95BA-2A218F2FDFEB}">
      <dgm:prSet/>
      <dgm:spPr>
        <a:ln>
          <a:solidFill>
            <a:schemeClr val="accent6">
              <a:lumMod val="50000"/>
            </a:schemeClr>
          </a:solidFill>
        </a:ln>
      </dgm:spPr>
      <dgm:t>
        <a:bodyPr/>
        <a:lstStyle/>
        <a:p>
          <a:endParaRPr lang="en-US" b="1"/>
        </a:p>
      </dgm:t>
    </dgm:pt>
    <dgm:pt modelId="{DECC1D29-A166-4B88-A3F8-45AADE2E6443}" type="sibTrans" cxnId="{9E11A90F-642D-4988-95BA-2A218F2FDFEB}">
      <dgm:prSet/>
      <dgm:spPr/>
      <dgm:t>
        <a:bodyPr/>
        <a:lstStyle/>
        <a:p>
          <a:endParaRPr lang="en-US" b="1"/>
        </a:p>
      </dgm:t>
    </dgm:pt>
    <dgm:pt modelId="{89235905-D3CD-4772-A757-F0242A3EDF11}">
      <dgm:prSet phldrT="[Text]"/>
      <dgm:spPr>
        <a:solidFill>
          <a:schemeClr val="tx1"/>
        </a:solidFill>
      </dgm:spPr>
      <dgm:t>
        <a:bodyPr/>
        <a:lstStyle/>
        <a:p>
          <a:r>
            <a:rPr lang="en-US" b="0" dirty="0" smtClean="0">
              <a:effectLst/>
            </a:rPr>
            <a:t>ADAPTIVE</a:t>
          </a:r>
          <a:endParaRPr lang="en-US" b="0" dirty="0">
            <a:effectLst/>
          </a:endParaRPr>
        </a:p>
      </dgm:t>
    </dgm:pt>
    <dgm:pt modelId="{9D61D6D4-1E62-456E-8D06-362DEB93A9F5}" type="parTrans" cxnId="{17B35465-23B4-461B-9A31-D865ACEC8ADC}">
      <dgm:prSet/>
      <dgm:spPr/>
      <dgm:t>
        <a:bodyPr/>
        <a:lstStyle/>
        <a:p>
          <a:endParaRPr lang="en-US" b="1"/>
        </a:p>
      </dgm:t>
    </dgm:pt>
    <dgm:pt modelId="{E98B3BB9-4B97-499E-96FB-1797B78295BE}" type="sibTrans" cxnId="{17B35465-23B4-461B-9A31-D865ACEC8ADC}">
      <dgm:prSet/>
      <dgm:spPr/>
      <dgm:t>
        <a:bodyPr/>
        <a:lstStyle/>
        <a:p>
          <a:endParaRPr lang="en-US" b="1"/>
        </a:p>
      </dgm:t>
    </dgm:pt>
    <dgm:pt modelId="{A27B3F5E-46A2-4DCE-A7CC-3F0D39F26B5E}">
      <dgm:prSet phldrT="[Text]"/>
      <dgm:spPr>
        <a:ln>
          <a:solidFill>
            <a:schemeClr val="tx1"/>
          </a:solidFill>
        </a:ln>
      </dgm:spPr>
      <dgm:t>
        <a:bodyPr/>
        <a:lstStyle/>
        <a:p>
          <a:r>
            <a:rPr lang="en-US" b="1" dirty="0" smtClean="0"/>
            <a:t>Second line of defense</a:t>
          </a:r>
          <a:endParaRPr lang="en-US" b="1" dirty="0"/>
        </a:p>
      </dgm:t>
    </dgm:pt>
    <dgm:pt modelId="{8175016F-4CF3-4421-BA53-7AD5BDA1B12F}" type="parTrans" cxnId="{2E338509-98BA-43C0-884B-B1361453BF4E}">
      <dgm:prSet/>
      <dgm:spPr>
        <a:ln>
          <a:solidFill>
            <a:srgbClr val="000000"/>
          </a:solidFill>
        </a:ln>
      </dgm:spPr>
      <dgm:t>
        <a:bodyPr/>
        <a:lstStyle/>
        <a:p>
          <a:endParaRPr lang="en-US" b="1"/>
        </a:p>
      </dgm:t>
    </dgm:pt>
    <dgm:pt modelId="{BCB6EBCF-9C29-4773-8EDB-AB5F441A62FE}" type="sibTrans" cxnId="{2E338509-98BA-43C0-884B-B1361453BF4E}">
      <dgm:prSet/>
      <dgm:spPr/>
      <dgm:t>
        <a:bodyPr/>
        <a:lstStyle/>
        <a:p>
          <a:endParaRPr lang="en-US" b="1"/>
        </a:p>
      </dgm:t>
    </dgm:pt>
    <dgm:pt modelId="{09FF7EBC-4313-4E69-AA7F-845D76D7E3FA}">
      <dgm:prSet phldrT="[Text]"/>
      <dgm:spPr>
        <a:ln>
          <a:solidFill>
            <a:srgbClr val="000000"/>
          </a:solidFill>
        </a:ln>
      </dgm:spPr>
      <dgm:t>
        <a:bodyPr/>
        <a:lstStyle/>
        <a:p>
          <a:r>
            <a:rPr lang="en-US" b="1" dirty="0" smtClean="0"/>
            <a:t>Act within days</a:t>
          </a:r>
          <a:endParaRPr lang="en-US" b="1" dirty="0"/>
        </a:p>
      </dgm:t>
    </dgm:pt>
    <dgm:pt modelId="{30E1CFD1-14BC-4DB9-B6A3-8304F7489060}" type="parTrans" cxnId="{6BF6A9E8-2036-405F-878C-F85D85A5D9E9}">
      <dgm:prSet/>
      <dgm:spPr>
        <a:ln>
          <a:solidFill>
            <a:srgbClr val="000000"/>
          </a:solidFill>
        </a:ln>
      </dgm:spPr>
      <dgm:t>
        <a:bodyPr/>
        <a:lstStyle/>
        <a:p>
          <a:endParaRPr lang="en-US" b="1"/>
        </a:p>
      </dgm:t>
    </dgm:pt>
    <dgm:pt modelId="{070B8CAA-B021-4B0E-8CAF-753EA69ED406}" type="sibTrans" cxnId="{6BF6A9E8-2036-405F-878C-F85D85A5D9E9}">
      <dgm:prSet/>
      <dgm:spPr/>
      <dgm:t>
        <a:bodyPr/>
        <a:lstStyle/>
        <a:p>
          <a:endParaRPr lang="en-US" b="1"/>
        </a:p>
      </dgm:t>
    </dgm:pt>
    <dgm:pt modelId="{9E6C5914-8FE2-ED4B-AC6C-F51DCB34E439}">
      <dgm:prSet/>
      <dgm:spPr>
        <a:solidFill>
          <a:schemeClr val="accent6">
            <a:lumMod val="50000"/>
            <a:alpha val="90000"/>
          </a:schemeClr>
        </a:solidFill>
        <a:ln>
          <a:solidFill>
            <a:schemeClr val="accent6">
              <a:lumMod val="50000"/>
            </a:schemeClr>
          </a:solidFill>
        </a:ln>
      </dgm:spPr>
      <dgm:t>
        <a:bodyPr/>
        <a:lstStyle/>
        <a:p>
          <a:r>
            <a:rPr lang="en-US" b="1" dirty="0" smtClean="0">
              <a:solidFill>
                <a:schemeClr val="bg1"/>
              </a:solidFill>
            </a:rPr>
            <a:t>Acute Phase Response</a:t>
          </a:r>
          <a:endParaRPr lang="en-US" b="1" dirty="0">
            <a:solidFill>
              <a:schemeClr val="bg1"/>
            </a:solidFill>
          </a:endParaRPr>
        </a:p>
      </dgm:t>
    </dgm:pt>
    <dgm:pt modelId="{BB350CDC-2648-914D-BC0F-14E9AA7766C6}" type="parTrans" cxnId="{3831ED97-29E4-FB41-9881-05E26A608259}">
      <dgm:prSet/>
      <dgm:spPr>
        <a:ln>
          <a:solidFill>
            <a:schemeClr val="accent6">
              <a:lumMod val="50000"/>
            </a:schemeClr>
          </a:solidFill>
        </a:ln>
      </dgm:spPr>
      <dgm:t>
        <a:bodyPr/>
        <a:lstStyle/>
        <a:p>
          <a:endParaRPr lang="en-US"/>
        </a:p>
      </dgm:t>
    </dgm:pt>
    <dgm:pt modelId="{7B6C8FC6-ED32-6845-A0FE-0C3547821A70}" type="sibTrans" cxnId="{3831ED97-29E4-FB41-9881-05E26A608259}">
      <dgm:prSet/>
      <dgm:spPr/>
      <dgm:t>
        <a:bodyPr/>
        <a:lstStyle/>
        <a:p>
          <a:endParaRPr lang="en-US"/>
        </a:p>
      </dgm:t>
    </dgm:pt>
    <dgm:pt modelId="{3A8CD6F5-2A9C-497C-8D51-D1E6496DF0F1}" type="pres">
      <dgm:prSet presAssocID="{7144525C-B839-4A64-9A98-5E20490322B1}" presName="diagram" presStyleCnt="0">
        <dgm:presLayoutVars>
          <dgm:chPref val="1"/>
          <dgm:dir/>
          <dgm:animOne val="branch"/>
          <dgm:animLvl val="lvl"/>
          <dgm:resizeHandles/>
        </dgm:presLayoutVars>
      </dgm:prSet>
      <dgm:spPr/>
      <dgm:t>
        <a:bodyPr/>
        <a:lstStyle/>
        <a:p>
          <a:endParaRPr lang="en-US"/>
        </a:p>
      </dgm:t>
    </dgm:pt>
    <dgm:pt modelId="{6AFA6770-78DD-437F-A0BD-6D0633B65A9E}" type="pres">
      <dgm:prSet presAssocID="{49B84491-DBCE-42B9-BCFB-EA1E087B9419}" presName="root" presStyleCnt="0"/>
      <dgm:spPr/>
    </dgm:pt>
    <dgm:pt modelId="{632D829A-75F0-4706-B464-8B47C601969F}" type="pres">
      <dgm:prSet presAssocID="{49B84491-DBCE-42B9-BCFB-EA1E087B9419}" presName="rootComposite" presStyleCnt="0"/>
      <dgm:spPr/>
    </dgm:pt>
    <dgm:pt modelId="{BACA110F-394C-4958-9CAA-CF19A4272A04}" type="pres">
      <dgm:prSet presAssocID="{49B84491-DBCE-42B9-BCFB-EA1E087B9419}" presName="rootText" presStyleLbl="node1" presStyleIdx="0" presStyleCnt="2"/>
      <dgm:spPr/>
      <dgm:t>
        <a:bodyPr/>
        <a:lstStyle/>
        <a:p>
          <a:endParaRPr lang="en-US"/>
        </a:p>
      </dgm:t>
    </dgm:pt>
    <dgm:pt modelId="{39433160-8F85-4DE5-A130-F02E8DB02CB4}" type="pres">
      <dgm:prSet presAssocID="{49B84491-DBCE-42B9-BCFB-EA1E087B9419}" presName="rootConnector" presStyleLbl="node1" presStyleIdx="0" presStyleCnt="2"/>
      <dgm:spPr/>
      <dgm:t>
        <a:bodyPr/>
        <a:lstStyle/>
        <a:p>
          <a:endParaRPr lang="en-US"/>
        </a:p>
      </dgm:t>
    </dgm:pt>
    <dgm:pt modelId="{AAD5EB04-4208-439F-BE96-964449083597}" type="pres">
      <dgm:prSet presAssocID="{49B84491-DBCE-42B9-BCFB-EA1E087B9419}" presName="childShape" presStyleCnt="0"/>
      <dgm:spPr/>
    </dgm:pt>
    <dgm:pt modelId="{33FBF9C2-B193-488D-8915-A3D3B8BF96E0}" type="pres">
      <dgm:prSet presAssocID="{705867F1-6E6E-4204-9CB5-9FD074D2F9A4}" presName="Name13" presStyleLbl="parChTrans1D2" presStyleIdx="0" presStyleCnt="5"/>
      <dgm:spPr/>
      <dgm:t>
        <a:bodyPr/>
        <a:lstStyle/>
        <a:p>
          <a:endParaRPr lang="en-US"/>
        </a:p>
      </dgm:t>
    </dgm:pt>
    <dgm:pt modelId="{F5B35490-96C6-46EF-92A8-F7CF19A9CB76}" type="pres">
      <dgm:prSet presAssocID="{1F2D658B-8C2A-41A8-AF37-63228E829A03}" presName="childText" presStyleLbl="bgAcc1" presStyleIdx="0" presStyleCnt="5">
        <dgm:presLayoutVars>
          <dgm:bulletEnabled val="1"/>
        </dgm:presLayoutVars>
      </dgm:prSet>
      <dgm:spPr/>
      <dgm:t>
        <a:bodyPr/>
        <a:lstStyle/>
        <a:p>
          <a:endParaRPr lang="en-US"/>
        </a:p>
      </dgm:t>
    </dgm:pt>
    <dgm:pt modelId="{13986330-0928-4846-BEAE-1497E6483545}" type="pres">
      <dgm:prSet presAssocID="{4E683AB4-81F5-46E6-A2A7-EB44649DD40E}" presName="Name13" presStyleLbl="parChTrans1D2" presStyleIdx="1" presStyleCnt="5"/>
      <dgm:spPr/>
      <dgm:t>
        <a:bodyPr/>
        <a:lstStyle/>
        <a:p>
          <a:endParaRPr lang="en-US"/>
        </a:p>
      </dgm:t>
    </dgm:pt>
    <dgm:pt modelId="{0438934D-04EF-43E4-A4F0-CC6D0B1996DA}" type="pres">
      <dgm:prSet presAssocID="{24C603CC-D68C-4388-AEB2-B80B5D29FD5D}" presName="childText" presStyleLbl="bgAcc1" presStyleIdx="1" presStyleCnt="5">
        <dgm:presLayoutVars>
          <dgm:bulletEnabled val="1"/>
        </dgm:presLayoutVars>
      </dgm:prSet>
      <dgm:spPr/>
      <dgm:t>
        <a:bodyPr/>
        <a:lstStyle/>
        <a:p>
          <a:endParaRPr lang="en-US"/>
        </a:p>
      </dgm:t>
    </dgm:pt>
    <dgm:pt modelId="{3048F9A6-4E27-BA46-BE51-C7BC2AADD6F5}" type="pres">
      <dgm:prSet presAssocID="{BB350CDC-2648-914D-BC0F-14E9AA7766C6}" presName="Name13" presStyleLbl="parChTrans1D2" presStyleIdx="2" presStyleCnt="5"/>
      <dgm:spPr/>
      <dgm:t>
        <a:bodyPr/>
        <a:lstStyle/>
        <a:p>
          <a:endParaRPr lang="en-US"/>
        </a:p>
      </dgm:t>
    </dgm:pt>
    <dgm:pt modelId="{F865AE44-2B82-7843-B793-D72A053C36FF}" type="pres">
      <dgm:prSet presAssocID="{9E6C5914-8FE2-ED4B-AC6C-F51DCB34E439}" presName="childText" presStyleLbl="bgAcc1" presStyleIdx="2" presStyleCnt="5">
        <dgm:presLayoutVars>
          <dgm:bulletEnabled val="1"/>
        </dgm:presLayoutVars>
      </dgm:prSet>
      <dgm:spPr/>
      <dgm:t>
        <a:bodyPr/>
        <a:lstStyle/>
        <a:p>
          <a:endParaRPr lang="en-US"/>
        </a:p>
      </dgm:t>
    </dgm:pt>
    <dgm:pt modelId="{36466E51-7F1E-4D09-9108-258E871D4E6E}" type="pres">
      <dgm:prSet presAssocID="{89235905-D3CD-4772-A757-F0242A3EDF11}" presName="root" presStyleCnt="0"/>
      <dgm:spPr/>
    </dgm:pt>
    <dgm:pt modelId="{1D55585E-4FD8-41CC-9DF1-CBA9C526E7BF}" type="pres">
      <dgm:prSet presAssocID="{89235905-D3CD-4772-A757-F0242A3EDF11}" presName="rootComposite" presStyleCnt="0"/>
      <dgm:spPr/>
    </dgm:pt>
    <dgm:pt modelId="{EA867982-880A-453A-9434-326797FF48F3}" type="pres">
      <dgm:prSet presAssocID="{89235905-D3CD-4772-A757-F0242A3EDF11}" presName="rootText" presStyleLbl="node1" presStyleIdx="1" presStyleCnt="2"/>
      <dgm:spPr/>
      <dgm:t>
        <a:bodyPr/>
        <a:lstStyle/>
        <a:p>
          <a:endParaRPr lang="en-US"/>
        </a:p>
      </dgm:t>
    </dgm:pt>
    <dgm:pt modelId="{6C584EA2-728A-48BE-A3C3-B0F4EC644883}" type="pres">
      <dgm:prSet presAssocID="{89235905-D3CD-4772-A757-F0242A3EDF11}" presName="rootConnector" presStyleLbl="node1" presStyleIdx="1" presStyleCnt="2"/>
      <dgm:spPr/>
      <dgm:t>
        <a:bodyPr/>
        <a:lstStyle/>
        <a:p>
          <a:endParaRPr lang="en-US"/>
        </a:p>
      </dgm:t>
    </dgm:pt>
    <dgm:pt modelId="{9F874B34-26A3-4A36-B016-11ED043E91C1}" type="pres">
      <dgm:prSet presAssocID="{89235905-D3CD-4772-A757-F0242A3EDF11}" presName="childShape" presStyleCnt="0"/>
      <dgm:spPr/>
    </dgm:pt>
    <dgm:pt modelId="{C50F745C-2FF8-4B3A-B870-7E6AAFE85977}" type="pres">
      <dgm:prSet presAssocID="{8175016F-4CF3-4421-BA53-7AD5BDA1B12F}" presName="Name13" presStyleLbl="parChTrans1D2" presStyleIdx="3" presStyleCnt="5"/>
      <dgm:spPr/>
      <dgm:t>
        <a:bodyPr/>
        <a:lstStyle/>
        <a:p>
          <a:endParaRPr lang="en-US"/>
        </a:p>
      </dgm:t>
    </dgm:pt>
    <dgm:pt modelId="{9A189C95-DBE7-406B-81D3-C84C1CEBCF9F}" type="pres">
      <dgm:prSet presAssocID="{A27B3F5E-46A2-4DCE-A7CC-3F0D39F26B5E}" presName="childText" presStyleLbl="bgAcc1" presStyleIdx="3" presStyleCnt="5">
        <dgm:presLayoutVars>
          <dgm:bulletEnabled val="1"/>
        </dgm:presLayoutVars>
      </dgm:prSet>
      <dgm:spPr/>
      <dgm:t>
        <a:bodyPr/>
        <a:lstStyle/>
        <a:p>
          <a:endParaRPr lang="en-US"/>
        </a:p>
      </dgm:t>
    </dgm:pt>
    <dgm:pt modelId="{F11B1C75-02DD-49B8-9263-C74F89D5BA89}" type="pres">
      <dgm:prSet presAssocID="{30E1CFD1-14BC-4DB9-B6A3-8304F7489060}" presName="Name13" presStyleLbl="parChTrans1D2" presStyleIdx="4" presStyleCnt="5"/>
      <dgm:spPr/>
      <dgm:t>
        <a:bodyPr/>
        <a:lstStyle/>
        <a:p>
          <a:endParaRPr lang="en-US"/>
        </a:p>
      </dgm:t>
    </dgm:pt>
    <dgm:pt modelId="{03B1ECB8-AF48-467E-9737-1D4635AC0CAB}" type="pres">
      <dgm:prSet presAssocID="{09FF7EBC-4313-4E69-AA7F-845D76D7E3FA}" presName="childText" presStyleLbl="bgAcc1" presStyleIdx="4" presStyleCnt="5">
        <dgm:presLayoutVars>
          <dgm:bulletEnabled val="1"/>
        </dgm:presLayoutVars>
      </dgm:prSet>
      <dgm:spPr/>
      <dgm:t>
        <a:bodyPr/>
        <a:lstStyle/>
        <a:p>
          <a:endParaRPr lang="en-US"/>
        </a:p>
      </dgm:t>
    </dgm:pt>
  </dgm:ptLst>
  <dgm:cxnLst>
    <dgm:cxn modelId="{179CCD70-2302-4119-B5E8-BD3A4EFAF0E9}" srcId="{49B84491-DBCE-42B9-BCFB-EA1E087B9419}" destId="{1F2D658B-8C2A-41A8-AF37-63228E829A03}" srcOrd="0" destOrd="0" parTransId="{705867F1-6E6E-4204-9CB5-9FD074D2F9A4}" sibTransId="{A844D2F1-4F93-4E48-80B5-7D9BA7CFA9F3}"/>
    <dgm:cxn modelId="{172EA684-60DE-184F-8D9A-E2AB2149F537}" type="presOf" srcId="{4E683AB4-81F5-46E6-A2A7-EB44649DD40E}" destId="{13986330-0928-4846-BEAE-1497E6483545}" srcOrd="0" destOrd="0" presId="urn:microsoft.com/office/officeart/2005/8/layout/hierarchy3"/>
    <dgm:cxn modelId="{5D6A4088-366B-9D40-B862-455A08CCC301}" type="presOf" srcId="{09FF7EBC-4313-4E69-AA7F-845D76D7E3FA}" destId="{03B1ECB8-AF48-467E-9737-1D4635AC0CAB}" srcOrd="0" destOrd="0" presId="urn:microsoft.com/office/officeart/2005/8/layout/hierarchy3"/>
    <dgm:cxn modelId="{96007B9B-EC39-364C-8399-64245AE38689}" type="presOf" srcId="{8175016F-4CF3-4421-BA53-7AD5BDA1B12F}" destId="{C50F745C-2FF8-4B3A-B870-7E6AAFE85977}" srcOrd="0" destOrd="0" presId="urn:microsoft.com/office/officeart/2005/8/layout/hierarchy3"/>
    <dgm:cxn modelId="{724C105A-5E4C-A74C-A98D-23E47DBEC251}" type="presOf" srcId="{BB350CDC-2648-914D-BC0F-14E9AA7766C6}" destId="{3048F9A6-4E27-BA46-BE51-C7BC2AADD6F5}" srcOrd="0" destOrd="0" presId="urn:microsoft.com/office/officeart/2005/8/layout/hierarchy3"/>
    <dgm:cxn modelId="{F0DB957C-2E36-4C4B-A8BD-0718D390E1F7}" type="presOf" srcId="{89235905-D3CD-4772-A757-F0242A3EDF11}" destId="{EA867982-880A-453A-9434-326797FF48F3}" srcOrd="0" destOrd="0" presId="urn:microsoft.com/office/officeart/2005/8/layout/hierarchy3"/>
    <dgm:cxn modelId="{7F13EAD7-21AF-9D44-83C2-4EE9DA081524}" type="presOf" srcId="{1F2D658B-8C2A-41A8-AF37-63228E829A03}" destId="{F5B35490-96C6-46EF-92A8-F7CF19A9CB76}" srcOrd="0" destOrd="0" presId="urn:microsoft.com/office/officeart/2005/8/layout/hierarchy3"/>
    <dgm:cxn modelId="{9E11A90F-642D-4988-95BA-2A218F2FDFEB}" srcId="{49B84491-DBCE-42B9-BCFB-EA1E087B9419}" destId="{24C603CC-D68C-4388-AEB2-B80B5D29FD5D}" srcOrd="1" destOrd="0" parTransId="{4E683AB4-81F5-46E6-A2A7-EB44649DD40E}" sibTransId="{DECC1D29-A166-4B88-A3F8-45AADE2E6443}"/>
    <dgm:cxn modelId="{2BD24DC2-13AC-D04A-95E9-D71250CA24DE}" type="presOf" srcId="{89235905-D3CD-4772-A757-F0242A3EDF11}" destId="{6C584EA2-728A-48BE-A3C3-B0F4EC644883}" srcOrd="1" destOrd="0" presId="urn:microsoft.com/office/officeart/2005/8/layout/hierarchy3"/>
    <dgm:cxn modelId="{2E338509-98BA-43C0-884B-B1361453BF4E}" srcId="{89235905-D3CD-4772-A757-F0242A3EDF11}" destId="{A27B3F5E-46A2-4DCE-A7CC-3F0D39F26B5E}" srcOrd="0" destOrd="0" parTransId="{8175016F-4CF3-4421-BA53-7AD5BDA1B12F}" sibTransId="{BCB6EBCF-9C29-4773-8EDB-AB5F441A62FE}"/>
    <dgm:cxn modelId="{6BF6A9E8-2036-405F-878C-F85D85A5D9E9}" srcId="{89235905-D3CD-4772-A757-F0242A3EDF11}" destId="{09FF7EBC-4313-4E69-AA7F-845D76D7E3FA}" srcOrd="1" destOrd="0" parTransId="{30E1CFD1-14BC-4DB9-B6A3-8304F7489060}" sibTransId="{070B8CAA-B021-4B0E-8CAF-753EA69ED406}"/>
    <dgm:cxn modelId="{3831ED97-29E4-FB41-9881-05E26A608259}" srcId="{49B84491-DBCE-42B9-BCFB-EA1E087B9419}" destId="{9E6C5914-8FE2-ED4B-AC6C-F51DCB34E439}" srcOrd="2" destOrd="0" parTransId="{BB350CDC-2648-914D-BC0F-14E9AA7766C6}" sibTransId="{7B6C8FC6-ED32-6845-A0FE-0C3547821A70}"/>
    <dgm:cxn modelId="{4D75AE13-AEFB-514E-86EC-27CCA9687D18}" type="presOf" srcId="{A27B3F5E-46A2-4DCE-A7CC-3F0D39F26B5E}" destId="{9A189C95-DBE7-406B-81D3-C84C1CEBCF9F}" srcOrd="0" destOrd="0" presId="urn:microsoft.com/office/officeart/2005/8/layout/hierarchy3"/>
    <dgm:cxn modelId="{D5F04607-0BDA-C94D-B437-0D016E256A18}" type="presOf" srcId="{30E1CFD1-14BC-4DB9-B6A3-8304F7489060}" destId="{F11B1C75-02DD-49B8-9263-C74F89D5BA89}" srcOrd="0" destOrd="0" presId="urn:microsoft.com/office/officeart/2005/8/layout/hierarchy3"/>
    <dgm:cxn modelId="{17B35465-23B4-461B-9A31-D865ACEC8ADC}" srcId="{7144525C-B839-4A64-9A98-5E20490322B1}" destId="{89235905-D3CD-4772-A757-F0242A3EDF11}" srcOrd="1" destOrd="0" parTransId="{9D61D6D4-1E62-456E-8D06-362DEB93A9F5}" sibTransId="{E98B3BB9-4B97-499E-96FB-1797B78295BE}"/>
    <dgm:cxn modelId="{7B376F74-1327-CF4D-8695-D7E225119DAE}" type="presOf" srcId="{705867F1-6E6E-4204-9CB5-9FD074D2F9A4}" destId="{33FBF9C2-B193-488D-8915-A3D3B8BF96E0}" srcOrd="0" destOrd="0" presId="urn:microsoft.com/office/officeart/2005/8/layout/hierarchy3"/>
    <dgm:cxn modelId="{39617170-ED8A-A841-B9BF-44674F2644F5}" type="presOf" srcId="{49B84491-DBCE-42B9-BCFB-EA1E087B9419}" destId="{BACA110F-394C-4958-9CAA-CF19A4272A04}" srcOrd="0" destOrd="0" presId="urn:microsoft.com/office/officeart/2005/8/layout/hierarchy3"/>
    <dgm:cxn modelId="{1C92E8E1-4D35-0D40-8059-23554D05B50A}" type="presOf" srcId="{49B84491-DBCE-42B9-BCFB-EA1E087B9419}" destId="{39433160-8F85-4DE5-A130-F02E8DB02CB4}" srcOrd="1" destOrd="0" presId="urn:microsoft.com/office/officeart/2005/8/layout/hierarchy3"/>
    <dgm:cxn modelId="{BBC9EBE0-31F9-F34F-B8B7-A3B10AEC7A09}" type="presOf" srcId="{9E6C5914-8FE2-ED4B-AC6C-F51DCB34E439}" destId="{F865AE44-2B82-7843-B793-D72A053C36FF}" srcOrd="0" destOrd="0" presId="urn:microsoft.com/office/officeart/2005/8/layout/hierarchy3"/>
    <dgm:cxn modelId="{45EB3DF9-53E8-344F-94FB-37FCE93BBA5F}" type="presOf" srcId="{24C603CC-D68C-4388-AEB2-B80B5D29FD5D}" destId="{0438934D-04EF-43E4-A4F0-CC6D0B1996DA}" srcOrd="0" destOrd="0" presId="urn:microsoft.com/office/officeart/2005/8/layout/hierarchy3"/>
    <dgm:cxn modelId="{30C4B418-B5F8-9F46-8E63-4D74A1CE885E}" type="presOf" srcId="{7144525C-B839-4A64-9A98-5E20490322B1}" destId="{3A8CD6F5-2A9C-497C-8D51-D1E6496DF0F1}" srcOrd="0" destOrd="0" presId="urn:microsoft.com/office/officeart/2005/8/layout/hierarchy3"/>
    <dgm:cxn modelId="{F6786CFB-2B48-4A38-8D22-C4AF9F309197}" srcId="{7144525C-B839-4A64-9A98-5E20490322B1}" destId="{49B84491-DBCE-42B9-BCFB-EA1E087B9419}" srcOrd="0" destOrd="0" parTransId="{E4F72317-D02A-479D-BB71-3DBA043B46E8}" sibTransId="{5CD91850-56C1-466A-BE4A-33652FD95F38}"/>
    <dgm:cxn modelId="{7015D0CD-851B-034F-AC5D-D5B98DFD9DBF}" type="presParOf" srcId="{3A8CD6F5-2A9C-497C-8D51-D1E6496DF0F1}" destId="{6AFA6770-78DD-437F-A0BD-6D0633B65A9E}" srcOrd="0" destOrd="0" presId="urn:microsoft.com/office/officeart/2005/8/layout/hierarchy3"/>
    <dgm:cxn modelId="{160F05FA-D56A-C847-B273-1C31210C1A3F}" type="presParOf" srcId="{6AFA6770-78DD-437F-A0BD-6D0633B65A9E}" destId="{632D829A-75F0-4706-B464-8B47C601969F}" srcOrd="0" destOrd="0" presId="urn:microsoft.com/office/officeart/2005/8/layout/hierarchy3"/>
    <dgm:cxn modelId="{0338A4E1-C2AE-C04C-B04E-C9D55EA96CA2}" type="presParOf" srcId="{632D829A-75F0-4706-B464-8B47C601969F}" destId="{BACA110F-394C-4958-9CAA-CF19A4272A04}" srcOrd="0" destOrd="0" presId="urn:microsoft.com/office/officeart/2005/8/layout/hierarchy3"/>
    <dgm:cxn modelId="{5C917C11-7A86-C14D-915E-8E631F6945C0}" type="presParOf" srcId="{632D829A-75F0-4706-B464-8B47C601969F}" destId="{39433160-8F85-4DE5-A130-F02E8DB02CB4}" srcOrd="1" destOrd="0" presId="urn:microsoft.com/office/officeart/2005/8/layout/hierarchy3"/>
    <dgm:cxn modelId="{0701C922-6F93-1D45-A6DB-ABE8AFB3067F}" type="presParOf" srcId="{6AFA6770-78DD-437F-A0BD-6D0633B65A9E}" destId="{AAD5EB04-4208-439F-BE96-964449083597}" srcOrd="1" destOrd="0" presId="urn:microsoft.com/office/officeart/2005/8/layout/hierarchy3"/>
    <dgm:cxn modelId="{995146E9-4905-334C-B9A9-14D1E5A87798}" type="presParOf" srcId="{AAD5EB04-4208-439F-BE96-964449083597}" destId="{33FBF9C2-B193-488D-8915-A3D3B8BF96E0}" srcOrd="0" destOrd="0" presId="urn:microsoft.com/office/officeart/2005/8/layout/hierarchy3"/>
    <dgm:cxn modelId="{EB355F16-5392-1A4A-8F89-386446A9F26E}" type="presParOf" srcId="{AAD5EB04-4208-439F-BE96-964449083597}" destId="{F5B35490-96C6-46EF-92A8-F7CF19A9CB76}" srcOrd="1" destOrd="0" presId="urn:microsoft.com/office/officeart/2005/8/layout/hierarchy3"/>
    <dgm:cxn modelId="{43B7632D-6DF4-FC48-B1B5-3601FCFFA6C5}" type="presParOf" srcId="{AAD5EB04-4208-439F-BE96-964449083597}" destId="{13986330-0928-4846-BEAE-1497E6483545}" srcOrd="2" destOrd="0" presId="urn:microsoft.com/office/officeart/2005/8/layout/hierarchy3"/>
    <dgm:cxn modelId="{E6C5B119-0C72-DE46-873D-3976465DAF78}" type="presParOf" srcId="{AAD5EB04-4208-439F-BE96-964449083597}" destId="{0438934D-04EF-43E4-A4F0-CC6D0B1996DA}" srcOrd="3" destOrd="0" presId="urn:microsoft.com/office/officeart/2005/8/layout/hierarchy3"/>
    <dgm:cxn modelId="{17A3E919-8E85-2C49-BA6E-3469AE41A264}" type="presParOf" srcId="{AAD5EB04-4208-439F-BE96-964449083597}" destId="{3048F9A6-4E27-BA46-BE51-C7BC2AADD6F5}" srcOrd="4" destOrd="0" presId="urn:microsoft.com/office/officeart/2005/8/layout/hierarchy3"/>
    <dgm:cxn modelId="{0DE4C51B-7053-B944-B630-B6120C2C22F7}" type="presParOf" srcId="{AAD5EB04-4208-439F-BE96-964449083597}" destId="{F865AE44-2B82-7843-B793-D72A053C36FF}" srcOrd="5" destOrd="0" presId="urn:microsoft.com/office/officeart/2005/8/layout/hierarchy3"/>
    <dgm:cxn modelId="{4E3964DA-39AD-D24E-9179-D5119F4E6262}" type="presParOf" srcId="{3A8CD6F5-2A9C-497C-8D51-D1E6496DF0F1}" destId="{36466E51-7F1E-4D09-9108-258E871D4E6E}" srcOrd="1" destOrd="0" presId="urn:microsoft.com/office/officeart/2005/8/layout/hierarchy3"/>
    <dgm:cxn modelId="{3F9ABC75-0602-6743-9E5A-0618948FEAFF}" type="presParOf" srcId="{36466E51-7F1E-4D09-9108-258E871D4E6E}" destId="{1D55585E-4FD8-41CC-9DF1-CBA9C526E7BF}" srcOrd="0" destOrd="0" presId="urn:microsoft.com/office/officeart/2005/8/layout/hierarchy3"/>
    <dgm:cxn modelId="{84A8B72C-F160-DE43-B7EC-67B78685BDDF}" type="presParOf" srcId="{1D55585E-4FD8-41CC-9DF1-CBA9C526E7BF}" destId="{EA867982-880A-453A-9434-326797FF48F3}" srcOrd="0" destOrd="0" presId="urn:microsoft.com/office/officeart/2005/8/layout/hierarchy3"/>
    <dgm:cxn modelId="{8498C529-478F-E149-84B9-9ED563D51818}" type="presParOf" srcId="{1D55585E-4FD8-41CC-9DF1-CBA9C526E7BF}" destId="{6C584EA2-728A-48BE-A3C3-B0F4EC644883}" srcOrd="1" destOrd="0" presId="urn:microsoft.com/office/officeart/2005/8/layout/hierarchy3"/>
    <dgm:cxn modelId="{1A711153-EF77-5D43-AD56-2B73DCC58035}" type="presParOf" srcId="{36466E51-7F1E-4D09-9108-258E871D4E6E}" destId="{9F874B34-26A3-4A36-B016-11ED043E91C1}" srcOrd="1" destOrd="0" presId="urn:microsoft.com/office/officeart/2005/8/layout/hierarchy3"/>
    <dgm:cxn modelId="{DDB2C192-1047-C349-80B4-F49CCB514D93}" type="presParOf" srcId="{9F874B34-26A3-4A36-B016-11ED043E91C1}" destId="{C50F745C-2FF8-4B3A-B870-7E6AAFE85977}" srcOrd="0" destOrd="0" presId="urn:microsoft.com/office/officeart/2005/8/layout/hierarchy3"/>
    <dgm:cxn modelId="{229A5D25-2461-654F-BB2C-0F7EA32A5BBF}" type="presParOf" srcId="{9F874B34-26A3-4A36-B016-11ED043E91C1}" destId="{9A189C95-DBE7-406B-81D3-C84C1CEBCF9F}" srcOrd="1" destOrd="0" presId="urn:microsoft.com/office/officeart/2005/8/layout/hierarchy3"/>
    <dgm:cxn modelId="{C92B9EBD-B7C6-EB4F-BA72-696ABA8300C0}" type="presParOf" srcId="{9F874B34-26A3-4A36-B016-11ED043E91C1}" destId="{F11B1C75-02DD-49B8-9263-C74F89D5BA89}" srcOrd="2" destOrd="0" presId="urn:microsoft.com/office/officeart/2005/8/layout/hierarchy3"/>
    <dgm:cxn modelId="{CAB368BE-7E89-3647-B998-866543F1C46E}" type="presParOf" srcId="{9F874B34-26A3-4A36-B016-11ED043E91C1}" destId="{03B1ECB8-AF48-467E-9737-1D4635AC0CA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CF62CF-B147-CF43-9E9B-B5D8C9ABB9F0}" type="doc">
      <dgm:prSet loTypeId="urn:microsoft.com/office/officeart/2005/8/layout/hChevron3" loCatId="list" qsTypeId="urn:microsoft.com/office/officeart/2005/8/quickstyle/simple4" qsCatId="simple" csTypeId="urn:microsoft.com/office/officeart/2005/8/colors/accent1_2" csCatId="accent1" phldr="1"/>
      <dgm:spPr/>
    </dgm:pt>
    <dgm:pt modelId="{A0254D15-1BBB-7B4D-950F-B6B7F34B8EE8}">
      <dgm:prSet phldrT="[Text]"/>
      <dgm:spPr>
        <a:solidFill>
          <a:srgbClr val="3366FF"/>
        </a:solidFill>
      </dgm:spPr>
      <dgm:t>
        <a:bodyPr/>
        <a:lstStyle/>
        <a:p>
          <a:r>
            <a:rPr lang="en-US" b="1" dirty="0" smtClean="0"/>
            <a:t>Fever</a:t>
          </a:r>
        </a:p>
        <a:p>
          <a:r>
            <a:rPr lang="en-US" b="1" dirty="0" smtClean="0"/>
            <a:t>Increased metabolism</a:t>
          </a:r>
        </a:p>
      </dgm:t>
    </dgm:pt>
    <dgm:pt modelId="{F25B7B43-E83E-8044-9BE9-D4002DFD0903}" type="parTrans" cxnId="{7E4DB745-8521-CD47-886A-AACB1A095EC7}">
      <dgm:prSet/>
      <dgm:spPr/>
      <dgm:t>
        <a:bodyPr/>
        <a:lstStyle/>
        <a:p>
          <a:endParaRPr lang="en-US" b="1"/>
        </a:p>
      </dgm:t>
    </dgm:pt>
    <dgm:pt modelId="{A3B8D568-8446-0C48-A780-9D31CFE16E26}" type="sibTrans" cxnId="{7E4DB745-8521-CD47-886A-AACB1A095EC7}">
      <dgm:prSet/>
      <dgm:spPr/>
      <dgm:t>
        <a:bodyPr/>
        <a:lstStyle/>
        <a:p>
          <a:endParaRPr lang="en-US" b="1"/>
        </a:p>
      </dgm:t>
    </dgm:pt>
    <dgm:pt modelId="{03D77468-4F08-ED41-ACB0-8B72399B5C40}">
      <dgm:prSet phldrT="[Text]"/>
      <dgm:spPr>
        <a:solidFill>
          <a:srgbClr val="0000FF"/>
        </a:solidFill>
      </dgm:spPr>
      <dgm:t>
        <a:bodyPr/>
        <a:lstStyle/>
        <a:p>
          <a:r>
            <a:rPr lang="en-US" b="1" dirty="0" smtClean="0"/>
            <a:t>Liver function</a:t>
          </a:r>
        </a:p>
        <a:p>
          <a:r>
            <a:rPr lang="en-US" b="1" dirty="0" smtClean="0"/>
            <a:t>Cell synthesis</a:t>
          </a:r>
          <a:endParaRPr lang="en-US" b="1" dirty="0"/>
        </a:p>
      </dgm:t>
    </dgm:pt>
    <dgm:pt modelId="{DF44C17A-19D1-354C-B004-11B484A4A779}" type="parTrans" cxnId="{F631BD76-6235-704E-8D9B-72E5ED883676}">
      <dgm:prSet/>
      <dgm:spPr/>
      <dgm:t>
        <a:bodyPr/>
        <a:lstStyle/>
        <a:p>
          <a:endParaRPr lang="en-US" b="1"/>
        </a:p>
      </dgm:t>
    </dgm:pt>
    <dgm:pt modelId="{DEED4A5E-33C7-D945-9E8F-159941ADD185}" type="sibTrans" cxnId="{F631BD76-6235-704E-8D9B-72E5ED883676}">
      <dgm:prSet/>
      <dgm:spPr/>
      <dgm:t>
        <a:bodyPr/>
        <a:lstStyle/>
        <a:p>
          <a:endParaRPr lang="en-US" b="1"/>
        </a:p>
      </dgm:t>
    </dgm:pt>
    <dgm:pt modelId="{03F48ED9-67DB-314B-B2E0-8B335E147B8A}">
      <dgm:prSet phldrT="[Text]"/>
      <dgm:spPr>
        <a:solidFill>
          <a:srgbClr val="000090"/>
        </a:solidFill>
      </dgm:spPr>
      <dgm:t>
        <a:bodyPr/>
        <a:lstStyle/>
        <a:p>
          <a:r>
            <a:rPr lang="en-US" b="1" dirty="0" smtClean="0"/>
            <a:t>Decreased feed intake</a:t>
          </a:r>
          <a:endParaRPr lang="en-US" b="1" dirty="0"/>
        </a:p>
      </dgm:t>
    </dgm:pt>
    <dgm:pt modelId="{BD48DE88-C261-3548-B319-FF4981BE648A}" type="parTrans" cxnId="{AC7E66A0-411B-0747-8E17-71A6036A1CF2}">
      <dgm:prSet/>
      <dgm:spPr/>
      <dgm:t>
        <a:bodyPr/>
        <a:lstStyle/>
        <a:p>
          <a:endParaRPr lang="en-US" b="1"/>
        </a:p>
      </dgm:t>
    </dgm:pt>
    <dgm:pt modelId="{D0D5F334-A376-1A4A-A423-3356078B6FE0}" type="sibTrans" cxnId="{AC7E66A0-411B-0747-8E17-71A6036A1CF2}">
      <dgm:prSet/>
      <dgm:spPr/>
      <dgm:t>
        <a:bodyPr/>
        <a:lstStyle/>
        <a:p>
          <a:endParaRPr lang="en-US" b="1"/>
        </a:p>
      </dgm:t>
    </dgm:pt>
    <dgm:pt modelId="{FD91223B-F0C3-BF40-AD59-D037CAD207D5}" type="pres">
      <dgm:prSet presAssocID="{EFCF62CF-B147-CF43-9E9B-B5D8C9ABB9F0}" presName="Name0" presStyleCnt="0">
        <dgm:presLayoutVars>
          <dgm:dir/>
          <dgm:resizeHandles val="exact"/>
        </dgm:presLayoutVars>
      </dgm:prSet>
      <dgm:spPr/>
    </dgm:pt>
    <dgm:pt modelId="{98F1C486-36AD-5E4F-91A5-3713B2D968C5}" type="pres">
      <dgm:prSet presAssocID="{A0254D15-1BBB-7B4D-950F-B6B7F34B8EE8}" presName="parTxOnly" presStyleLbl="node1" presStyleIdx="0" presStyleCnt="3" custLinFactNeighborX="572" custLinFactNeighborY="32764">
        <dgm:presLayoutVars>
          <dgm:bulletEnabled val="1"/>
        </dgm:presLayoutVars>
      </dgm:prSet>
      <dgm:spPr/>
      <dgm:t>
        <a:bodyPr/>
        <a:lstStyle/>
        <a:p>
          <a:endParaRPr lang="en-US"/>
        </a:p>
      </dgm:t>
    </dgm:pt>
    <dgm:pt modelId="{B146170E-6FBB-2141-A993-61EFECCFF018}" type="pres">
      <dgm:prSet presAssocID="{A3B8D568-8446-0C48-A780-9D31CFE16E26}" presName="parSpace" presStyleCnt="0"/>
      <dgm:spPr/>
    </dgm:pt>
    <dgm:pt modelId="{C384D1FB-D011-824F-874E-167569C7D0B9}" type="pres">
      <dgm:prSet presAssocID="{03D77468-4F08-ED41-ACB0-8B72399B5C40}" presName="parTxOnly" presStyleLbl="node1" presStyleIdx="1" presStyleCnt="3" custLinFactNeighborX="572" custLinFactNeighborY="32764">
        <dgm:presLayoutVars>
          <dgm:bulletEnabled val="1"/>
        </dgm:presLayoutVars>
      </dgm:prSet>
      <dgm:spPr/>
      <dgm:t>
        <a:bodyPr/>
        <a:lstStyle/>
        <a:p>
          <a:endParaRPr lang="en-US"/>
        </a:p>
      </dgm:t>
    </dgm:pt>
    <dgm:pt modelId="{0D5691B4-8FDB-CA42-8272-52948AB28B48}" type="pres">
      <dgm:prSet presAssocID="{DEED4A5E-33C7-D945-9E8F-159941ADD185}" presName="parSpace" presStyleCnt="0"/>
      <dgm:spPr/>
    </dgm:pt>
    <dgm:pt modelId="{60390B58-D587-0D4E-812E-5AF545DE0B31}" type="pres">
      <dgm:prSet presAssocID="{03F48ED9-67DB-314B-B2E0-8B335E147B8A}" presName="parTxOnly" presStyleLbl="node1" presStyleIdx="2" presStyleCnt="3" custLinFactNeighborX="-19019" custLinFactNeighborY="32764">
        <dgm:presLayoutVars>
          <dgm:bulletEnabled val="1"/>
        </dgm:presLayoutVars>
      </dgm:prSet>
      <dgm:spPr/>
      <dgm:t>
        <a:bodyPr/>
        <a:lstStyle/>
        <a:p>
          <a:endParaRPr lang="en-US"/>
        </a:p>
      </dgm:t>
    </dgm:pt>
  </dgm:ptLst>
  <dgm:cxnLst>
    <dgm:cxn modelId="{F631BD76-6235-704E-8D9B-72E5ED883676}" srcId="{EFCF62CF-B147-CF43-9E9B-B5D8C9ABB9F0}" destId="{03D77468-4F08-ED41-ACB0-8B72399B5C40}" srcOrd="1" destOrd="0" parTransId="{DF44C17A-19D1-354C-B004-11B484A4A779}" sibTransId="{DEED4A5E-33C7-D945-9E8F-159941ADD185}"/>
    <dgm:cxn modelId="{7E4DB745-8521-CD47-886A-AACB1A095EC7}" srcId="{EFCF62CF-B147-CF43-9E9B-B5D8C9ABB9F0}" destId="{A0254D15-1BBB-7B4D-950F-B6B7F34B8EE8}" srcOrd="0" destOrd="0" parTransId="{F25B7B43-E83E-8044-9BE9-D4002DFD0903}" sibTransId="{A3B8D568-8446-0C48-A780-9D31CFE16E26}"/>
    <dgm:cxn modelId="{AE0D1059-FF18-ED4F-96E5-7ABB53005E8C}" type="presOf" srcId="{03D77468-4F08-ED41-ACB0-8B72399B5C40}" destId="{C384D1FB-D011-824F-874E-167569C7D0B9}" srcOrd="0" destOrd="0" presId="urn:microsoft.com/office/officeart/2005/8/layout/hChevron3"/>
    <dgm:cxn modelId="{635EAB8B-53D2-3B41-A0BB-9498A52917E5}" type="presOf" srcId="{A0254D15-1BBB-7B4D-950F-B6B7F34B8EE8}" destId="{98F1C486-36AD-5E4F-91A5-3713B2D968C5}" srcOrd="0" destOrd="0" presId="urn:microsoft.com/office/officeart/2005/8/layout/hChevron3"/>
    <dgm:cxn modelId="{AC7E66A0-411B-0747-8E17-71A6036A1CF2}" srcId="{EFCF62CF-B147-CF43-9E9B-B5D8C9ABB9F0}" destId="{03F48ED9-67DB-314B-B2E0-8B335E147B8A}" srcOrd="2" destOrd="0" parTransId="{BD48DE88-C261-3548-B319-FF4981BE648A}" sibTransId="{D0D5F334-A376-1A4A-A423-3356078B6FE0}"/>
    <dgm:cxn modelId="{6D986944-FADC-364D-B204-8155D88DEADC}" type="presOf" srcId="{03F48ED9-67DB-314B-B2E0-8B335E147B8A}" destId="{60390B58-D587-0D4E-812E-5AF545DE0B31}" srcOrd="0" destOrd="0" presId="urn:microsoft.com/office/officeart/2005/8/layout/hChevron3"/>
    <dgm:cxn modelId="{A7C0BE19-9D6A-3345-82E6-6A41FC039756}" type="presOf" srcId="{EFCF62CF-B147-CF43-9E9B-B5D8C9ABB9F0}" destId="{FD91223B-F0C3-BF40-AD59-D037CAD207D5}" srcOrd="0" destOrd="0" presId="urn:microsoft.com/office/officeart/2005/8/layout/hChevron3"/>
    <dgm:cxn modelId="{1EB3EF71-67E2-A049-A9DF-C394C912100C}" type="presParOf" srcId="{FD91223B-F0C3-BF40-AD59-D037CAD207D5}" destId="{98F1C486-36AD-5E4F-91A5-3713B2D968C5}" srcOrd="0" destOrd="0" presId="urn:microsoft.com/office/officeart/2005/8/layout/hChevron3"/>
    <dgm:cxn modelId="{765E839D-D6DE-B84C-B6D2-6D34668ED6AF}" type="presParOf" srcId="{FD91223B-F0C3-BF40-AD59-D037CAD207D5}" destId="{B146170E-6FBB-2141-A993-61EFECCFF018}" srcOrd="1" destOrd="0" presId="urn:microsoft.com/office/officeart/2005/8/layout/hChevron3"/>
    <dgm:cxn modelId="{8C1045E2-D925-3849-ADC8-261E0BA27446}" type="presParOf" srcId="{FD91223B-F0C3-BF40-AD59-D037CAD207D5}" destId="{C384D1FB-D011-824F-874E-167569C7D0B9}" srcOrd="2" destOrd="0" presId="urn:microsoft.com/office/officeart/2005/8/layout/hChevron3"/>
    <dgm:cxn modelId="{52320E82-5C16-C549-A14A-24D7856CE3AA}" type="presParOf" srcId="{FD91223B-F0C3-BF40-AD59-D037CAD207D5}" destId="{0D5691B4-8FDB-CA42-8272-52948AB28B48}" srcOrd="3" destOrd="0" presId="urn:microsoft.com/office/officeart/2005/8/layout/hChevron3"/>
    <dgm:cxn modelId="{4FEE8385-444F-6B46-AC4D-AE55BDD0196C}" type="presParOf" srcId="{FD91223B-F0C3-BF40-AD59-D037CAD207D5}" destId="{60390B58-D587-0D4E-812E-5AF545DE0B31}"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4885EF-B87E-AB45-BDAD-6A1CBD463B05}" type="doc">
      <dgm:prSet loTypeId="urn:microsoft.com/office/officeart/2005/8/layout/chevron1" loCatId="list" qsTypeId="urn:microsoft.com/office/officeart/2005/8/quickstyle/simple2" qsCatId="simple" csTypeId="urn:microsoft.com/office/officeart/2005/8/colors/accent1_2" csCatId="accent1" phldr="1"/>
      <dgm:spPr/>
    </dgm:pt>
    <dgm:pt modelId="{EB7A1343-8AE4-9D48-971D-77F6301EB49F}">
      <dgm:prSet phldrT="[Text]"/>
      <dgm:spPr>
        <a:solidFill>
          <a:schemeClr val="tx1">
            <a:lumMod val="95000"/>
            <a:lumOff val="5000"/>
          </a:schemeClr>
        </a:solidFill>
      </dgm:spPr>
      <dgm:t>
        <a:bodyPr/>
        <a:lstStyle/>
        <a:p>
          <a:r>
            <a:rPr lang="en-US" dirty="0" smtClean="0"/>
            <a:t>Cortisol</a:t>
          </a:r>
          <a:endParaRPr lang="en-US" dirty="0"/>
        </a:p>
      </dgm:t>
    </dgm:pt>
    <dgm:pt modelId="{98A0EC03-E829-AA4E-B7EA-275483445281}" type="parTrans" cxnId="{51E5DCAD-F422-BC4F-AA17-28BF30665CF8}">
      <dgm:prSet/>
      <dgm:spPr/>
      <dgm:t>
        <a:bodyPr/>
        <a:lstStyle/>
        <a:p>
          <a:endParaRPr lang="en-US"/>
        </a:p>
      </dgm:t>
    </dgm:pt>
    <dgm:pt modelId="{CBF59F53-79C6-5B4F-8680-46A56B14D22A}" type="sibTrans" cxnId="{51E5DCAD-F422-BC4F-AA17-28BF30665CF8}">
      <dgm:prSet/>
      <dgm:spPr/>
      <dgm:t>
        <a:bodyPr/>
        <a:lstStyle/>
        <a:p>
          <a:endParaRPr lang="en-US"/>
        </a:p>
      </dgm:t>
    </dgm:pt>
    <dgm:pt modelId="{3C7A6DAD-B986-C841-8C7D-B563DDCDD3F6}">
      <dgm:prSet phldrT="[Text]"/>
      <dgm:spPr>
        <a:solidFill>
          <a:srgbClr val="0D0D0D"/>
        </a:solidFill>
      </dgm:spPr>
      <dgm:t>
        <a:bodyPr/>
        <a:lstStyle/>
        <a:p>
          <a:r>
            <a:rPr lang="en-US" dirty="0" smtClean="0"/>
            <a:t>Provide energy</a:t>
          </a:r>
          <a:endParaRPr lang="en-US" dirty="0"/>
        </a:p>
      </dgm:t>
    </dgm:pt>
    <dgm:pt modelId="{EC3C7532-171D-6146-A8FD-8EEB321BB7D3}" type="parTrans" cxnId="{896A3E69-15EA-A540-8BD4-C6FA9A092BA9}">
      <dgm:prSet/>
      <dgm:spPr/>
      <dgm:t>
        <a:bodyPr/>
        <a:lstStyle/>
        <a:p>
          <a:endParaRPr lang="en-US"/>
        </a:p>
      </dgm:t>
    </dgm:pt>
    <dgm:pt modelId="{BFB0F17A-8DB2-1140-8BB4-7B1DD6B7FAF3}" type="sibTrans" cxnId="{896A3E69-15EA-A540-8BD4-C6FA9A092BA9}">
      <dgm:prSet/>
      <dgm:spPr/>
      <dgm:t>
        <a:bodyPr/>
        <a:lstStyle/>
        <a:p>
          <a:endParaRPr lang="en-US"/>
        </a:p>
      </dgm:t>
    </dgm:pt>
    <dgm:pt modelId="{248146D7-D839-DC40-8A16-B33686826A9C}">
      <dgm:prSet phldrT="[Text]"/>
      <dgm:spPr>
        <a:solidFill>
          <a:srgbClr val="0D0D0D"/>
        </a:solidFill>
      </dgm:spPr>
      <dgm:t>
        <a:bodyPr/>
        <a:lstStyle/>
        <a:p>
          <a:r>
            <a:rPr lang="en-US" dirty="0" smtClean="0"/>
            <a:t>Escape predator</a:t>
          </a:r>
          <a:endParaRPr lang="en-US" dirty="0"/>
        </a:p>
      </dgm:t>
    </dgm:pt>
    <dgm:pt modelId="{9DAADBA2-9A85-0646-86A7-47FFA68BA0C4}" type="parTrans" cxnId="{197F0C91-C762-7D49-98EE-D96DA3AA90F5}">
      <dgm:prSet/>
      <dgm:spPr/>
      <dgm:t>
        <a:bodyPr/>
        <a:lstStyle/>
        <a:p>
          <a:endParaRPr lang="en-US"/>
        </a:p>
      </dgm:t>
    </dgm:pt>
    <dgm:pt modelId="{0D06C7D2-2896-2A40-B129-7A7703A28531}" type="sibTrans" cxnId="{197F0C91-C762-7D49-98EE-D96DA3AA90F5}">
      <dgm:prSet/>
      <dgm:spPr/>
      <dgm:t>
        <a:bodyPr/>
        <a:lstStyle/>
        <a:p>
          <a:endParaRPr lang="en-US"/>
        </a:p>
      </dgm:t>
    </dgm:pt>
    <dgm:pt modelId="{F5E58EB0-8CE7-2442-B89D-DD96F7325733}" type="pres">
      <dgm:prSet presAssocID="{084885EF-B87E-AB45-BDAD-6A1CBD463B05}" presName="Name0" presStyleCnt="0">
        <dgm:presLayoutVars>
          <dgm:dir/>
          <dgm:animLvl val="lvl"/>
          <dgm:resizeHandles val="exact"/>
        </dgm:presLayoutVars>
      </dgm:prSet>
      <dgm:spPr/>
    </dgm:pt>
    <dgm:pt modelId="{AA96916C-AAA7-1D47-B7D3-05BF5608044F}" type="pres">
      <dgm:prSet presAssocID="{EB7A1343-8AE4-9D48-971D-77F6301EB49F}" presName="parTxOnly" presStyleLbl="node1" presStyleIdx="0" presStyleCnt="3">
        <dgm:presLayoutVars>
          <dgm:chMax val="0"/>
          <dgm:chPref val="0"/>
          <dgm:bulletEnabled val="1"/>
        </dgm:presLayoutVars>
      </dgm:prSet>
      <dgm:spPr/>
      <dgm:t>
        <a:bodyPr/>
        <a:lstStyle/>
        <a:p>
          <a:endParaRPr lang="en-US"/>
        </a:p>
      </dgm:t>
    </dgm:pt>
    <dgm:pt modelId="{F2DDB4F5-5931-DE4C-80F3-44A794EFB8A3}" type="pres">
      <dgm:prSet presAssocID="{CBF59F53-79C6-5B4F-8680-46A56B14D22A}" presName="parTxOnlySpace" presStyleCnt="0"/>
      <dgm:spPr/>
    </dgm:pt>
    <dgm:pt modelId="{2682DBD4-1E9C-1B4A-A081-C6200290D2BA}" type="pres">
      <dgm:prSet presAssocID="{3C7A6DAD-B986-C841-8C7D-B563DDCDD3F6}" presName="parTxOnly" presStyleLbl="node1" presStyleIdx="1" presStyleCnt="3">
        <dgm:presLayoutVars>
          <dgm:chMax val="0"/>
          <dgm:chPref val="0"/>
          <dgm:bulletEnabled val="1"/>
        </dgm:presLayoutVars>
      </dgm:prSet>
      <dgm:spPr/>
      <dgm:t>
        <a:bodyPr/>
        <a:lstStyle/>
        <a:p>
          <a:endParaRPr lang="en-US"/>
        </a:p>
      </dgm:t>
    </dgm:pt>
    <dgm:pt modelId="{2F9B88CD-09F6-F84B-B320-ACA076030755}" type="pres">
      <dgm:prSet presAssocID="{BFB0F17A-8DB2-1140-8BB4-7B1DD6B7FAF3}" presName="parTxOnlySpace" presStyleCnt="0"/>
      <dgm:spPr/>
    </dgm:pt>
    <dgm:pt modelId="{C058A030-DAA8-D845-902B-F357DE9372ED}" type="pres">
      <dgm:prSet presAssocID="{248146D7-D839-DC40-8A16-B33686826A9C}" presName="parTxOnly" presStyleLbl="node1" presStyleIdx="2" presStyleCnt="3">
        <dgm:presLayoutVars>
          <dgm:chMax val="0"/>
          <dgm:chPref val="0"/>
          <dgm:bulletEnabled val="1"/>
        </dgm:presLayoutVars>
      </dgm:prSet>
      <dgm:spPr/>
      <dgm:t>
        <a:bodyPr/>
        <a:lstStyle/>
        <a:p>
          <a:endParaRPr lang="en-US"/>
        </a:p>
      </dgm:t>
    </dgm:pt>
  </dgm:ptLst>
  <dgm:cxnLst>
    <dgm:cxn modelId="{5AA94182-F517-4B4C-842B-4AE68D5C5294}" type="presOf" srcId="{EB7A1343-8AE4-9D48-971D-77F6301EB49F}" destId="{AA96916C-AAA7-1D47-B7D3-05BF5608044F}" srcOrd="0" destOrd="0" presId="urn:microsoft.com/office/officeart/2005/8/layout/chevron1"/>
    <dgm:cxn modelId="{51E5DCAD-F422-BC4F-AA17-28BF30665CF8}" srcId="{084885EF-B87E-AB45-BDAD-6A1CBD463B05}" destId="{EB7A1343-8AE4-9D48-971D-77F6301EB49F}" srcOrd="0" destOrd="0" parTransId="{98A0EC03-E829-AA4E-B7EA-275483445281}" sibTransId="{CBF59F53-79C6-5B4F-8680-46A56B14D22A}"/>
    <dgm:cxn modelId="{AC9D4133-5B7F-A946-A117-1B4F2D8FE8AE}" type="presOf" srcId="{084885EF-B87E-AB45-BDAD-6A1CBD463B05}" destId="{F5E58EB0-8CE7-2442-B89D-DD96F7325733}" srcOrd="0" destOrd="0" presId="urn:microsoft.com/office/officeart/2005/8/layout/chevron1"/>
    <dgm:cxn modelId="{6B63B90A-0C0D-9643-B729-4068ABCD9482}" type="presOf" srcId="{3C7A6DAD-B986-C841-8C7D-B563DDCDD3F6}" destId="{2682DBD4-1E9C-1B4A-A081-C6200290D2BA}" srcOrd="0" destOrd="0" presId="urn:microsoft.com/office/officeart/2005/8/layout/chevron1"/>
    <dgm:cxn modelId="{2613EE93-6DA0-9345-A88F-573C67AEA959}" type="presOf" srcId="{248146D7-D839-DC40-8A16-B33686826A9C}" destId="{C058A030-DAA8-D845-902B-F357DE9372ED}" srcOrd="0" destOrd="0" presId="urn:microsoft.com/office/officeart/2005/8/layout/chevron1"/>
    <dgm:cxn modelId="{197F0C91-C762-7D49-98EE-D96DA3AA90F5}" srcId="{084885EF-B87E-AB45-BDAD-6A1CBD463B05}" destId="{248146D7-D839-DC40-8A16-B33686826A9C}" srcOrd="2" destOrd="0" parTransId="{9DAADBA2-9A85-0646-86A7-47FFA68BA0C4}" sibTransId="{0D06C7D2-2896-2A40-B129-7A7703A28531}"/>
    <dgm:cxn modelId="{896A3E69-15EA-A540-8BD4-C6FA9A092BA9}" srcId="{084885EF-B87E-AB45-BDAD-6A1CBD463B05}" destId="{3C7A6DAD-B986-C841-8C7D-B563DDCDD3F6}" srcOrd="1" destOrd="0" parTransId="{EC3C7532-171D-6146-A8FD-8EEB321BB7D3}" sibTransId="{BFB0F17A-8DB2-1140-8BB4-7B1DD6B7FAF3}"/>
    <dgm:cxn modelId="{DD562CB6-792D-9C48-9D0D-9FD75779E34F}" type="presParOf" srcId="{F5E58EB0-8CE7-2442-B89D-DD96F7325733}" destId="{AA96916C-AAA7-1D47-B7D3-05BF5608044F}" srcOrd="0" destOrd="0" presId="urn:microsoft.com/office/officeart/2005/8/layout/chevron1"/>
    <dgm:cxn modelId="{8C3A79CE-5ACA-D647-ABD1-FCCD086FECC5}" type="presParOf" srcId="{F5E58EB0-8CE7-2442-B89D-DD96F7325733}" destId="{F2DDB4F5-5931-DE4C-80F3-44A794EFB8A3}" srcOrd="1" destOrd="0" presId="urn:microsoft.com/office/officeart/2005/8/layout/chevron1"/>
    <dgm:cxn modelId="{FBB909A0-CCA2-BB41-A3C0-AA0EE0CD6EDF}" type="presParOf" srcId="{F5E58EB0-8CE7-2442-B89D-DD96F7325733}" destId="{2682DBD4-1E9C-1B4A-A081-C6200290D2BA}" srcOrd="2" destOrd="0" presId="urn:microsoft.com/office/officeart/2005/8/layout/chevron1"/>
    <dgm:cxn modelId="{4C3BDCA9-C52C-524F-B2ED-7DF8B43E1946}" type="presParOf" srcId="{F5E58EB0-8CE7-2442-B89D-DD96F7325733}" destId="{2F9B88CD-09F6-F84B-B320-ACA076030755}" srcOrd="3" destOrd="0" presId="urn:microsoft.com/office/officeart/2005/8/layout/chevron1"/>
    <dgm:cxn modelId="{B0EF00EC-DBEC-9B4A-9B56-5DC870DC1ACF}" type="presParOf" srcId="{F5E58EB0-8CE7-2442-B89D-DD96F7325733}" destId="{C058A030-DAA8-D845-902B-F357DE9372E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9E43C4-CC18-DA4C-8692-3DD8BEA17E6E}" type="doc">
      <dgm:prSet loTypeId="urn:microsoft.com/office/officeart/2005/8/layout/hierarchy1" loCatId="list" qsTypeId="urn:microsoft.com/office/officeart/2005/8/quickstyle/simple1" qsCatId="simple" csTypeId="urn:microsoft.com/office/officeart/2005/8/colors/colorful1" csCatId="colorful" phldr="1"/>
      <dgm:spPr/>
      <dgm:t>
        <a:bodyPr/>
        <a:lstStyle/>
        <a:p>
          <a:endParaRPr lang="en-US"/>
        </a:p>
      </dgm:t>
    </dgm:pt>
    <dgm:pt modelId="{3A412998-9432-BB41-AB00-2279D0AC96DB}">
      <dgm:prSet phldrT="[Text]" custT="1"/>
      <dgm:spPr/>
      <dgm:t>
        <a:bodyPr/>
        <a:lstStyle/>
        <a:p>
          <a:r>
            <a:rPr lang="en-US" sz="3600" dirty="0" smtClean="0"/>
            <a:t>Stress in cattle</a:t>
          </a:r>
          <a:endParaRPr lang="en-US" sz="3600" dirty="0"/>
        </a:p>
      </dgm:t>
    </dgm:pt>
    <dgm:pt modelId="{7742FEB3-9391-604C-90A1-D8960328B5DE}" type="parTrans" cxnId="{8F7346FB-F158-BF44-8591-7169A7B1EF12}">
      <dgm:prSet/>
      <dgm:spPr/>
      <dgm:t>
        <a:bodyPr/>
        <a:lstStyle/>
        <a:p>
          <a:endParaRPr lang="en-US"/>
        </a:p>
      </dgm:t>
    </dgm:pt>
    <dgm:pt modelId="{5D4ED4B5-C75F-D64C-A4CC-203693384989}" type="sibTrans" cxnId="{8F7346FB-F158-BF44-8591-7169A7B1EF12}">
      <dgm:prSet/>
      <dgm:spPr/>
      <dgm:t>
        <a:bodyPr/>
        <a:lstStyle/>
        <a:p>
          <a:endParaRPr lang="en-US"/>
        </a:p>
      </dgm:t>
    </dgm:pt>
    <dgm:pt modelId="{11181D64-7968-5D40-B34C-B0F47213315E}">
      <dgm:prSet phldrT="[Text]" custT="1"/>
      <dgm:spPr/>
      <dgm:t>
        <a:bodyPr/>
        <a:lstStyle/>
        <a:p>
          <a:r>
            <a:rPr lang="en-US" sz="2800" dirty="0" smtClean="0"/>
            <a:t>Psychological stress</a:t>
          </a:r>
          <a:endParaRPr lang="en-US" sz="2800" dirty="0"/>
        </a:p>
      </dgm:t>
    </dgm:pt>
    <dgm:pt modelId="{07A94D44-902B-D541-8905-F514DD4E3149}" type="parTrans" cxnId="{E39A6727-6FD5-4343-964E-8468524847BA}">
      <dgm:prSet/>
      <dgm:spPr/>
      <dgm:t>
        <a:bodyPr/>
        <a:lstStyle/>
        <a:p>
          <a:endParaRPr lang="en-US"/>
        </a:p>
      </dgm:t>
    </dgm:pt>
    <dgm:pt modelId="{53991FA8-A9F4-254B-8FD4-B1E66276CCF2}" type="sibTrans" cxnId="{E39A6727-6FD5-4343-964E-8468524847BA}">
      <dgm:prSet/>
      <dgm:spPr/>
      <dgm:t>
        <a:bodyPr/>
        <a:lstStyle/>
        <a:p>
          <a:endParaRPr lang="en-US"/>
        </a:p>
      </dgm:t>
    </dgm:pt>
    <dgm:pt modelId="{3995A37E-5030-6846-8866-EF3E4EA6465B}">
      <dgm:prSet phldrT="[Text]" custT="1"/>
      <dgm:spPr/>
      <dgm:t>
        <a:bodyPr/>
        <a:lstStyle/>
        <a:p>
          <a:r>
            <a:rPr lang="en-US" sz="2800" dirty="0" smtClean="0"/>
            <a:t>Physiological stress</a:t>
          </a:r>
          <a:endParaRPr lang="en-US" sz="2800" dirty="0"/>
        </a:p>
      </dgm:t>
    </dgm:pt>
    <dgm:pt modelId="{01A4BF06-C425-BD47-BF59-2291A1003FFB}" type="parTrans" cxnId="{5FAA9830-0E6E-3C4D-8A4D-C0D1FE81334F}">
      <dgm:prSet/>
      <dgm:spPr/>
      <dgm:t>
        <a:bodyPr/>
        <a:lstStyle/>
        <a:p>
          <a:endParaRPr lang="en-US"/>
        </a:p>
      </dgm:t>
    </dgm:pt>
    <dgm:pt modelId="{F2AB02D4-E85B-B549-85AF-1BD9AAD0279E}" type="sibTrans" cxnId="{5FAA9830-0E6E-3C4D-8A4D-C0D1FE81334F}">
      <dgm:prSet/>
      <dgm:spPr/>
      <dgm:t>
        <a:bodyPr/>
        <a:lstStyle/>
        <a:p>
          <a:endParaRPr lang="en-US"/>
        </a:p>
      </dgm:t>
    </dgm:pt>
    <dgm:pt modelId="{5A0B6F49-65C4-6642-8788-F1FCC0208FD6}">
      <dgm:prSet phldrT="[Text]" custT="1"/>
      <dgm:spPr/>
      <dgm:t>
        <a:bodyPr/>
        <a:lstStyle/>
        <a:p>
          <a:r>
            <a:rPr lang="en-US" sz="1800" b="1" dirty="0" smtClean="0"/>
            <a:t>Nutrient deficiency</a:t>
          </a:r>
          <a:endParaRPr lang="en-US" sz="1800" b="1" dirty="0"/>
        </a:p>
      </dgm:t>
    </dgm:pt>
    <dgm:pt modelId="{CB3441F8-ACFD-9944-A099-A4A0755CF0C2}" type="parTrans" cxnId="{B87D4614-1572-5B45-A52B-3DDFEA149EFB}">
      <dgm:prSet/>
      <dgm:spPr/>
      <dgm:t>
        <a:bodyPr/>
        <a:lstStyle/>
        <a:p>
          <a:endParaRPr lang="en-US"/>
        </a:p>
      </dgm:t>
    </dgm:pt>
    <dgm:pt modelId="{90F09DB8-46DB-444A-ADBA-867318475575}" type="sibTrans" cxnId="{B87D4614-1572-5B45-A52B-3DDFEA149EFB}">
      <dgm:prSet/>
      <dgm:spPr/>
      <dgm:t>
        <a:bodyPr/>
        <a:lstStyle/>
        <a:p>
          <a:endParaRPr lang="en-US"/>
        </a:p>
      </dgm:t>
    </dgm:pt>
    <dgm:pt modelId="{E42A92D6-8601-B949-BAD0-C9B549ECDF57}">
      <dgm:prSet custT="1"/>
      <dgm:spPr/>
      <dgm:t>
        <a:bodyPr/>
        <a:lstStyle/>
        <a:p>
          <a:r>
            <a:rPr lang="en-US" sz="2800" dirty="0" smtClean="0"/>
            <a:t>Physical stress</a:t>
          </a:r>
          <a:endParaRPr lang="en-US" sz="2800" dirty="0"/>
        </a:p>
      </dgm:t>
    </dgm:pt>
    <dgm:pt modelId="{C8417F93-54F9-C341-B1A7-E2B6C07D22AF}" type="parTrans" cxnId="{6C94B6D1-1856-8147-B51C-B82F95930A4B}">
      <dgm:prSet/>
      <dgm:spPr/>
      <dgm:t>
        <a:bodyPr/>
        <a:lstStyle/>
        <a:p>
          <a:endParaRPr lang="en-US"/>
        </a:p>
      </dgm:t>
    </dgm:pt>
    <dgm:pt modelId="{99E3F761-3D2B-3644-B972-89D47E204FC8}" type="sibTrans" cxnId="{6C94B6D1-1856-8147-B51C-B82F95930A4B}">
      <dgm:prSet/>
      <dgm:spPr/>
      <dgm:t>
        <a:bodyPr/>
        <a:lstStyle/>
        <a:p>
          <a:endParaRPr lang="en-US"/>
        </a:p>
      </dgm:t>
    </dgm:pt>
    <dgm:pt modelId="{93D6FA5A-F335-6E49-9911-618CA6E2AEC0}">
      <dgm:prSet custT="1"/>
      <dgm:spPr/>
      <dgm:t>
        <a:bodyPr/>
        <a:lstStyle/>
        <a:p>
          <a:r>
            <a:rPr lang="en-US" sz="1800" b="1" dirty="0" smtClean="0"/>
            <a:t>Injury</a:t>
          </a:r>
        </a:p>
        <a:p>
          <a:r>
            <a:rPr lang="en-US" sz="1800" b="1" dirty="0" smtClean="0"/>
            <a:t>Heat or cold stress</a:t>
          </a:r>
        </a:p>
        <a:p>
          <a:r>
            <a:rPr lang="en-US" sz="1800" b="1" dirty="0" smtClean="0"/>
            <a:t>Fatigue</a:t>
          </a:r>
        </a:p>
        <a:p>
          <a:r>
            <a:rPr lang="en-US" sz="1800" b="1" dirty="0" smtClean="0"/>
            <a:t>Disease</a:t>
          </a:r>
        </a:p>
        <a:p>
          <a:r>
            <a:rPr lang="en-US" sz="1800" b="1" dirty="0" smtClean="0"/>
            <a:t>Hunger and thirst</a:t>
          </a:r>
          <a:endParaRPr lang="en-US" sz="1800" b="1" dirty="0"/>
        </a:p>
      </dgm:t>
    </dgm:pt>
    <dgm:pt modelId="{3C72DCA5-8ADB-E444-8B40-65FC2FD55A91}" type="parTrans" cxnId="{21635C30-7F81-364E-976D-998078567B88}">
      <dgm:prSet/>
      <dgm:spPr/>
      <dgm:t>
        <a:bodyPr/>
        <a:lstStyle/>
        <a:p>
          <a:endParaRPr lang="en-US"/>
        </a:p>
      </dgm:t>
    </dgm:pt>
    <dgm:pt modelId="{33CABC72-9381-1C49-A715-CCB51FF55F10}" type="sibTrans" cxnId="{21635C30-7F81-364E-976D-998078567B88}">
      <dgm:prSet/>
      <dgm:spPr/>
      <dgm:t>
        <a:bodyPr/>
        <a:lstStyle/>
        <a:p>
          <a:endParaRPr lang="en-US"/>
        </a:p>
      </dgm:t>
    </dgm:pt>
    <dgm:pt modelId="{8EDDF684-7A39-1649-AAC1-011A75FFB8DB}">
      <dgm:prSet phldrT="[Text]" custT="1"/>
      <dgm:spPr/>
      <dgm:t>
        <a:bodyPr/>
        <a:lstStyle/>
        <a:p>
          <a:r>
            <a:rPr lang="en-US" sz="1600" b="1" dirty="0" smtClean="0"/>
            <a:t>Fear</a:t>
          </a:r>
        </a:p>
        <a:p>
          <a:r>
            <a:rPr lang="en-US" sz="1600" b="1" dirty="0" smtClean="0"/>
            <a:t>Commingling</a:t>
          </a:r>
        </a:p>
        <a:p>
          <a:r>
            <a:rPr lang="en-US" sz="1600" b="1" dirty="0" smtClean="0"/>
            <a:t>Novel environment</a:t>
          </a:r>
        </a:p>
        <a:p>
          <a:r>
            <a:rPr lang="en-US" sz="1600" b="1" dirty="0" smtClean="0"/>
            <a:t>Loud or unusual noises</a:t>
          </a:r>
        </a:p>
        <a:p>
          <a:r>
            <a:rPr lang="en-US" sz="1600" b="1" dirty="0" smtClean="0"/>
            <a:t>Restraint</a:t>
          </a:r>
          <a:endParaRPr lang="en-US" sz="1600" b="1" dirty="0"/>
        </a:p>
      </dgm:t>
    </dgm:pt>
    <dgm:pt modelId="{E51930A1-C8E7-6C43-8A47-001A8FFEB221}" type="sibTrans" cxnId="{F5E0B4B9-B505-DC4F-BC6E-DEC10F331C59}">
      <dgm:prSet/>
      <dgm:spPr/>
      <dgm:t>
        <a:bodyPr/>
        <a:lstStyle/>
        <a:p>
          <a:endParaRPr lang="en-US"/>
        </a:p>
      </dgm:t>
    </dgm:pt>
    <dgm:pt modelId="{F4EA84AF-76C9-0840-AB21-1A50694E2856}" type="parTrans" cxnId="{F5E0B4B9-B505-DC4F-BC6E-DEC10F331C59}">
      <dgm:prSet/>
      <dgm:spPr/>
      <dgm:t>
        <a:bodyPr/>
        <a:lstStyle/>
        <a:p>
          <a:endParaRPr lang="en-US"/>
        </a:p>
      </dgm:t>
    </dgm:pt>
    <dgm:pt modelId="{ABE75A2B-A2F3-8845-B61B-7A1B7BCCA586}" type="pres">
      <dgm:prSet presAssocID="{239E43C4-CC18-DA4C-8692-3DD8BEA17E6E}" presName="hierChild1" presStyleCnt="0">
        <dgm:presLayoutVars>
          <dgm:chPref val="1"/>
          <dgm:dir/>
          <dgm:animOne val="branch"/>
          <dgm:animLvl val="lvl"/>
          <dgm:resizeHandles/>
        </dgm:presLayoutVars>
      </dgm:prSet>
      <dgm:spPr/>
      <dgm:t>
        <a:bodyPr/>
        <a:lstStyle/>
        <a:p>
          <a:endParaRPr lang="en-US"/>
        </a:p>
      </dgm:t>
    </dgm:pt>
    <dgm:pt modelId="{B675E5D5-85B4-F44B-A238-2697EE8109B8}" type="pres">
      <dgm:prSet presAssocID="{3A412998-9432-BB41-AB00-2279D0AC96DB}" presName="hierRoot1" presStyleCnt="0"/>
      <dgm:spPr/>
    </dgm:pt>
    <dgm:pt modelId="{0F168570-AE08-6A40-9B8C-0DB19C67C915}" type="pres">
      <dgm:prSet presAssocID="{3A412998-9432-BB41-AB00-2279D0AC96DB}" presName="composite" presStyleCnt="0"/>
      <dgm:spPr/>
    </dgm:pt>
    <dgm:pt modelId="{8E40E515-67E5-F54A-B9EE-205CAE23387A}" type="pres">
      <dgm:prSet presAssocID="{3A412998-9432-BB41-AB00-2279D0AC96DB}" presName="background" presStyleLbl="node0" presStyleIdx="0" presStyleCnt="1"/>
      <dgm:spPr>
        <a:solidFill>
          <a:schemeClr val="accent1">
            <a:hueOff val="0"/>
            <a:satOff val="0"/>
            <a:lumOff val="0"/>
          </a:schemeClr>
        </a:solidFill>
        <a:effectLst/>
      </dgm:spPr>
    </dgm:pt>
    <dgm:pt modelId="{886D9F61-E598-514A-ACE3-D3820637BF3D}" type="pres">
      <dgm:prSet presAssocID="{3A412998-9432-BB41-AB00-2279D0AC96DB}" presName="text" presStyleLbl="fgAcc0" presStyleIdx="0" presStyleCnt="1">
        <dgm:presLayoutVars>
          <dgm:chPref val="3"/>
        </dgm:presLayoutVars>
      </dgm:prSet>
      <dgm:spPr/>
      <dgm:t>
        <a:bodyPr/>
        <a:lstStyle/>
        <a:p>
          <a:endParaRPr lang="en-US"/>
        </a:p>
      </dgm:t>
    </dgm:pt>
    <dgm:pt modelId="{959ECA41-717B-1242-AF03-70D59134D65F}" type="pres">
      <dgm:prSet presAssocID="{3A412998-9432-BB41-AB00-2279D0AC96DB}" presName="hierChild2" presStyleCnt="0"/>
      <dgm:spPr/>
    </dgm:pt>
    <dgm:pt modelId="{5C027C97-7BC7-8247-8114-D2FEC007A35D}" type="pres">
      <dgm:prSet presAssocID="{07A94D44-902B-D541-8905-F514DD4E3149}" presName="Name10" presStyleLbl="parChTrans1D2" presStyleIdx="0" presStyleCnt="3"/>
      <dgm:spPr/>
      <dgm:t>
        <a:bodyPr/>
        <a:lstStyle/>
        <a:p>
          <a:endParaRPr lang="en-US"/>
        </a:p>
      </dgm:t>
    </dgm:pt>
    <dgm:pt modelId="{B0922A72-06D8-8A4A-BF91-E2E44447C45A}" type="pres">
      <dgm:prSet presAssocID="{11181D64-7968-5D40-B34C-B0F47213315E}" presName="hierRoot2" presStyleCnt="0"/>
      <dgm:spPr/>
    </dgm:pt>
    <dgm:pt modelId="{1142290F-0870-1B4F-BF96-E7FE58DD3B42}" type="pres">
      <dgm:prSet presAssocID="{11181D64-7968-5D40-B34C-B0F47213315E}" presName="composite2" presStyleCnt="0"/>
      <dgm:spPr/>
    </dgm:pt>
    <dgm:pt modelId="{8EF24EF1-2990-AE43-A96E-025FD5A12706}" type="pres">
      <dgm:prSet presAssocID="{11181D64-7968-5D40-B34C-B0F47213315E}" presName="background2" presStyleLbl="node2" presStyleIdx="0" presStyleCnt="3"/>
      <dgm:spPr/>
    </dgm:pt>
    <dgm:pt modelId="{F4213F8E-6BDD-D24E-875C-84BE3397B694}" type="pres">
      <dgm:prSet presAssocID="{11181D64-7968-5D40-B34C-B0F47213315E}" presName="text2" presStyleLbl="fgAcc2" presStyleIdx="0" presStyleCnt="3">
        <dgm:presLayoutVars>
          <dgm:chPref val="3"/>
        </dgm:presLayoutVars>
      </dgm:prSet>
      <dgm:spPr/>
      <dgm:t>
        <a:bodyPr/>
        <a:lstStyle/>
        <a:p>
          <a:endParaRPr lang="en-US"/>
        </a:p>
      </dgm:t>
    </dgm:pt>
    <dgm:pt modelId="{EB996D39-F8A9-C645-BF47-D6BB4640E433}" type="pres">
      <dgm:prSet presAssocID="{11181D64-7968-5D40-B34C-B0F47213315E}" presName="hierChild3" presStyleCnt="0"/>
      <dgm:spPr/>
    </dgm:pt>
    <dgm:pt modelId="{11E6AF40-3EE3-7244-B288-70881A0A546A}" type="pres">
      <dgm:prSet presAssocID="{F4EA84AF-76C9-0840-AB21-1A50694E2856}" presName="Name17" presStyleLbl="parChTrans1D3" presStyleIdx="0" presStyleCnt="3"/>
      <dgm:spPr/>
      <dgm:t>
        <a:bodyPr/>
        <a:lstStyle/>
        <a:p>
          <a:endParaRPr lang="en-US"/>
        </a:p>
      </dgm:t>
    </dgm:pt>
    <dgm:pt modelId="{AE429D42-1C1D-5241-B10B-584D0C76406B}" type="pres">
      <dgm:prSet presAssocID="{8EDDF684-7A39-1649-AAC1-011A75FFB8DB}" presName="hierRoot3" presStyleCnt="0"/>
      <dgm:spPr/>
    </dgm:pt>
    <dgm:pt modelId="{0D97EB93-6141-534B-B2F5-BE83C78C3F5C}" type="pres">
      <dgm:prSet presAssocID="{8EDDF684-7A39-1649-AAC1-011A75FFB8DB}" presName="composite3" presStyleCnt="0"/>
      <dgm:spPr/>
    </dgm:pt>
    <dgm:pt modelId="{A38152F3-6F47-EF4A-A5A7-6A844725296D}" type="pres">
      <dgm:prSet presAssocID="{8EDDF684-7A39-1649-AAC1-011A75FFB8DB}" presName="background3" presStyleLbl="node3" presStyleIdx="0" presStyleCnt="3"/>
      <dgm:spPr/>
    </dgm:pt>
    <dgm:pt modelId="{1CDB4E00-D173-794B-9776-B20946777D05}" type="pres">
      <dgm:prSet presAssocID="{8EDDF684-7A39-1649-AAC1-011A75FFB8DB}" presName="text3" presStyleLbl="fgAcc3" presStyleIdx="0" presStyleCnt="3" custScaleY="112910">
        <dgm:presLayoutVars>
          <dgm:chPref val="3"/>
        </dgm:presLayoutVars>
      </dgm:prSet>
      <dgm:spPr/>
      <dgm:t>
        <a:bodyPr/>
        <a:lstStyle/>
        <a:p>
          <a:endParaRPr lang="en-US"/>
        </a:p>
      </dgm:t>
    </dgm:pt>
    <dgm:pt modelId="{3492E5BD-92C0-1640-AE45-8705BF455111}" type="pres">
      <dgm:prSet presAssocID="{8EDDF684-7A39-1649-AAC1-011A75FFB8DB}" presName="hierChild4" presStyleCnt="0"/>
      <dgm:spPr/>
    </dgm:pt>
    <dgm:pt modelId="{840B058F-D0F3-1548-A14B-106970C01E3F}" type="pres">
      <dgm:prSet presAssocID="{01A4BF06-C425-BD47-BF59-2291A1003FFB}" presName="Name10" presStyleLbl="parChTrans1D2" presStyleIdx="1" presStyleCnt="3"/>
      <dgm:spPr/>
      <dgm:t>
        <a:bodyPr/>
        <a:lstStyle/>
        <a:p>
          <a:endParaRPr lang="en-US"/>
        </a:p>
      </dgm:t>
    </dgm:pt>
    <dgm:pt modelId="{2D3D9B2E-B475-8448-ABFD-6AB57C48F19B}" type="pres">
      <dgm:prSet presAssocID="{3995A37E-5030-6846-8866-EF3E4EA6465B}" presName="hierRoot2" presStyleCnt="0"/>
      <dgm:spPr/>
    </dgm:pt>
    <dgm:pt modelId="{4B7BA86E-D8A9-4642-8F6B-3B8CC03B1BC4}" type="pres">
      <dgm:prSet presAssocID="{3995A37E-5030-6846-8866-EF3E4EA6465B}" presName="composite2" presStyleCnt="0"/>
      <dgm:spPr/>
    </dgm:pt>
    <dgm:pt modelId="{3FAA5A3F-2601-EE44-9160-CE9A955EAE12}" type="pres">
      <dgm:prSet presAssocID="{3995A37E-5030-6846-8866-EF3E4EA6465B}" presName="background2" presStyleLbl="node2" presStyleIdx="1" presStyleCnt="3"/>
      <dgm:spPr/>
    </dgm:pt>
    <dgm:pt modelId="{833CA5D2-EE6D-5C4C-AD02-32A1C68E67E0}" type="pres">
      <dgm:prSet presAssocID="{3995A37E-5030-6846-8866-EF3E4EA6465B}" presName="text2" presStyleLbl="fgAcc2" presStyleIdx="1" presStyleCnt="3">
        <dgm:presLayoutVars>
          <dgm:chPref val="3"/>
        </dgm:presLayoutVars>
      </dgm:prSet>
      <dgm:spPr/>
      <dgm:t>
        <a:bodyPr/>
        <a:lstStyle/>
        <a:p>
          <a:endParaRPr lang="en-US"/>
        </a:p>
      </dgm:t>
    </dgm:pt>
    <dgm:pt modelId="{B5540473-142B-7F48-AA7F-EE5ED6F536C4}" type="pres">
      <dgm:prSet presAssocID="{3995A37E-5030-6846-8866-EF3E4EA6465B}" presName="hierChild3" presStyleCnt="0"/>
      <dgm:spPr/>
    </dgm:pt>
    <dgm:pt modelId="{BCDBB858-55B8-EF46-924C-69A30C2C1077}" type="pres">
      <dgm:prSet presAssocID="{CB3441F8-ACFD-9944-A099-A4A0755CF0C2}" presName="Name17" presStyleLbl="parChTrans1D3" presStyleIdx="1" presStyleCnt="3"/>
      <dgm:spPr/>
      <dgm:t>
        <a:bodyPr/>
        <a:lstStyle/>
        <a:p>
          <a:endParaRPr lang="en-US"/>
        </a:p>
      </dgm:t>
    </dgm:pt>
    <dgm:pt modelId="{D4151E49-1EF0-B84D-912D-E745C1D43616}" type="pres">
      <dgm:prSet presAssocID="{5A0B6F49-65C4-6642-8788-F1FCC0208FD6}" presName="hierRoot3" presStyleCnt="0"/>
      <dgm:spPr/>
    </dgm:pt>
    <dgm:pt modelId="{D1D7A350-09E5-6F4E-899E-0C68CCE91EBE}" type="pres">
      <dgm:prSet presAssocID="{5A0B6F49-65C4-6642-8788-F1FCC0208FD6}" presName="composite3" presStyleCnt="0"/>
      <dgm:spPr/>
    </dgm:pt>
    <dgm:pt modelId="{8F4CECE0-A21C-3B44-B1C8-9D96D9A0CD46}" type="pres">
      <dgm:prSet presAssocID="{5A0B6F49-65C4-6642-8788-F1FCC0208FD6}" presName="background3" presStyleLbl="node3" presStyleIdx="1" presStyleCnt="3"/>
      <dgm:spPr/>
    </dgm:pt>
    <dgm:pt modelId="{C61E3058-A2FE-634C-8196-2F5A99599EE2}" type="pres">
      <dgm:prSet presAssocID="{5A0B6F49-65C4-6642-8788-F1FCC0208FD6}" presName="text3" presStyleLbl="fgAcc3" presStyleIdx="1" presStyleCnt="3" custScaleY="110926">
        <dgm:presLayoutVars>
          <dgm:chPref val="3"/>
        </dgm:presLayoutVars>
      </dgm:prSet>
      <dgm:spPr/>
      <dgm:t>
        <a:bodyPr/>
        <a:lstStyle/>
        <a:p>
          <a:endParaRPr lang="en-US"/>
        </a:p>
      </dgm:t>
    </dgm:pt>
    <dgm:pt modelId="{280B95C2-FE20-3448-BD61-987E377B3665}" type="pres">
      <dgm:prSet presAssocID="{5A0B6F49-65C4-6642-8788-F1FCC0208FD6}" presName="hierChild4" presStyleCnt="0"/>
      <dgm:spPr/>
    </dgm:pt>
    <dgm:pt modelId="{9A16BCDC-65C7-2244-A18C-9F5713917FD1}" type="pres">
      <dgm:prSet presAssocID="{C8417F93-54F9-C341-B1A7-E2B6C07D22AF}" presName="Name10" presStyleLbl="parChTrans1D2" presStyleIdx="2" presStyleCnt="3"/>
      <dgm:spPr/>
      <dgm:t>
        <a:bodyPr/>
        <a:lstStyle/>
        <a:p>
          <a:endParaRPr lang="en-US"/>
        </a:p>
      </dgm:t>
    </dgm:pt>
    <dgm:pt modelId="{34002794-F953-AB47-9AFB-9546C99759CC}" type="pres">
      <dgm:prSet presAssocID="{E42A92D6-8601-B949-BAD0-C9B549ECDF57}" presName="hierRoot2" presStyleCnt="0"/>
      <dgm:spPr/>
    </dgm:pt>
    <dgm:pt modelId="{4E03F0F4-5EF6-B342-8B58-51D0FCA28951}" type="pres">
      <dgm:prSet presAssocID="{E42A92D6-8601-B949-BAD0-C9B549ECDF57}" presName="composite2" presStyleCnt="0"/>
      <dgm:spPr/>
    </dgm:pt>
    <dgm:pt modelId="{0E603CB6-86DC-6B43-A87E-D39C4127CA70}" type="pres">
      <dgm:prSet presAssocID="{E42A92D6-8601-B949-BAD0-C9B549ECDF57}" presName="background2" presStyleLbl="node2" presStyleIdx="2" presStyleCnt="3"/>
      <dgm:spPr/>
    </dgm:pt>
    <dgm:pt modelId="{08E8DE31-1AAA-074B-B60E-12E989CBBECB}" type="pres">
      <dgm:prSet presAssocID="{E42A92D6-8601-B949-BAD0-C9B549ECDF57}" presName="text2" presStyleLbl="fgAcc2" presStyleIdx="2" presStyleCnt="3">
        <dgm:presLayoutVars>
          <dgm:chPref val="3"/>
        </dgm:presLayoutVars>
      </dgm:prSet>
      <dgm:spPr/>
      <dgm:t>
        <a:bodyPr/>
        <a:lstStyle/>
        <a:p>
          <a:endParaRPr lang="en-US"/>
        </a:p>
      </dgm:t>
    </dgm:pt>
    <dgm:pt modelId="{068EA255-D9D7-4F41-A3B2-6AA889C21176}" type="pres">
      <dgm:prSet presAssocID="{E42A92D6-8601-B949-BAD0-C9B549ECDF57}" presName="hierChild3" presStyleCnt="0"/>
      <dgm:spPr/>
    </dgm:pt>
    <dgm:pt modelId="{9DD60B08-1966-3743-AD3C-6273DD6EA6BE}" type="pres">
      <dgm:prSet presAssocID="{3C72DCA5-8ADB-E444-8B40-65FC2FD55A91}" presName="Name17" presStyleLbl="parChTrans1D3" presStyleIdx="2" presStyleCnt="3"/>
      <dgm:spPr/>
      <dgm:t>
        <a:bodyPr/>
        <a:lstStyle/>
        <a:p>
          <a:endParaRPr lang="en-US"/>
        </a:p>
      </dgm:t>
    </dgm:pt>
    <dgm:pt modelId="{DCEBB147-436F-0546-9651-2230BCCA1F57}" type="pres">
      <dgm:prSet presAssocID="{93D6FA5A-F335-6E49-9911-618CA6E2AEC0}" presName="hierRoot3" presStyleCnt="0"/>
      <dgm:spPr/>
    </dgm:pt>
    <dgm:pt modelId="{764D07EC-B707-EA40-BF0F-D7BC6DE1A5C1}" type="pres">
      <dgm:prSet presAssocID="{93D6FA5A-F335-6E49-9911-618CA6E2AEC0}" presName="composite3" presStyleCnt="0"/>
      <dgm:spPr/>
    </dgm:pt>
    <dgm:pt modelId="{ED4370BC-A9D0-6C48-9FFB-0A335E1AFD95}" type="pres">
      <dgm:prSet presAssocID="{93D6FA5A-F335-6E49-9911-618CA6E2AEC0}" presName="background3" presStyleLbl="node3" presStyleIdx="2" presStyleCnt="3"/>
      <dgm:spPr/>
    </dgm:pt>
    <dgm:pt modelId="{DF70BB18-8329-5C43-95CD-9448C477F849}" type="pres">
      <dgm:prSet presAssocID="{93D6FA5A-F335-6E49-9911-618CA6E2AEC0}" presName="text3" presStyleLbl="fgAcc3" presStyleIdx="2" presStyleCnt="3" custScaleY="109675">
        <dgm:presLayoutVars>
          <dgm:chPref val="3"/>
        </dgm:presLayoutVars>
      </dgm:prSet>
      <dgm:spPr/>
      <dgm:t>
        <a:bodyPr/>
        <a:lstStyle/>
        <a:p>
          <a:endParaRPr lang="en-US"/>
        </a:p>
      </dgm:t>
    </dgm:pt>
    <dgm:pt modelId="{2EFB1EB6-CF86-B147-B4DC-26EA692EABC6}" type="pres">
      <dgm:prSet presAssocID="{93D6FA5A-F335-6E49-9911-618CA6E2AEC0}" presName="hierChild4" presStyleCnt="0"/>
      <dgm:spPr/>
    </dgm:pt>
  </dgm:ptLst>
  <dgm:cxnLst>
    <dgm:cxn modelId="{03B094F2-534B-AE42-B411-523F405E49CF}" type="presOf" srcId="{5A0B6F49-65C4-6642-8788-F1FCC0208FD6}" destId="{C61E3058-A2FE-634C-8196-2F5A99599EE2}" srcOrd="0" destOrd="0" presId="urn:microsoft.com/office/officeart/2005/8/layout/hierarchy1"/>
    <dgm:cxn modelId="{E39A6727-6FD5-4343-964E-8468524847BA}" srcId="{3A412998-9432-BB41-AB00-2279D0AC96DB}" destId="{11181D64-7968-5D40-B34C-B0F47213315E}" srcOrd="0" destOrd="0" parTransId="{07A94D44-902B-D541-8905-F514DD4E3149}" sibTransId="{53991FA8-A9F4-254B-8FD4-B1E66276CCF2}"/>
    <dgm:cxn modelId="{6C94B6D1-1856-8147-B51C-B82F95930A4B}" srcId="{3A412998-9432-BB41-AB00-2279D0AC96DB}" destId="{E42A92D6-8601-B949-BAD0-C9B549ECDF57}" srcOrd="2" destOrd="0" parTransId="{C8417F93-54F9-C341-B1A7-E2B6C07D22AF}" sibTransId="{99E3F761-3D2B-3644-B972-89D47E204FC8}"/>
    <dgm:cxn modelId="{21635C30-7F81-364E-976D-998078567B88}" srcId="{E42A92D6-8601-B949-BAD0-C9B549ECDF57}" destId="{93D6FA5A-F335-6E49-9911-618CA6E2AEC0}" srcOrd="0" destOrd="0" parTransId="{3C72DCA5-8ADB-E444-8B40-65FC2FD55A91}" sibTransId="{33CABC72-9381-1C49-A715-CCB51FF55F10}"/>
    <dgm:cxn modelId="{F5E0B4B9-B505-DC4F-BC6E-DEC10F331C59}" srcId="{11181D64-7968-5D40-B34C-B0F47213315E}" destId="{8EDDF684-7A39-1649-AAC1-011A75FFB8DB}" srcOrd="0" destOrd="0" parTransId="{F4EA84AF-76C9-0840-AB21-1A50694E2856}" sibTransId="{E51930A1-C8E7-6C43-8A47-001A8FFEB221}"/>
    <dgm:cxn modelId="{A6156227-3F86-9648-8053-05F8E4680697}" type="presOf" srcId="{239E43C4-CC18-DA4C-8692-3DD8BEA17E6E}" destId="{ABE75A2B-A2F3-8845-B61B-7A1B7BCCA586}" srcOrd="0" destOrd="0" presId="urn:microsoft.com/office/officeart/2005/8/layout/hierarchy1"/>
    <dgm:cxn modelId="{F47B8295-CC6E-8A4F-A06A-4C443E289D78}" type="presOf" srcId="{3C72DCA5-8ADB-E444-8B40-65FC2FD55A91}" destId="{9DD60B08-1966-3743-AD3C-6273DD6EA6BE}" srcOrd="0" destOrd="0" presId="urn:microsoft.com/office/officeart/2005/8/layout/hierarchy1"/>
    <dgm:cxn modelId="{232ADE87-A9AE-5A4D-A895-8AAF6D605E5F}" type="presOf" srcId="{E42A92D6-8601-B949-BAD0-C9B549ECDF57}" destId="{08E8DE31-1AAA-074B-B60E-12E989CBBECB}" srcOrd="0" destOrd="0" presId="urn:microsoft.com/office/officeart/2005/8/layout/hierarchy1"/>
    <dgm:cxn modelId="{6A27FE71-8231-A547-A3EB-2D864309DFE4}" type="presOf" srcId="{3995A37E-5030-6846-8866-EF3E4EA6465B}" destId="{833CA5D2-EE6D-5C4C-AD02-32A1C68E67E0}" srcOrd="0" destOrd="0" presId="urn:microsoft.com/office/officeart/2005/8/layout/hierarchy1"/>
    <dgm:cxn modelId="{E4A24263-E77E-8F4D-87AD-DB2D31D08FB8}" type="presOf" srcId="{C8417F93-54F9-C341-B1A7-E2B6C07D22AF}" destId="{9A16BCDC-65C7-2244-A18C-9F5713917FD1}" srcOrd="0" destOrd="0" presId="urn:microsoft.com/office/officeart/2005/8/layout/hierarchy1"/>
    <dgm:cxn modelId="{34AAB1D5-B592-FB4C-A066-A7AED362C7D1}" type="presOf" srcId="{07A94D44-902B-D541-8905-F514DD4E3149}" destId="{5C027C97-7BC7-8247-8114-D2FEC007A35D}" srcOrd="0" destOrd="0" presId="urn:microsoft.com/office/officeart/2005/8/layout/hierarchy1"/>
    <dgm:cxn modelId="{5605537E-F24B-F94D-90B3-5E465F89F76B}" type="presOf" srcId="{CB3441F8-ACFD-9944-A099-A4A0755CF0C2}" destId="{BCDBB858-55B8-EF46-924C-69A30C2C1077}" srcOrd="0" destOrd="0" presId="urn:microsoft.com/office/officeart/2005/8/layout/hierarchy1"/>
    <dgm:cxn modelId="{AE644B08-B97C-524E-8712-C0CDADE6A83B}" type="presOf" srcId="{93D6FA5A-F335-6E49-9911-618CA6E2AEC0}" destId="{DF70BB18-8329-5C43-95CD-9448C477F849}" srcOrd="0" destOrd="0" presId="urn:microsoft.com/office/officeart/2005/8/layout/hierarchy1"/>
    <dgm:cxn modelId="{57AAC4E8-9782-7842-BB89-4DA42254BB43}" type="presOf" srcId="{3A412998-9432-BB41-AB00-2279D0AC96DB}" destId="{886D9F61-E598-514A-ACE3-D3820637BF3D}" srcOrd="0" destOrd="0" presId="urn:microsoft.com/office/officeart/2005/8/layout/hierarchy1"/>
    <dgm:cxn modelId="{C8CD16AD-8FCF-B44B-880A-15D210885338}" type="presOf" srcId="{8EDDF684-7A39-1649-AAC1-011A75FFB8DB}" destId="{1CDB4E00-D173-794B-9776-B20946777D05}" srcOrd="0" destOrd="0" presId="urn:microsoft.com/office/officeart/2005/8/layout/hierarchy1"/>
    <dgm:cxn modelId="{1345547B-ED5E-FD47-BFE1-ADEA59E7C808}" type="presOf" srcId="{11181D64-7968-5D40-B34C-B0F47213315E}" destId="{F4213F8E-6BDD-D24E-875C-84BE3397B694}" srcOrd="0" destOrd="0" presId="urn:microsoft.com/office/officeart/2005/8/layout/hierarchy1"/>
    <dgm:cxn modelId="{5FAA9830-0E6E-3C4D-8A4D-C0D1FE81334F}" srcId="{3A412998-9432-BB41-AB00-2279D0AC96DB}" destId="{3995A37E-5030-6846-8866-EF3E4EA6465B}" srcOrd="1" destOrd="0" parTransId="{01A4BF06-C425-BD47-BF59-2291A1003FFB}" sibTransId="{F2AB02D4-E85B-B549-85AF-1BD9AAD0279E}"/>
    <dgm:cxn modelId="{8F7346FB-F158-BF44-8591-7169A7B1EF12}" srcId="{239E43C4-CC18-DA4C-8692-3DD8BEA17E6E}" destId="{3A412998-9432-BB41-AB00-2279D0AC96DB}" srcOrd="0" destOrd="0" parTransId="{7742FEB3-9391-604C-90A1-D8960328B5DE}" sibTransId="{5D4ED4B5-C75F-D64C-A4CC-203693384989}"/>
    <dgm:cxn modelId="{D6B04AC5-BE57-7C4B-85BD-C0021BED60D3}" type="presOf" srcId="{01A4BF06-C425-BD47-BF59-2291A1003FFB}" destId="{840B058F-D0F3-1548-A14B-106970C01E3F}" srcOrd="0" destOrd="0" presId="urn:microsoft.com/office/officeart/2005/8/layout/hierarchy1"/>
    <dgm:cxn modelId="{B87D4614-1572-5B45-A52B-3DDFEA149EFB}" srcId="{3995A37E-5030-6846-8866-EF3E4EA6465B}" destId="{5A0B6F49-65C4-6642-8788-F1FCC0208FD6}" srcOrd="0" destOrd="0" parTransId="{CB3441F8-ACFD-9944-A099-A4A0755CF0C2}" sibTransId="{90F09DB8-46DB-444A-ADBA-867318475575}"/>
    <dgm:cxn modelId="{E46FE911-C2B2-0F49-B4C6-12E1A832ABD0}" type="presOf" srcId="{F4EA84AF-76C9-0840-AB21-1A50694E2856}" destId="{11E6AF40-3EE3-7244-B288-70881A0A546A}" srcOrd="0" destOrd="0" presId="urn:microsoft.com/office/officeart/2005/8/layout/hierarchy1"/>
    <dgm:cxn modelId="{DC6D55E9-0F3F-AD48-B8D6-4CDDBE4B968D}" type="presParOf" srcId="{ABE75A2B-A2F3-8845-B61B-7A1B7BCCA586}" destId="{B675E5D5-85B4-F44B-A238-2697EE8109B8}" srcOrd="0" destOrd="0" presId="urn:microsoft.com/office/officeart/2005/8/layout/hierarchy1"/>
    <dgm:cxn modelId="{6B351936-02E4-E14F-B4C4-4A979BB90BAC}" type="presParOf" srcId="{B675E5D5-85B4-F44B-A238-2697EE8109B8}" destId="{0F168570-AE08-6A40-9B8C-0DB19C67C915}" srcOrd="0" destOrd="0" presId="urn:microsoft.com/office/officeart/2005/8/layout/hierarchy1"/>
    <dgm:cxn modelId="{9845641B-BB51-8647-8197-87B5DC395E1B}" type="presParOf" srcId="{0F168570-AE08-6A40-9B8C-0DB19C67C915}" destId="{8E40E515-67E5-F54A-B9EE-205CAE23387A}" srcOrd="0" destOrd="0" presId="urn:microsoft.com/office/officeart/2005/8/layout/hierarchy1"/>
    <dgm:cxn modelId="{850A0E41-0E87-7749-9D26-C4B70CBB876F}" type="presParOf" srcId="{0F168570-AE08-6A40-9B8C-0DB19C67C915}" destId="{886D9F61-E598-514A-ACE3-D3820637BF3D}" srcOrd="1" destOrd="0" presId="urn:microsoft.com/office/officeart/2005/8/layout/hierarchy1"/>
    <dgm:cxn modelId="{25B5624C-3BE8-9749-B42E-5FB6977F6CA8}" type="presParOf" srcId="{B675E5D5-85B4-F44B-A238-2697EE8109B8}" destId="{959ECA41-717B-1242-AF03-70D59134D65F}" srcOrd="1" destOrd="0" presId="urn:microsoft.com/office/officeart/2005/8/layout/hierarchy1"/>
    <dgm:cxn modelId="{414E295C-6A76-4642-A934-0ACE5DC6F5D4}" type="presParOf" srcId="{959ECA41-717B-1242-AF03-70D59134D65F}" destId="{5C027C97-7BC7-8247-8114-D2FEC007A35D}" srcOrd="0" destOrd="0" presId="urn:microsoft.com/office/officeart/2005/8/layout/hierarchy1"/>
    <dgm:cxn modelId="{E0CD4A3A-2160-4E44-BF02-4E601F268C91}" type="presParOf" srcId="{959ECA41-717B-1242-AF03-70D59134D65F}" destId="{B0922A72-06D8-8A4A-BF91-E2E44447C45A}" srcOrd="1" destOrd="0" presId="urn:microsoft.com/office/officeart/2005/8/layout/hierarchy1"/>
    <dgm:cxn modelId="{7CE82268-4B1A-3444-8EDA-89AE11B4EEE7}" type="presParOf" srcId="{B0922A72-06D8-8A4A-BF91-E2E44447C45A}" destId="{1142290F-0870-1B4F-BF96-E7FE58DD3B42}" srcOrd="0" destOrd="0" presId="urn:microsoft.com/office/officeart/2005/8/layout/hierarchy1"/>
    <dgm:cxn modelId="{1C8F4131-6652-1A47-8F0D-3180FF1C9A7B}" type="presParOf" srcId="{1142290F-0870-1B4F-BF96-E7FE58DD3B42}" destId="{8EF24EF1-2990-AE43-A96E-025FD5A12706}" srcOrd="0" destOrd="0" presId="urn:microsoft.com/office/officeart/2005/8/layout/hierarchy1"/>
    <dgm:cxn modelId="{EF90E103-9DF1-2049-BB99-8FC8E80418DF}" type="presParOf" srcId="{1142290F-0870-1B4F-BF96-E7FE58DD3B42}" destId="{F4213F8E-6BDD-D24E-875C-84BE3397B694}" srcOrd="1" destOrd="0" presId="urn:microsoft.com/office/officeart/2005/8/layout/hierarchy1"/>
    <dgm:cxn modelId="{311DE1D7-B228-6743-B0D5-0B9F2C8C56D0}" type="presParOf" srcId="{B0922A72-06D8-8A4A-BF91-E2E44447C45A}" destId="{EB996D39-F8A9-C645-BF47-D6BB4640E433}" srcOrd="1" destOrd="0" presId="urn:microsoft.com/office/officeart/2005/8/layout/hierarchy1"/>
    <dgm:cxn modelId="{EC869323-DADC-8846-AC71-C95C7B9EAC17}" type="presParOf" srcId="{EB996D39-F8A9-C645-BF47-D6BB4640E433}" destId="{11E6AF40-3EE3-7244-B288-70881A0A546A}" srcOrd="0" destOrd="0" presId="urn:microsoft.com/office/officeart/2005/8/layout/hierarchy1"/>
    <dgm:cxn modelId="{D8E95D69-F7D4-B945-B600-497F09F4EFCE}" type="presParOf" srcId="{EB996D39-F8A9-C645-BF47-D6BB4640E433}" destId="{AE429D42-1C1D-5241-B10B-584D0C76406B}" srcOrd="1" destOrd="0" presId="urn:microsoft.com/office/officeart/2005/8/layout/hierarchy1"/>
    <dgm:cxn modelId="{339F2072-07B6-C640-A8E3-094842D89113}" type="presParOf" srcId="{AE429D42-1C1D-5241-B10B-584D0C76406B}" destId="{0D97EB93-6141-534B-B2F5-BE83C78C3F5C}" srcOrd="0" destOrd="0" presId="urn:microsoft.com/office/officeart/2005/8/layout/hierarchy1"/>
    <dgm:cxn modelId="{45C096E5-831B-7E4D-8C9A-882408AB41CB}" type="presParOf" srcId="{0D97EB93-6141-534B-B2F5-BE83C78C3F5C}" destId="{A38152F3-6F47-EF4A-A5A7-6A844725296D}" srcOrd="0" destOrd="0" presId="urn:microsoft.com/office/officeart/2005/8/layout/hierarchy1"/>
    <dgm:cxn modelId="{D6A07F7B-C120-9944-A8DD-AE6C1D71ED4B}" type="presParOf" srcId="{0D97EB93-6141-534B-B2F5-BE83C78C3F5C}" destId="{1CDB4E00-D173-794B-9776-B20946777D05}" srcOrd="1" destOrd="0" presId="urn:microsoft.com/office/officeart/2005/8/layout/hierarchy1"/>
    <dgm:cxn modelId="{DDB6CC3A-4A49-5E44-96A5-EE196F752ABA}" type="presParOf" srcId="{AE429D42-1C1D-5241-B10B-584D0C76406B}" destId="{3492E5BD-92C0-1640-AE45-8705BF455111}" srcOrd="1" destOrd="0" presId="urn:microsoft.com/office/officeart/2005/8/layout/hierarchy1"/>
    <dgm:cxn modelId="{BA4B8099-CC3C-0841-8CD7-297C5FB9FB5D}" type="presParOf" srcId="{959ECA41-717B-1242-AF03-70D59134D65F}" destId="{840B058F-D0F3-1548-A14B-106970C01E3F}" srcOrd="2" destOrd="0" presId="urn:microsoft.com/office/officeart/2005/8/layout/hierarchy1"/>
    <dgm:cxn modelId="{DEFB7AF8-9F0F-624D-AA24-F35A3AAFA1CB}" type="presParOf" srcId="{959ECA41-717B-1242-AF03-70D59134D65F}" destId="{2D3D9B2E-B475-8448-ABFD-6AB57C48F19B}" srcOrd="3" destOrd="0" presId="urn:microsoft.com/office/officeart/2005/8/layout/hierarchy1"/>
    <dgm:cxn modelId="{F9779E15-3DE8-8E4A-947B-089B459E2888}" type="presParOf" srcId="{2D3D9B2E-B475-8448-ABFD-6AB57C48F19B}" destId="{4B7BA86E-D8A9-4642-8F6B-3B8CC03B1BC4}" srcOrd="0" destOrd="0" presId="urn:microsoft.com/office/officeart/2005/8/layout/hierarchy1"/>
    <dgm:cxn modelId="{802EEBEF-B78B-2342-86C5-D100D6769513}" type="presParOf" srcId="{4B7BA86E-D8A9-4642-8F6B-3B8CC03B1BC4}" destId="{3FAA5A3F-2601-EE44-9160-CE9A955EAE12}" srcOrd="0" destOrd="0" presId="urn:microsoft.com/office/officeart/2005/8/layout/hierarchy1"/>
    <dgm:cxn modelId="{8C0AE74A-322B-FE40-85E5-9EF7586DBD8A}" type="presParOf" srcId="{4B7BA86E-D8A9-4642-8F6B-3B8CC03B1BC4}" destId="{833CA5D2-EE6D-5C4C-AD02-32A1C68E67E0}" srcOrd="1" destOrd="0" presId="urn:microsoft.com/office/officeart/2005/8/layout/hierarchy1"/>
    <dgm:cxn modelId="{B6BF5A8A-D796-7B4C-91C7-6AA7FDF8C8AA}" type="presParOf" srcId="{2D3D9B2E-B475-8448-ABFD-6AB57C48F19B}" destId="{B5540473-142B-7F48-AA7F-EE5ED6F536C4}" srcOrd="1" destOrd="0" presId="urn:microsoft.com/office/officeart/2005/8/layout/hierarchy1"/>
    <dgm:cxn modelId="{713B74EB-84DC-D949-95EC-B79D3976E76C}" type="presParOf" srcId="{B5540473-142B-7F48-AA7F-EE5ED6F536C4}" destId="{BCDBB858-55B8-EF46-924C-69A30C2C1077}" srcOrd="0" destOrd="0" presId="urn:microsoft.com/office/officeart/2005/8/layout/hierarchy1"/>
    <dgm:cxn modelId="{C8F527A6-4727-2046-BB58-90867E1F74A5}" type="presParOf" srcId="{B5540473-142B-7F48-AA7F-EE5ED6F536C4}" destId="{D4151E49-1EF0-B84D-912D-E745C1D43616}" srcOrd="1" destOrd="0" presId="urn:microsoft.com/office/officeart/2005/8/layout/hierarchy1"/>
    <dgm:cxn modelId="{632A7D3E-23FF-FA41-A139-CBD6A8C8CFA1}" type="presParOf" srcId="{D4151E49-1EF0-B84D-912D-E745C1D43616}" destId="{D1D7A350-09E5-6F4E-899E-0C68CCE91EBE}" srcOrd="0" destOrd="0" presId="urn:microsoft.com/office/officeart/2005/8/layout/hierarchy1"/>
    <dgm:cxn modelId="{1124C039-FC81-A845-A2F3-2BF16EE005D7}" type="presParOf" srcId="{D1D7A350-09E5-6F4E-899E-0C68CCE91EBE}" destId="{8F4CECE0-A21C-3B44-B1C8-9D96D9A0CD46}" srcOrd="0" destOrd="0" presId="urn:microsoft.com/office/officeart/2005/8/layout/hierarchy1"/>
    <dgm:cxn modelId="{3424A9D8-124A-8B41-A908-D72CE98BB871}" type="presParOf" srcId="{D1D7A350-09E5-6F4E-899E-0C68CCE91EBE}" destId="{C61E3058-A2FE-634C-8196-2F5A99599EE2}" srcOrd="1" destOrd="0" presId="urn:microsoft.com/office/officeart/2005/8/layout/hierarchy1"/>
    <dgm:cxn modelId="{C84BE223-EEB2-864A-9AC5-AABBF62D684D}" type="presParOf" srcId="{D4151E49-1EF0-B84D-912D-E745C1D43616}" destId="{280B95C2-FE20-3448-BD61-987E377B3665}" srcOrd="1" destOrd="0" presId="urn:microsoft.com/office/officeart/2005/8/layout/hierarchy1"/>
    <dgm:cxn modelId="{41B53BAB-8ECE-074F-9B43-D9B30F7CD61D}" type="presParOf" srcId="{959ECA41-717B-1242-AF03-70D59134D65F}" destId="{9A16BCDC-65C7-2244-A18C-9F5713917FD1}" srcOrd="4" destOrd="0" presId="urn:microsoft.com/office/officeart/2005/8/layout/hierarchy1"/>
    <dgm:cxn modelId="{4F2BEF7B-843D-2D40-8C86-7BE79A73F786}" type="presParOf" srcId="{959ECA41-717B-1242-AF03-70D59134D65F}" destId="{34002794-F953-AB47-9AFB-9546C99759CC}" srcOrd="5" destOrd="0" presId="urn:microsoft.com/office/officeart/2005/8/layout/hierarchy1"/>
    <dgm:cxn modelId="{9EFD6A90-8111-5745-B6EA-8439AB3BFC8E}" type="presParOf" srcId="{34002794-F953-AB47-9AFB-9546C99759CC}" destId="{4E03F0F4-5EF6-B342-8B58-51D0FCA28951}" srcOrd="0" destOrd="0" presId="urn:microsoft.com/office/officeart/2005/8/layout/hierarchy1"/>
    <dgm:cxn modelId="{6EE3E307-AB1B-B247-ADDD-2EB3DAEA5A0F}" type="presParOf" srcId="{4E03F0F4-5EF6-B342-8B58-51D0FCA28951}" destId="{0E603CB6-86DC-6B43-A87E-D39C4127CA70}" srcOrd="0" destOrd="0" presId="urn:microsoft.com/office/officeart/2005/8/layout/hierarchy1"/>
    <dgm:cxn modelId="{3F355BD2-B9EC-6143-B470-5350BDA1220A}" type="presParOf" srcId="{4E03F0F4-5EF6-B342-8B58-51D0FCA28951}" destId="{08E8DE31-1AAA-074B-B60E-12E989CBBECB}" srcOrd="1" destOrd="0" presId="urn:microsoft.com/office/officeart/2005/8/layout/hierarchy1"/>
    <dgm:cxn modelId="{D9E19876-B735-1D44-990B-85136B967AD4}" type="presParOf" srcId="{34002794-F953-AB47-9AFB-9546C99759CC}" destId="{068EA255-D9D7-4F41-A3B2-6AA889C21176}" srcOrd="1" destOrd="0" presId="urn:microsoft.com/office/officeart/2005/8/layout/hierarchy1"/>
    <dgm:cxn modelId="{8F0A028B-4BDE-884B-BDEC-730E5AA217A0}" type="presParOf" srcId="{068EA255-D9D7-4F41-A3B2-6AA889C21176}" destId="{9DD60B08-1966-3743-AD3C-6273DD6EA6BE}" srcOrd="0" destOrd="0" presId="urn:microsoft.com/office/officeart/2005/8/layout/hierarchy1"/>
    <dgm:cxn modelId="{CA006C3B-BDEB-324F-86F5-517966045A64}" type="presParOf" srcId="{068EA255-D9D7-4F41-A3B2-6AA889C21176}" destId="{DCEBB147-436F-0546-9651-2230BCCA1F57}" srcOrd="1" destOrd="0" presId="urn:microsoft.com/office/officeart/2005/8/layout/hierarchy1"/>
    <dgm:cxn modelId="{D7EC7925-1D60-5146-BC0A-9BCF81A87CF4}" type="presParOf" srcId="{DCEBB147-436F-0546-9651-2230BCCA1F57}" destId="{764D07EC-B707-EA40-BF0F-D7BC6DE1A5C1}" srcOrd="0" destOrd="0" presId="urn:microsoft.com/office/officeart/2005/8/layout/hierarchy1"/>
    <dgm:cxn modelId="{30C1C930-8B9A-BF47-8FD0-DC6169EF677D}" type="presParOf" srcId="{764D07EC-B707-EA40-BF0F-D7BC6DE1A5C1}" destId="{ED4370BC-A9D0-6C48-9FFB-0A335E1AFD95}" srcOrd="0" destOrd="0" presId="urn:microsoft.com/office/officeart/2005/8/layout/hierarchy1"/>
    <dgm:cxn modelId="{5EADCF20-B976-474D-ADBA-485A16B219BF}" type="presParOf" srcId="{764D07EC-B707-EA40-BF0F-D7BC6DE1A5C1}" destId="{DF70BB18-8329-5C43-95CD-9448C477F849}" srcOrd="1" destOrd="0" presId="urn:microsoft.com/office/officeart/2005/8/layout/hierarchy1"/>
    <dgm:cxn modelId="{C03DBFC2-D089-5045-A7C7-B4743A772374}" type="presParOf" srcId="{DCEBB147-436F-0546-9651-2230BCCA1F57}" destId="{2EFB1EB6-CF86-B147-B4DC-26EA692EABC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E97D19-FDD8-4409-A787-4AEBC8E53B62}"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788FD2D8-915A-4907-B522-43349EBFD444}">
      <dgm:prSet phldrT="[Text]" custT="1"/>
      <dgm:spPr>
        <a:solidFill>
          <a:schemeClr val="bg1"/>
        </a:solidFill>
        <a:ln>
          <a:solidFill>
            <a:srgbClr val="000000"/>
          </a:solidFill>
        </a:ln>
        <a:effectLst/>
      </dgm:spPr>
      <dgm:t>
        <a:bodyPr/>
        <a:lstStyle/>
        <a:p>
          <a:r>
            <a:rPr lang="en-US" sz="3600" b="1" dirty="0" smtClean="0">
              <a:solidFill>
                <a:schemeClr val="tx1"/>
              </a:solidFill>
            </a:rPr>
            <a:t>Isocaloric diets</a:t>
          </a:r>
          <a:br>
            <a:rPr lang="en-US" sz="3600" b="1" dirty="0" smtClean="0">
              <a:solidFill>
                <a:schemeClr val="tx1"/>
              </a:solidFill>
            </a:rPr>
          </a:br>
          <a:r>
            <a:rPr lang="en-US" sz="2000" b="1" dirty="0" smtClean="0">
              <a:solidFill>
                <a:srgbClr val="800000"/>
              </a:solidFill>
            </a:rPr>
            <a:t>Beef steer ADG = 1.0 kg/d (NRC, 2000)</a:t>
          </a:r>
          <a:endParaRPr lang="en-US" sz="2000" b="1" dirty="0">
            <a:solidFill>
              <a:srgbClr val="800000"/>
            </a:solidFill>
          </a:endParaRPr>
        </a:p>
      </dgm:t>
    </dgm:pt>
    <dgm:pt modelId="{74F6137F-B1A2-44B4-80CC-D48B085C3B6E}" type="parTrans" cxnId="{BCA163D2-7117-4917-9BB6-7650D1F7E3B2}">
      <dgm:prSet/>
      <dgm:spPr/>
      <dgm:t>
        <a:bodyPr/>
        <a:lstStyle/>
        <a:p>
          <a:endParaRPr lang="en-US"/>
        </a:p>
      </dgm:t>
    </dgm:pt>
    <dgm:pt modelId="{5823200A-AEA7-4B5B-A9AB-FAF6D04DDB97}" type="sibTrans" cxnId="{BCA163D2-7117-4917-9BB6-7650D1F7E3B2}">
      <dgm:prSet/>
      <dgm:spPr/>
      <dgm:t>
        <a:bodyPr/>
        <a:lstStyle/>
        <a:p>
          <a:endParaRPr lang="en-US"/>
        </a:p>
      </dgm:t>
    </dgm:pt>
    <dgm:pt modelId="{B7084E58-D0C6-4BC9-9AAD-6CEBB9B5DD25}">
      <dgm:prSet phldrT="[Text]" custT="1"/>
      <dgm:spPr>
        <a:solidFill>
          <a:schemeClr val="tx1"/>
        </a:solidFill>
      </dgm:spPr>
      <dgm:t>
        <a:bodyPr/>
        <a:lstStyle/>
        <a:p>
          <a:r>
            <a:rPr lang="en-US" sz="4400" dirty="0" smtClean="0"/>
            <a:t>85% MP</a:t>
          </a:r>
          <a:r>
            <a:rPr lang="en-US" sz="3600" dirty="0" smtClean="0"/>
            <a:t/>
          </a:r>
          <a:br>
            <a:rPr lang="en-US" sz="3600" dirty="0" smtClean="0"/>
          </a:br>
          <a:r>
            <a:rPr lang="en-US" sz="1800" dirty="0" smtClean="0"/>
            <a:t>n = 6 pens</a:t>
          </a:r>
          <a:endParaRPr lang="en-US" sz="3600" dirty="0"/>
        </a:p>
      </dgm:t>
    </dgm:pt>
    <dgm:pt modelId="{03A85EEE-73C8-45FE-8E57-202B7EB64AAF}" type="parTrans" cxnId="{5C2A9B36-F3B2-4927-8D35-ED7DABCE98F5}">
      <dgm:prSet/>
      <dgm:spPr>
        <a:ln>
          <a:solidFill>
            <a:srgbClr val="000000"/>
          </a:solidFill>
        </a:ln>
      </dgm:spPr>
      <dgm:t>
        <a:bodyPr/>
        <a:lstStyle/>
        <a:p>
          <a:endParaRPr lang="en-US"/>
        </a:p>
      </dgm:t>
    </dgm:pt>
    <dgm:pt modelId="{20932853-861E-4CE0-BBD2-573A2A01BC6B}" type="sibTrans" cxnId="{5C2A9B36-F3B2-4927-8D35-ED7DABCE98F5}">
      <dgm:prSet/>
      <dgm:spPr/>
      <dgm:t>
        <a:bodyPr/>
        <a:lstStyle/>
        <a:p>
          <a:endParaRPr lang="en-US"/>
        </a:p>
      </dgm:t>
    </dgm:pt>
    <dgm:pt modelId="{5B16A56D-18C1-483E-A73A-A7694CDA041D}">
      <dgm:prSet phldrT="[Text]" custT="1"/>
      <dgm:spPr>
        <a:solidFill>
          <a:srgbClr val="0000FF"/>
        </a:solidFill>
      </dgm:spPr>
      <dgm:t>
        <a:bodyPr/>
        <a:lstStyle/>
        <a:p>
          <a:r>
            <a:rPr lang="en-US" sz="4400" dirty="0" smtClean="0"/>
            <a:t>115% MP</a:t>
          </a:r>
          <a:r>
            <a:rPr lang="en-US" sz="3600" dirty="0" smtClean="0"/>
            <a:t/>
          </a:r>
          <a:br>
            <a:rPr lang="en-US" sz="3600" dirty="0" smtClean="0"/>
          </a:br>
          <a:r>
            <a:rPr lang="en-US" sz="1800" dirty="0" smtClean="0"/>
            <a:t>n = 6 pens</a:t>
          </a:r>
          <a:endParaRPr lang="en-US" sz="1800" dirty="0"/>
        </a:p>
      </dgm:t>
    </dgm:pt>
    <dgm:pt modelId="{E4F9F5AB-EAE5-4276-BFBE-20DE68F38FB3}" type="parTrans" cxnId="{A984E04A-726B-458F-AE2D-78CD46FDE47D}">
      <dgm:prSet/>
      <dgm:spPr>
        <a:ln>
          <a:solidFill>
            <a:srgbClr val="000000"/>
          </a:solidFill>
        </a:ln>
      </dgm:spPr>
      <dgm:t>
        <a:bodyPr/>
        <a:lstStyle/>
        <a:p>
          <a:endParaRPr lang="en-US"/>
        </a:p>
      </dgm:t>
    </dgm:pt>
    <dgm:pt modelId="{85A127A4-8369-49E5-876D-6F5FD095D206}" type="sibTrans" cxnId="{A984E04A-726B-458F-AE2D-78CD46FDE47D}">
      <dgm:prSet/>
      <dgm:spPr/>
      <dgm:t>
        <a:bodyPr/>
        <a:lstStyle/>
        <a:p>
          <a:endParaRPr lang="en-US"/>
        </a:p>
      </dgm:t>
    </dgm:pt>
    <dgm:pt modelId="{A6ACD5BD-49F6-4B30-B534-1AA0BE43B2FB}">
      <dgm:prSet phldrT="[Text]" custT="1"/>
      <dgm:spPr>
        <a:solidFill>
          <a:srgbClr val="800000"/>
        </a:solidFill>
      </dgm:spPr>
      <dgm:t>
        <a:bodyPr/>
        <a:lstStyle/>
        <a:p>
          <a:r>
            <a:rPr lang="en-US" sz="4400" dirty="0" smtClean="0"/>
            <a:t>100% MP</a:t>
          </a:r>
          <a:br>
            <a:rPr lang="en-US" sz="4400" dirty="0" smtClean="0"/>
          </a:br>
          <a:r>
            <a:rPr lang="en-US" sz="1800" dirty="0" smtClean="0"/>
            <a:t>n = 6 pens</a:t>
          </a:r>
          <a:endParaRPr lang="en-US" sz="1800" dirty="0"/>
        </a:p>
      </dgm:t>
    </dgm:pt>
    <dgm:pt modelId="{36115DAB-8353-4D26-AE29-CDCD812D9792}" type="parTrans" cxnId="{96F24E89-6852-4E0C-B63D-A7F6BE03E5C1}">
      <dgm:prSet/>
      <dgm:spPr>
        <a:ln>
          <a:solidFill>
            <a:srgbClr val="000000"/>
          </a:solidFill>
        </a:ln>
      </dgm:spPr>
      <dgm:t>
        <a:bodyPr/>
        <a:lstStyle/>
        <a:p>
          <a:endParaRPr lang="en-US"/>
        </a:p>
      </dgm:t>
    </dgm:pt>
    <dgm:pt modelId="{F4A13391-CBE7-4A5B-9491-7477BBEF70C7}" type="sibTrans" cxnId="{96F24E89-6852-4E0C-B63D-A7F6BE03E5C1}">
      <dgm:prSet/>
      <dgm:spPr/>
      <dgm:t>
        <a:bodyPr/>
        <a:lstStyle/>
        <a:p>
          <a:endParaRPr lang="en-US"/>
        </a:p>
      </dgm:t>
    </dgm:pt>
    <dgm:pt modelId="{0A0A1369-FC6B-44B2-A023-535BB3F0C882}" type="pres">
      <dgm:prSet presAssocID="{37E97D19-FDD8-4409-A787-4AEBC8E53B62}" presName="diagram" presStyleCnt="0">
        <dgm:presLayoutVars>
          <dgm:chPref val="1"/>
          <dgm:dir/>
          <dgm:animOne val="branch"/>
          <dgm:animLvl val="lvl"/>
          <dgm:resizeHandles val="exact"/>
        </dgm:presLayoutVars>
      </dgm:prSet>
      <dgm:spPr/>
      <dgm:t>
        <a:bodyPr/>
        <a:lstStyle/>
        <a:p>
          <a:endParaRPr lang="en-US"/>
        </a:p>
      </dgm:t>
    </dgm:pt>
    <dgm:pt modelId="{87D978F5-2716-4110-89A4-32B08BA9908E}" type="pres">
      <dgm:prSet presAssocID="{788FD2D8-915A-4907-B522-43349EBFD444}" presName="root1" presStyleCnt="0"/>
      <dgm:spPr/>
    </dgm:pt>
    <dgm:pt modelId="{EEB4FAAF-A4DB-487C-B7A5-529F77CFB257}" type="pres">
      <dgm:prSet presAssocID="{788FD2D8-915A-4907-B522-43349EBFD444}" presName="LevelOneTextNode" presStyleLbl="node0" presStyleIdx="0" presStyleCnt="1" custScaleX="129742" custLinFactNeighborY="8309">
        <dgm:presLayoutVars>
          <dgm:chPref val="3"/>
        </dgm:presLayoutVars>
      </dgm:prSet>
      <dgm:spPr/>
      <dgm:t>
        <a:bodyPr/>
        <a:lstStyle/>
        <a:p>
          <a:endParaRPr lang="en-US"/>
        </a:p>
      </dgm:t>
    </dgm:pt>
    <dgm:pt modelId="{378A81CC-F7EC-4633-B186-098960C4C199}" type="pres">
      <dgm:prSet presAssocID="{788FD2D8-915A-4907-B522-43349EBFD444}" presName="level2hierChild" presStyleCnt="0"/>
      <dgm:spPr/>
    </dgm:pt>
    <dgm:pt modelId="{EE8E7EBB-AEF5-4457-9840-F692DCCE02DB}" type="pres">
      <dgm:prSet presAssocID="{03A85EEE-73C8-45FE-8E57-202B7EB64AAF}" presName="conn2-1" presStyleLbl="parChTrans1D2" presStyleIdx="0" presStyleCnt="3"/>
      <dgm:spPr/>
      <dgm:t>
        <a:bodyPr/>
        <a:lstStyle/>
        <a:p>
          <a:endParaRPr lang="en-US"/>
        </a:p>
      </dgm:t>
    </dgm:pt>
    <dgm:pt modelId="{EA2E46E6-F3AD-425D-8791-70E526CA0DD8}" type="pres">
      <dgm:prSet presAssocID="{03A85EEE-73C8-45FE-8E57-202B7EB64AAF}" presName="connTx" presStyleLbl="parChTrans1D2" presStyleIdx="0" presStyleCnt="3"/>
      <dgm:spPr/>
      <dgm:t>
        <a:bodyPr/>
        <a:lstStyle/>
        <a:p>
          <a:endParaRPr lang="en-US"/>
        </a:p>
      </dgm:t>
    </dgm:pt>
    <dgm:pt modelId="{631A477C-0FA6-499A-B3C8-83F64B8E6294}" type="pres">
      <dgm:prSet presAssocID="{B7084E58-D0C6-4BC9-9AAD-6CEBB9B5DD25}" presName="root2" presStyleCnt="0"/>
      <dgm:spPr/>
    </dgm:pt>
    <dgm:pt modelId="{B3F11A11-8455-4AC3-B941-BC920648FEE9}" type="pres">
      <dgm:prSet presAssocID="{B7084E58-D0C6-4BC9-9AAD-6CEBB9B5DD25}" presName="LevelTwoTextNode" presStyleLbl="node2" presStyleIdx="0" presStyleCnt="3">
        <dgm:presLayoutVars>
          <dgm:chPref val="3"/>
        </dgm:presLayoutVars>
      </dgm:prSet>
      <dgm:spPr/>
      <dgm:t>
        <a:bodyPr/>
        <a:lstStyle/>
        <a:p>
          <a:endParaRPr lang="en-US"/>
        </a:p>
      </dgm:t>
    </dgm:pt>
    <dgm:pt modelId="{3F67BA8D-2B14-4745-8BF4-7BA262E46FB7}" type="pres">
      <dgm:prSet presAssocID="{B7084E58-D0C6-4BC9-9AAD-6CEBB9B5DD25}" presName="level3hierChild" presStyleCnt="0"/>
      <dgm:spPr/>
    </dgm:pt>
    <dgm:pt modelId="{2BA69F2F-FDD0-4F61-AB3A-ED29585A126E}" type="pres">
      <dgm:prSet presAssocID="{36115DAB-8353-4D26-AE29-CDCD812D9792}" presName="conn2-1" presStyleLbl="parChTrans1D2" presStyleIdx="1" presStyleCnt="3"/>
      <dgm:spPr/>
      <dgm:t>
        <a:bodyPr/>
        <a:lstStyle/>
        <a:p>
          <a:endParaRPr lang="en-US"/>
        </a:p>
      </dgm:t>
    </dgm:pt>
    <dgm:pt modelId="{4073373A-6277-4C77-9365-5215DE7DB98B}" type="pres">
      <dgm:prSet presAssocID="{36115DAB-8353-4D26-AE29-CDCD812D9792}" presName="connTx" presStyleLbl="parChTrans1D2" presStyleIdx="1" presStyleCnt="3"/>
      <dgm:spPr/>
      <dgm:t>
        <a:bodyPr/>
        <a:lstStyle/>
        <a:p>
          <a:endParaRPr lang="en-US"/>
        </a:p>
      </dgm:t>
    </dgm:pt>
    <dgm:pt modelId="{643D165D-DBF0-42A6-B647-BF7D2ACF8427}" type="pres">
      <dgm:prSet presAssocID="{A6ACD5BD-49F6-4B30-B534-1AA0BE43B2FB}" presName="root2" presStyleCnt="0"/>
      <dgm:spPr/>
    </dgm:pt>
    <dgm:pt modelId="{8AD8FC4D-4E6C-4A7F-827D-17BE0EEAF916}" type="pres">
      <dgm:prSet presAssocID="{A6ACD5BD-49F6-4B30-B534-1AA0BE43B2FB}" presName="LevelTwoTextNode" presStyleLbl="node2" presStyleIdx="1" presStyleCnt="3">
        <dgm:presLayoutVars>
          <dgm:chPref val="3"/>
        </dgm:presLayoutVars>
      </dgm:prSet>
      <dgm:spPr/>
      <dgm:t>
        <a:bodyPr/>
        <a:lstStyle/>
        <a:p>
          <a:endParaRPr lang="en-US"/>
        </a:p>
      </dgm:t>
    </dgm:pt>
    <dgm:pt modelId="{305AABF8-B825-406A-80F1-60953F82D90B}" type="pres">
      <dgm:prSet presAssocID="{A6ACD5BD-49F6-4B30-B534-1AA0BE43B2FB}" presName="level3hierChild" presStyleCnt="0"/>
      <dgm:spPr/>
    </dgm:pt>
    <dgm:pt modelId="{B6E5201F-849F-468B-B405-36FFDDCC2A75}" type="pres">
      <dgm:prSet presAssocID="{E4F9F5AB-EAE5-4276-BFBE-20DE68F38FB3}" presName="conn2-1" presStyleLbl="parChTrans1D2" presStyleIdx="2" presStyleCnt="3"/>
      <dgm:spPr/>
      <dgm:t>
        <a:bodyPr/>
        <a:lstStyle/>
        <a:p>
          <a:endParaRPr lang="en-US"/>
        </a:p>
      </dgm:t>
    </dgm:pt>
    <dgm:pt modelId="{9380D06D-6C68-430C-B205-B0D28A055D62}" type="pres">
      <dgm:prSet presAssocID="{E4F9F5AB-EAE5-4276-BFBE-20DE68F38FB3}" presName="connTx" presStyleLbl="parChTrans1D2" presStyleIdx="2" presStyleCnt="3"/>
      <dgm:spPr/>
      <dgm:t>
        <a:bodyPr/>
        <a:lstStyle/>
        <a:p>
          <a:endParaRPr lang="en-US"/>
        </a:p>
      </dgm:t>
    </dgm:pt>
    <dgm:pt modelId="{7777B2FC-69DB-4C7E-A071-06EEE9812684}" type="pres">
      <dgm:prSet presAssocID="{5B16A56D-18C1-483E-A73A-A7694CDA041D}" presName="root2" presStyleCnt="0"/>
      <dgm:spPr/>
    </dgm:pt>
    <dgm:pt modelId="{BDE5751E-A823-4EBF-942D-82ADAC1F846F}" type="pres">
      <dgm:prSet presAssocID="{5B16A56D-18C1-483E-A73A-A7694CDA041D}" presName="LevelTwoTextNode" presStyleLbl="node2" presStyleIdx="2" presStyleCnt="3">
        <dgm:presLayoutVars>
          <dgm:chPref val="3"/>
        </dgm:presLayoutVars>
      </dgm:prSet>
      <dgm:spPr/>
      <dgm:t>
        <a:bodyPr/>
        <a:lstStyle/>
        <a:p>
          <a:endParaRPr lang="en-US"/>
        </a:p>
      </dgm:t>
    </dgm:pt>
    <dgm:pt modelId="{A2306DE4-980D-48AE-BBA6-44509FC147E1}" type="pres">
      <dgm:prSet presAssocID="{5B16A56D-18C1-483E-A73A-A7694CDA041D}" presName="level3hierChild" presStyleCnt="0"/>
      <dgm:spPr/>
    </dgm:pt>
  </dgm:ptLst>
  <dgm:cxnLst>
    <dgm:cxn modelId="{F3753A01-0D63-4742-87DD-B0D107AE733B}" type="presOf" srcId="{37E97D19-FDD8-4409-A787-4AEBC8E53B62}" destId="{0A0A1369-FC6B-44B2-A023-535BB3F0C882}" srcOrd="0" destOrd="0" presId="urn:microsoft.com/office/officeart/2005/8/layout/hierarchy2"/>
    <dgm:cxn modelId="{737670C7-15E9-6641-A07B-CDF917CC6C5C}" type="presOf" srcId="{5B16A56D-18C1-483E-A73A-A7694CDA041D}" destId="{BDE5751E-A823-4EBF-942D-82ADAC1F846F}" srcOrd="0" destOrd="0" presId="urn:microsoft.com/office/officeart/2005/8/layout/hierarchy2"/>
    <dgm:cxn modelId="{6051C518-613F-774D-8EC4-5C4400381578}" type="presOf" srcId="{E4F9F5AB-EAE5-4276-BFBE-20DE68F38FB3}" destId="{9380D06D-6C68-430C-B205-B0D28A055D62}" srcOrd="1" destOrd="0" presId="urn:microsoft.com/office/officeart/2005/8/layout/hierarchy2"/>
    <dgm:cxn modelId="{A984E04A-726B-458F-AE2D-78CD46FDE47D}" srcId="{788FD2D8-915A-4907-B522-43349EBFD444}" destId="{5B16A56D-18C1-483E-A73A-A7694CDA041D}" srcOrd="2" destOrd="0" parTransId="{E4F9F5AB-EAE5-4276-BFBE-20DE68F38FB3}" sibTransId="{85A127A4-8369-49E5-876D-6F5FD095D206}"/>
    <dgm:cxn modelId="{A093C817-64B5-B044-A8E3-5138082B94C7}" type="presOf" srcId="{03A85EEE-73C8-45FE-8E57-202B7EB64AAF}" destId="{EE8E7EBB-AEF5-4457-9840-F692DCCE02DB}" srcOrd="0" destOrd="0" presId="urn:microsoft.com/office/officeart/2005/8/layout/hierarchy2"/>
    <dgm:cxn modelId="{96F24E89-6852-4E0C-B63D-A7F6BE03E5C1}" srcId="{788FD2D8-915A-4907-B522-43349EBFD444}" destId="{A6ACD5BD-49F6-4B30-B534-1AA0BE43B2FB}" srcOrd="1" destOrd="0" parTransId="{36115DAB-8353-4D26-AE29-CDCD812D9792}" sibTransId="{F4A13391-CBE7-4A5B-9491-7477BBEF70C7}"/>
    <dgm:cxn modelId="{4B379A89-E4AD-CD4A-80BF-F9093521E235}" type="presOf" srcId="{A6ACD5BD-49F6-4B30-B534-1AA0BE43B2FB}" destId="{8AD8FC4D-4E6C-4A7F-827D-17BE0EEAF916}" srcOrd="0" destOrd="0" presId="urn:microsoft.com/office/officeart/2005/8/layout/hierarchy2"/>
    <dgm:cxn modelId="{8C70F5B7-6449-9A4E-A8BF-73056D0BF542}" type="presOf" srcId="{788FD2D8-915A-4907-B522-43349EBFD444}" destId="{EEB4FAAF-A4DB-487C-B7A5-529F77CFB257}" srcOrd="0" destOrd="0" presId="urn:microsoft.com/office/officeart/2005/8/layout/hierarchy2"/>
    <dgm:cxn modelId="{4F101310-E020-834D-B2E0-9992F34EBB18}" type="presOf" srcId="{B7084E58-D0C6-4BC9-9AAD-6CEBB9B5DD25}" destId="{B3F11A11-8455-4AC3-B941-BC920648FEE9}" srcOrd="0" destOrd="0" presId="urn:microsoft.com/office/officeart/2005/8/layout/hierarchy2"/>
    <dgm:cxn modelId="{1A73FAAE-7E87-414F-A865-9FC8CF4706B1}" type="presOf" srcId="{03A85EEE-73C8-45FE-8E57-202B7EB64AAF}" destId="{EA2E46E6-F3AD-425D-8791-70E526CA0DD8}" srcOrd="1" destOrd="0" presId="urn:microsoft.com/office/officeart/2005/8/layout/hierarchy2"/>
    <dgm:cxn modelId="{A1E45C38-5DD1-D046-8532-561930BDD481}" type="presOf" srcId="{36115DAB-8353-4D26-AE29-CDCD812D9792}" destId="{4073373A-6277-4C77-9365-5215DE7DB98B}" srcOrd="1" destOrd="0" presId="urn:microsoft.com/office/officeart/2005/8/layout/hierarchy2"/>
    <dgm:cxn modelId="{BCA163D2-7117-4917-9BB6-7650D1F7E3B2}" srcId="{37E97D19-FDD8-4409-A787-4AEBC8E53B62}" destId="{788FD2D8-915A-4907-B522-43349EBFD444}" srcOrd="0" destOrd="0" parTransId="{74F6137F-B1A2-44B4-80CC-D48B085C3B6E}" sibTransId="{5823200A-AEA7-4B5B-A9AB-FAF6D04DDB97}"/>
    <dgm:cxn modelId="{668250FE-F4A5-EC47-9BCC-58D835E209F3}" type="presOf" srcId="{36115DAB-8353-4D26-AE29-CDCD812D9792}" destId="{2BA69F2F-FDD0-4F61-AB3A-ED29585A126E}" srcOrd="0" destOrd="0" presId="urn:microsoft.com/office/officeart/2005/8/layout/hierarchy2"/>
    <dgm:cxn modelId="{19641CC1-9B8C-CC48-B81A-3BE1AEF1B2CD}" type="presOf" srcId="{E4F9F5AB-EAE5-4276-BFBE-20DE68F38FB3}" destId="{B6E5201F-849F-468B-B405-36FFDDCC2A75}" srcOrd="0" destOrd="0" presId="urn:microsoft.com/office/officeart/2005/8/layout/hierarchy2"/>
    <dgm:cxn modelId="{5C2A9B36-F3B2-4927-8D35-ED7DABCE98F5}" srcId="{788FD2D8-915A-4907-B522-43349EBFD444}" destId="{B7084E58-D0C6-4BC9-9AAD-6CEBB9B5DD25}" srcOrd="0" destOrd="0" parTransId="{03A85EEE-73C8-45FE-8E57-202B7EB64AAF}" sibTransId="{20932853-861E-4CE0-BBD2-573A2A01BC6B}"/>
    <dgm:cxn modelId="{B667EEA5-BE88-8445-A6BC-1F20A72E1E7F}" type="presParOf" srcId="{0A0A1369-FC6B-44B2-A023-535BB3F0C882}" destId="{87D978F5-2716-4110-89A4-32B08BA9908E}" srcOrd="0" destOrd="0" presId="urn:microsoft.com/office/officeart/2005/8/layout/hierarchy2"/>
    <dgm:cxn modelId="{D50FBE1F-40F1-9143-937F-AEC295D31EE6}" type="presParOf" srcId="{87D978F5-2716-4110-89A4-32B08BA9908E}" destId="{EEB4FAAF-A4DB-487C-B7A5-529F77CFB257}" srcOrd="0" destOrd="0" presId="urn:microsoft.com/office/officeart/2005/8/layout/hierarchy2"/>
    <dgm:cxn modelId="{D2D7AFF3-9130-6044-9596-EA67F1533439}" type="presParOf" srcId="{87D978F5-2716-4110-89A4-32B08BA9908E}" destId="{378A81CC-F7EC-4633-B186-098960C4C199}" srcOrd="1" destOrd="0" presId="urn:microsoft.com/office/officeart/2005/8/layout/hierarchy2"/>
    <dgm:cxn modelId="{353DD91F-84C4-A34B-92D0-31153F5F4BCE}" type="presParOf" srcId="{378A81CC-F7EC-4633-B186-098960C4C199}" destId="{EE8E7EBB-AEF5-4457-9840-F692DCCE02DB}" srcOrd="0" destOrd="0" presId="urn:microsoft.com/office/officeart/2005/8/layout/hierarchy2"/>
    <dgm:cxn modelId="{E4C55EBC-5356-7A40-856A-09EB47BDC6ED}" type="presParOf" srcId="{EE8E7EBB-AEF5-4457-9840-F692DCCE02DB}" destId="{EA2E46E6-F3AD-425D-8791-70E526CA0DD8}" srcOrd="0" destOrd="0" presId="urn:microsoft.com/office/officeart/2005/8/layout/hierarchy2"/>
    <dgm:cxn modelId="{3EEF9637-7FF4-C44B-9957-47504ADE2E43}" type="presParOf" srcId="{378A81CC-F7EC-4633-B186-098960C4C199}" destId="{631A477C-0FA6-499A-B3C8-83F64B8E6294}" srcOrd="1" destOrd="0" presId="urn:microsoft.com/office/officeart/2005/8/layout/hierarchy2"/>
    <dgm:cxn modelId="{7A7B64E1-A25A-4B4A-A269-7A2D555D51CE}" type="presParOf" srcId="{631A477C-0FA6-499A-B3C8-83F64B8E6294}" destId="{B3F11A11-8455-4AC3-B941-BC920648FEE9}" srcOrd="0" destOrd="0" presId="urn:microsoft.com/office/officeart/2005/8/layout/hierarchy2"/>
    <dgm:cxn modelId="{0A72B0BA-ABCA-9043-8AF6-16E2C08612C1}" type="presParOf" srcId="{631A477C-0FA6-499A-B3C8-83F64B8E6294}" destId="{3F67BA8D-2B14-4745-8BF4-7BA262E46FB7}" srcOrd="1" destOrd="0" presId="urn:microsoft.com/office/officeart/2005/8/layout/hierarchy2"/>
    <dgm:cxn modelId="{020A9AFB-9818-804A-8168-6C0F0679EAE7}" type="presParOf" srcId="{378A81CC-F7EC-4633-B186-098960C4C199}" destId="{2BA69F2F-FDD0-4F61-AB3A-ED29585A126E}" srcOrd="2" destOrd="0" presId="urn:microsoft.com/office/officeart/2005/8/layout/hierarchy2"/>
    <dgm:cxn modelId="{DCFCE210-5A9B-D54E-89EB-49A375AE489D}" type="presParOf" srcId="{2BA69F2F-FDD0-4F61-AB3A-ED29585A126E}" destId="{4073373A-6277-4C77-9365-5215DE7DB98B}" srcOrd="0" destOrd="0" presId="urn:microsoft.com/office/officeart/2005/8/layout/hierarchy2"/>
    <dgm:cxn modelId="{07DE2F2D-B6DE-8147-9471-925DBAEBAE01}" type="presParOf" srcId="{378A81CC-F7EC-4633-B186-098960C4C199}" destId="{643D165D-DBF0-42A6-B647-BF7D2ACF8427}" srcOrd="3" destOrd="0" presId="urn:microsoft.com/office/officeart/2005/8/layout/hierarchy2"/>
    <dgm:cxn modelId="{8A09E199-1488-4743-9A61-D866BE7BAC13}" type="presParOf" srcId="{643D165D-DBF0-42A6-B647-BF7D2ACF8427}" destId="{8AD8FC4D-4E6C-4A7F-827D-17BE0EEAF916}" srcOrd="0" destOrd="0" presId="urn:microsoft.com/office/officeart/2005/8/layout/hierarchy2"/>
    <dgm:cxn modelId="{5263F97A-DE05-F045-94A3-F0BA417E5233}" type="presParOf" srcId="{643D165D-DBF0-42A6-B647-BF7D2ACF8427}" destId="{305AABF8-B825-406A-80F1-60953F82D90B}" srcOrd="1" destOrd="0" presId="urn:microsoft.com/office/officeart/2005/8/layout/hierarchy2"/>
    <dgm:cxn modelId="{6421CFCD-BB0E-3843-B8D8-C12470ABC141}" type="presParOf" srcId="{378A81CC-F7EC-4633-B186-098960C4C199}" destId="{B6E5201F-849F-468B-B405-36FFDDCC2A75}" srcOrd="4" destOrd="0" presId="urn:microsoft.com/office/officeart/2005/8/layout/hierarchy2"/>
    <dgm:cxn modelId="{703A83E3-AD47-AF49-A53D-D223C71DF333}" type="presParOf" srcId="{B6E5201F-849F-468B-B405-36FFDDCC2A75}" destId="{9380D06D-6C68-430C-B205-B0D28A055D62}" srcOrd="0" destOrd="0" presId="urn:microsoft.com/office/officeart/2005/8/layout/hierarchy2"/>
    <dgm:cxn modelId="{10FB43B0-B567-7844-8F73-BFDFD547F7CF}" type="presParOf" srcId="{378A81CC-F7EC-4633-B186-098960C4C199}" destId="{7777B2FC-69DB-4C7E-A071-06EEE9812684}" srcOrd="5" destOrd="0" presId="urn:microsoft.com/office/officeart/2005/8/layout/hierarchy2"/>
    <dgm:cxn modelId="{B311E058-BAC7-5446-84FF-36DCB3AC9F5E}" type="presParOf" srcId="{7777B2FC-69DB-4C7E-A071-06EEE9812684}" destId="{BDE5751E-A823-4EBF-942D-82ADAC1F846F}" srcOrd="0" destOrd="0" presId="urn:microsoft.com/office/officeart/2005/8/layout/hierarchy2"/>
    <dgm:cxn modelId="{554F3F2C-5152-094F-85B6-649BDF1CEAC3}" type="presParOf" srcId="{7777B2FC-69DB-4C7E-A071-06EEE9812684}" destId="{A2306DE4-980D-48AE-BBA6-44509FC147E1}" srcOrd="1" destOrd="0" presId="urn:microsoft.com/office/officeart/2005/8/layout/hierarchy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B74039-03DB-1F42-B7EA-6169A3D7517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8DEACA41-EDCF-E741-A134-41DB543EF9BC}">
      <dgm:prSet phldrT="[Text]"/>
      <dgm:spPr>
        <a:solidFill>
          <a:schemeClr val="tx1">
            <a:lumMod val="65000"/>
          </a:schemeClr>
        </a:solidFill>
        <a:ln>
          <a:solidFill>
            <a:schemeClr val="bg2"/>
          </a:solidFill>
        </a:ln>
        <a:effectLst/>
      </dgm:spPr>
      <dgm:t>
        <a:bodyPr/>
        <a:lstStyle/>
        <a:p>
          <a:r>
            <a:rPr lang="en-US" b="1" dirty="0" smtClean="0">
              <a:solidFill>
                <a:schemeClr val="bg2"/>
              </a:solidFill>
            </a:rPr>
            <a:t>Concentrate</a:t>
          </a:r>
          <a:br>
            <a:rPr lang="en-US" b="1" dirty="0" smtClean="0">
              <a:solidFill>
                <a:schemeClr val="bg2"/>
              </a:solidFill>
            </a:rPr>
          </a:br>
          <a:r>
            <a:rPr lang="en-US" b="1" dirty="0" smtClean="0">
              <a:solidFill>
                <a:schemeClr val="bg2"/>
              </a:solidFill>
            </a:rPr>
            <a:t>DM Intake</a:t>
          </a:r>
          <a:br>
            <a:rPr lang="en-US" b="1" dirty="0" smtClean="0">
              <a:solidFill>
                <a:schemeClr val="bg2"/>
              </a:solidFill>
            </a:rPr>
          </a:br>
          <a:r>
            <a:rPr lang="en-US" b="1" dirty="0" smtClean="0">
              <a:solidFill>
                <a:schemeClr val="bg2"/>
              </a:solidFill>
            </a:rPr>
            <a:t>0.5% of BW</a:t>
          </a:r>
          <a:endParaRPr lang="en-US" b="1" dirty="0">
            <a:solidFill>
              <a:schemeClr val="bg2"/>
            </a:solidFill>
          </a:endParaRPr>
        </a:p>
      </dgm:t>
    </dgm:pt>
    <dgm:pt modelId="{898694DA-2E5D-4246-A185-EEFCD7B29CD7}" type="parTrans" cxnId="{F92B053F-3AA6-9346-B412-7B2340814FF7}">
      <dgm:prSet/>
      <dgm:spPr/>
      <dgm:t>
        <a:bodyPr/>
        <a:lstStyle/>
        <a:p>
          <a:endParaRPr lang="en-US"/>
        </a:p>
      </dgm:t>
    </dgm:pt>
    <dgm:pt modelId="{493CBC23-617F-B841-B5CF-92955406DEA1}" type="sibTrans" cxnId="{F92B053F-3AA6-9346-B412-7B2340814FF7}">
      <dgm:prSet/>
      <dgm:spPr/>
      <dgm:t>
        <a:bodyPr/>
        <a:lstStyle/>
        <a:p>
          <a:endParaRPr lang="en-US"/>
        </a:p>
      </dgm:t>
    </dgm:pt>
    <dgm:pt modelId="{875C49FA-AB28-3347-A987-0C58FF9823C1}">
      <dgm:prSet phldrT="[Text]"/>
      <dgm:spPr>
        <a:solidFill>
          <a:srgbClr val="0000FF"/>
        </a:solidFill>
        <a:ln>
          <a:solidFill>
            <a:srgbClr val="0000FF"/>
          </a:solidFill>
        </a:ln>
        <a:effectLst/>
      </dgm:spPr>
      <dgm:t>
        <a:bodyPr/>
        <a:lstStyle/>
        <a:p>
          <a:r>
            <a:rPr lang="en-US" dirty="0" smtClean="0">
              <a:solidFill>
                <a:schemeClr val="bg1"/>
              </a:solidFill>
            </a:rPr>
            <a:t>3x weekly</a:t>
          </a:r>
        </a:p>
        <a:p>
          <a:r>
            <a:rPr lang="en-US" dirty="0" smtClean="0">
              <a:solidFill>
                <a:schemeClr val="bg1"/>
              </a:solidFill>
            </a:rPr>
            <a:t>Mo, Wed, Fri</a:t>
          </a:r>
          <a:endParaRPr lang="en-US" dirty="0">
            <a:solidFill>
              <a:schemeClr val="bg1"/>
            </a:solidFill>
          </a:endParaRPr>
        </a:p>
      </dgm:t>
    </dgm:pt>
    <dgm:pt modelId="{BEAEAB11-BDDA-6544-B509-0CBC01F3B26C}" type="parTrans" cxnId="{1776DCCE-A293-8447-86C5-44B75BD19042}">
      <dgm:prSet/>
      <dgm:spPr>
        <a:ln>
          <a:solidFill>
            <a:schemeClr val="tx1"/>
          </a:solidFill>
        </a:ln>
      </dgm:spPr>
      <dgm:t>
        <a:bodyPr/>
        <a:lstStyle/>
        <a:p>
          <a:endParaRPr lang="en-US"/>
        </a:p>
      </dgm:t>
    </dgm:pt>
    <dgm:pt modelId="{253C25A7-3646-F845-9A9E-6C0979D59A92}" type="sibTrans" cxnId="{1776DCCE-A293-8447-86C5-44B75BD19042}">
      <dgm:prSet/>
      <dgm:spPr/>
      <dgm:t>
        <a:bodyPr/>
        <a:lstStyle/>
        <a:p>
          <a:endParaRPr lang="en-US"/>
        </a:p>
      </dgm:t>
    </dgm:pt>
    <dgm:pt modelId="{FA4798A0-F8C3-1449-A199-C0F09F39E71E}">
      <dgm:prSet phldrT="[Text]"/>
      <dgm:spPr>
        <a:solidFill>
          <a:srgbClr val="FF0000"/>
        </a:solidFill>
        <a:ln>
          <a:solidFill>
            <a:srgbClr val="F55433"/>
          </a:solidFill>
        </a:ln>
        <a:effectLst/>
      </dgm:spPr>
      <dgm:t>
        <a:bodyPr/>
        <a:lstStyle/>
        <a:p>
          <a:r>
            <a:rPr lang="en-US" dirty="0" smtClean="0"/>
            <a:t>7x weekly</a:t>
          </a:r>
        </a:p>
        <a:p>
          <a:r>
            <a:rPr lang="en-US" dirty="0" smtClean="0"/>
            <a:t>Daily</a:t>
          </a:r>
          <a:endParaRPr lang="en-US" dirty="0"/>
        </a:p>
      </dgm:t>
    </dgm:pt>
    <dgm:pt modelId="{3DF9649D-3678-514F-9127-535AA0872D77}" type="parTrans" cxnId="{591A61D1-3B93-D84C-960B-AE708D0E40A1}">
      <dgm:prSet/>
      <dgm:spPr>
        <a:ln>
          <a:solidFill>
            <a:srgbClr val="000000"/>
          </a:solidFill>
        </a:ln>
      </dgm:spPr>
      <dgm:t>
        <a:bodyPr/>
        <a:lstStyle/>
        <a:p>
          <a:endParaRPr lang="en-US"/>
        </a:p>
      </dgm:t>
    </dgm:pt>
    <dgm:pt modelId="{94E19CDA-3900-7D49-9744-F52AFB8D1114}" type="sibTrans" cxnId="{591A61D1-3B93-D84C-960B-AE708D0E40A1}">
      <dgm:prSet/>
      <dgm:spPr/>
      <dgm:t>
        <a:bodyPr/>
        <a:lstStyle/>
        <a:p>
          <a:endParaRPr lang="en-US"/>
        </a:p>
      </dgm:t>
    </dgm:pt>
    <dgm:pt modelId="{67A8C984-70EC-B747-9D56-C5C250DFBAC6}" type="pres">
      <dgm:prSet presAssocID="{B1B74039-03DB-1F42-B7EA-6169A3D75175}" presName="hierChild1" presStyleCnt="0">
        <dgm:presLayoutVars>
          <dgm:orgChart val="1"/>
          <dgm:chPref val="1"/>
          <dgm:dir/>
          <dgm:animOne val="branch"/>
          <dgm:animLvl val="lvl"/>
          <dgm:resizeHandles/>
        </dgm:presLayoutVars>
      </dgm:prSet>
      <dgm:spPr/>
      <dgm:t>
        <a:bodyPr/>
        <a:lstStyle/>
        <a:p>
          <a:endParaRPr lang="en-US"/>
        </a:p>
      </dgm:t>
    </dgm:pt>
    <dgm:pt modelId="{D9D83138-8478-324B-A022-F6F8B6D25313}" type="pres">
      <dgm:prSet presAssocID="{8DEACA41-EDCF-E741-A134-41DB543EF9BC}" presName="hierRoot1" presStyleCnt="0">
        <dgm:presLayoutVars>
          <dgm:hierBranch val="init"/>
        </dgm:presLayoutVars>
      </dgm:prSet>
      <dgm:spPr/>
    </dgm:pt>
    <dgm:pt modelId="{EA08407F-DC53-8943-98CB-ACDADD963BA9}" type="pres">
      <dgm:prSet presAssocID="{8DEACA41-EDCF-E741-A134-41DB543EF9BC}" presName="rootComposite1" presStyleCnt="0"/>
      <dgm:spPr/>
    </dgm:pt>
    <dgm:pt modelId="{1E44F9F9-21DE-3747-B67A-F5E499F3B409}" type="pres">
      <dgm:prSet presAssocID="{8DEACA41-EDCF-E741-A134-41DB543EF9BC}" presName="rootText1" presStyleLbl="node0" presStyleIdx="0" presStyleCnt="1">
        <dgm:presLayoutVars>
          <dgm:chPref val="3"/>
        </dgm:presLayoutVars>
      </dgm:prSet>
      <dgm:spPr/>
      <dgm:t>
        <a:bodyPr/>
        <a:lstStyle/>
        <a:p>
          <a:endParaRPr lang="en-US"/>
        </a:p>
      </dgm:t>
    </dgm:pt>
    <dgm:pt modelId="{FFEBAA5D-4998-BD48-882F-19A16D182958}" type="pres">
      <dgm:prSet presAssocID="{8DEACA41-EDCF-E741-A134-41DB543EF9BC}" presName="rootConnector1" presStyleLbl="node1" presStyleIdx="0" presStyleCnt="0"/>
      <dgm:spPr/>
      <dgm:t>
        <a:bodyPr/>
        <a:lstStyle/>
        <a:p>
          <a:endParaRPr lang="en-US"/>
        </a:p>
      </dgm:t>
    </dgm:pt>
    <dgm:pt modelId="{684B4658-BC7A-274D-9A9C-996AE0313298}" type="pres">
      <dgm:prSet presAssocID="{8DEACA41-EDCF-E741-A134-41DB543EF9BC}" presName="hierChild2" presStyleCnt="0"/>
      <dgm:spPr/>
    </dgm:pt>
    <dgm:pt modelId="{281A1B6D-4816-DE4D-9D00-C9B2D03EC161}" type="pres">
      <dgm:prSet presAssocID="{BEAEAB11-BDDA-6544-B509-0CBC01F3B26C}" presName="Name37" presStyleLbl="parChTrans1D2" presStyleIdx="0" presStyleCnt="2"/>
      <dgm:spPr/>
      <dgm:t>
        <a:bodyPr/>
        <a:lstStyle/>
        <a:p>
          <a:endParaRPr lang="en-US"/>
        </a:p>
      </dgm:t>
    </dgm:pt>
    <dgm:pt modelId="{900E10CB-54C5-EB41-97CD-8DD1785C09F1}" type="pres">
      <dgm:prSet presAssocID="{875C49FA-AB28-3347-A987-0C58FF9823C1}" presName="hierRoot2" presStyleCnt="0">
        <dgm:presLayoutVars>
          <dgm:hierBranch val="init"/>
        </dgm:presLayoutVars>
      </dgm:prSet>
      <dgm:spPr/>
    </dgm:pt>
    <dgm:pt modelId="{E16B5F21-8E06-C24B-B1D0-F0B0CAEFD12F}" type="pres">
      <dgm:prSet presAssocID="{875C49FA-AB28-3347-A987-0C58FF9823C1}" presName="rootComposite" presStyleCnt="0"/>
      <dgm:spPr/>
    </dgm:pt>
    <dgm:pt modelId="{CC1A16DE-0549-A64A-B184-EA696132689E}" type="pres">
      <dgm:prSet presAssocID="{875C49FA-AB28-3347-A987-0C58FF9823C1}" presName="rootText" presStyleLbl="node2" presStyleIdx="0" presStyleCnt="2">
        <dgm:presLayoutVars>
          <dgm:chPref val="3"/>
        </dgm:presLayoutVars>
      </dgm:prSet>
      <dgm:spPr/>
      <dgm:t>
        <a:bodyPr/>
        <a:lstStyle/>
        <a:p>
          <a:endParaRPr lang="en-US"/>
        </a:p>
      </dgm:t>
    </dgm:pt>
    <dgm:pt modelId="{0B8055D6-2845-2541-BB2F-F0FBAA26CBDC}" type="pres">
      <dgm:prSet presAssocID="{875C49FA-AB28-3347-A987-0C58FF9823C1}" presName="rootConnector" presStyleLbl="node2" presStyleIdx="0" presStyleCnt="2"/>
      <dgm:spPr/>
      <dgm:t>
        <a:bodyPr/>
        <a:lstStyle/>
        <a:p>
          <a:endParaRPr lang="en-US"/>
        </a:p>
      </dgm:t>
    </dgm:pt>
    <dgm:pt modelId="{CF3E02E5-B535-0546-AA56-BFD4D6EE701D}" type="pres">
      <dgm:prSet presAssocID="{875C49FA-AB28-3347-A987-0C58FF9823C1}" presName="hierChild4" presStyleCnt="0"/>
      <dgm:spPr/>
    </dgm:pt>
    <dgm:pt modelId="{C483D5FD-CB30-B347-8DF8-BB9CBD951B7C}" type="pres">
      <dgm:prSet presAssocID="{875C49FA-AB28-3347-A987-0C58FF9823C1}" presName="hierChild5" presStyleCnt="0"/>
      <dgm:spPr/>
    </dgm:pt>
    <dgm:pt modelId="{B0A6E190-D2A8-5F42-9B39-624E9CCE3854}" type="pres">
      <dgm:prSet presAssocID="{3DF9649D-3678-514F-9127-535AA0872D77}" presName="Name37" presStyleLbl="parChTrans1D2" presStyleIdx="1" presStyleCnt="2"/>
      <dgm:spPr/>
      <dgm:t>
        <a:bodyPr/>
        <a:lstStyle/>
        <a:p>
          <a:endParaRPr lang="en-US"/>
        </a:p>
      </dgm:t>
    </dgm:pt>
    <dgm:pt modelId="{CB4F438D-B486-CC47-BC25-25BA3E14006A}" type="pres">
      <dgm:prSet presAssocID="{FA4798A0-F8C3-1449-A199-C0F09F39E71E}" presName="hierRoot2" presStyleCnt="0">
        <dgm:presLayoutVars>
          <dgm:hierBranch val="init"/>
        </dgm:presLayoutVars>
      </dgm:prSet>
      <dgm:spPr/>
    </dgm:pt>
    <dgm:pt modelId="{8471211D-3BF1-B94C-B0B7-7FEA8AD23A5E}" type="pres">
      <dgm:prSet presAssocID="{FA4798A0-F8C3-1449-A199-C0F09F39E71E}" presName="rootComposite" presStyleCnt="0"/>
      <dgm:spPr/>
    </dgm:pt>
    <dgm:pt modelId="{C76FB5C8-BAD6-5B4F-ABF4-3181544E010F}" type="pres">
      <dgm:prSet presAssocID="{FA4798A0-F8C3-1449-A199-C0F09F39E71E}" presName="rootText" presStyleLbl="node2" presStyleIdx="1" presStyleCnt="2">
        <dgm:presLayoutVars>
          <dgm:chPref val="3"/>
        </dgm:presLayoutVars>
      </dgm:prSet>
      <dgm:spPr/>
      <dgm:t>
        <a:bodyPr/>
        <a:lstStyle/>
        <a:p>
          <a:endParaRPr lang="en-US"/>
        </a:p>
      </dgm:t>
    </dgm:pt>
    <dgm:pt modelId="{4C667087-BF93-A640-95CF-0A97661A5612}" type="pres">
      <dgm:prSet presAssocID="{FA4798A0-F8C3-1449-A199-C0F09F39E71E}" presName="rootConnector" presStyleLbl="node2" presStyleIdx="1" presStyleCnt="2"/>
      <dgm:spPr/>
      <dgm:t>
        <a:bodyPr/>
        <a:lstStyle/>
        <a:p>
          <a:endParaRPr lang="en-US"/>
        </a:p>
      </dgm:t>
    </dgm:pt>
    <dgm:pt modelId="{1CF28A9B-AC38-814D-A5FB-71FC532394A4}" type="pres">
      <dgm:prSet presAssocID="{FA4798A0-F8C3-1449-A199-C0F09F39E71E}" presName="hierChild4" presStyleCnt="0"/>
      <dgm:spPr/>
    </dgm:pt>
    <dgm:pt modelId="{833B9056-6503-CF47-AC67-1266C060B120}" type="pres">
      <dgm:prSet presAssocID="{FA4798A0-F8C3-1449-A199-C0F09F39E71E}" presName="hierChild5" presStyleCnt="0"/>
      <dgm:spPr/>
    </dgm:pt>
    <dgm:pt modelId="{DD63F791-1A10-9145-930A-6194FDF06785}" type="pres">
      <dgm:prSet presAssocID="{8DEACA41-EDCF-E741-A134-41DB543EF9BC}" presName="hierChild3" presStyleCnt="0"/>
      <dgm:spPr/>
    </dgm:pt>
  </dgm:ptLst>
  <dgm:cxnLst>
    <dgm:cxn modelId="{F9154823-7F64-B346-8BB6-ABB81CDFE9B1}" type="presOf" srcId="{FA4798A0-F8C3-1449-A199-C0F09F39E71E}" destId="{4C667087-BF93-A640-95CF-0A97661A5612}" srcOrd="1" destOrd="0" presId="urn:microsoft.com/office/officeart/2005/8/layout/orgChart1"/>
    <dgm:cxn modelId="{DF016EF4-2602-424E-B49C-6DC00A5CB964}" type="presOf" srcId="{8DEACA41-EDCF-E741-A134-41DB543EF9BC}" destId="{1E44F9F9-21DE-3747-B67A-F5E499F3B409}" srcOrd="0" destOrd="0" presId="urn:microsoft.com/office/officeart/2005/8/layout/orgChart1"/>
    <dgm:cxn modelId="{1208129C-EDC5-9B41-94B6-3BA95255DCDD}" type="presOf" srcId="{FA4798A0-F8C3-1449-A199-C0F09F39E71E}" destId="{C76FB5C8-BAD6-5B4F-ABF4-3181544E010F}" srcOrd="0" destOrd="0" presId="urn:microsoft.com/office/officeart/2005/8/layout/orgChart1"/>
    <dgm:cxn modelId="{B813811D-4117-2944-9B9E-688F2E3A9E25}" type="presOf" srcId="{3DF9649D-3678-514F-9127-535AA0872D77}" destId="{B0A6E190-D2A8-5F42-9B39-624E9CCE3854}" srcOrd="0" destOrd="0" presId="urn:microsoft.com/office/officeart/2005/8/layout/orgChart1"/>
    <dgm:cxn modelId="{591A61D1-3B93-D84C-960B-AE708D0E40A1}" srcId="{8DEACA41-EDCF-E741-A134-41DB543EF9BC}" destId="{FA4798A0-F8C3-1449-A199-C0F09F39E71E}" srcOrd="1" destOrd="0" parTransId="{3DF9649D-3678-514F-9127-535AA0872D77}" sibTransId="{94E19CDA-3900-7D49-9744-F52AFB8D1114}"/>
    <dgm:cxn modelId="{1776DCCE-A293-8447-86C5-44B75BD19042}" srcId="{8DEACA41-EDCF-E741-A134-41DB543EF9BC}" destId="{875C49FA-AB28-3347-A987-0C58FF9823C1}" srcOrd="0" destOrd="0" parTransId="{BEAEAB11-BDDA-6544-B509-0CBC01F3B26C}" sibTransId="{253C25A7-3646-F845-9A9E-6C0979D59A92}"/>
    <dgm:cxn modelId="{95AED24B-A64A-8E4A-B5C2-2F8E8560F1C3}" type="presOf" srcId="{BEAEAB11-BDDA-6544-B509-0CBC01F3B26C}" destId="{281A1B6D-4816-DE4D-9D00-C9B2D03EC161}" srcOrd="0" destOrd="0" presId="urn:microsoft.com/office/officeart/2005/8/layout/orgChart1"/>
    <dgm:cxn modelId="{EAF4ECEE-5ED6-E747-8413-4337FF14420C}" type="presOf" srcId="{875C49FA-AB28-3347-A987-0C58FF9823C1}" destId="{0B8055D6-2845-2541-BB2F-F0FBAA26CBDC}" srcOrd="1" destOrd="0" presId="urn:microsoft.com/office/officeart/2005/8/layout/orgChart1"/>
    <dgm:cxn modelId="{A566D276-3095-324E-8936-42AD119C792D}" type="presOf" srcId="{875C49FA-AB28-3347-A987-0C58FF9823C1}" destId="{CC1A16DE-0549-A64A-B184-EA696132689E}" srcOrd="0" destOrd="0" presId="urn:microsoft.com/office/officeart/2005/8/layout/orgChart1"/>
    <dgm:cxn modelId="{F6DA7019-50C1-4D43-A775-9F2787A7EFAA}" type="presOf" srcId="{B1B74039-03DB-1F42-B7EA-6169A3D75175}" destId="{67A8C984-70EC-B747-9D56-C5C250DFBAC6}" srcOrd="0" destOrd="0" presId="urn:microsoft.com/office/officeart/2005/8/layout/orgChart1"/>
    <dgm:cxn modelId="{5535AA74-AE98-7D43-9EFB-2A997619EB8A}" type="presOf" srcId="{8DEACA41-EDCF-E741-A134-41DB543EF9BC}" destId="{FFEBAA5D-4998-BD48-882F-19A16D182958}" srcOrd="1" destOrd="0" presId="urn:microsoft.com/office/officeart/2005/8/layout/orgChart1"/>
    <dgm:cxn modelId="{F92B053F-3AA6-9346-B412-7B2340814FF7}" srcId="{B1B74039-03DB-1F42-B7EA-6169A3D75175}" destId="{8DEACA41-EDCF-E741-A134-41DB543EF9BC}" srcOrd="0" destOrd="0" parTransId="{898694DA-2E5D-4246-A185-EEFCD7B29CD7}" sibTransId="{493CBC23-617F-B841-B5CF-92955406DEA1}"/>
    <dgm:cxn modelId="{8080AF9B-40BB-E543-A19D-96E436C9ED27}" type="presParOf" srcId="{67A8C984-70EC-B747-9D56-C5C250DFBAC6}" destId="{D9D83138-8478-324B-A022-F6F8B6D25313}" srcOrd="0" destOrd="0" presId="urn:microsoft.com/office/officeart/2005/8/layout/orgChart1"/>
    <dgm:cxn modelId="{61226E2E-7E6D-404D-96F2-7D57E7B54281}" type="presParOf" srcId="{D9D83138-8478-324B-A022-F6F8B6D25313}" destId="{EA08407F-DC53-8943-98CB-ACDADD963BA9}" srcOrd="0" destOrd="0" presId="urn:microsoft.com/office/officeart/2005/8/layout/orgChart1"/>
    <dgm:cxn modelId="{35B6E98F-0E8C-2B4C-B3FB-261B27A0809D}" type="presParOf" srcId="{EA08407F-DC53-8943-98CB-ACDADD963BA9}" destId="{1E44F9F9-21DE-3747-B67A-F5E499F3B409}" srcOrd="0" destOrd="0" presId="urn:microsoft.com/office/officeart/2005/8/layout/orgChart1"/>
    <dgm:cxn modelId="{E2C5EBB3-4BAE-9B48-AFD6-303105A9A205}" type="presParOf" srcId="{EA08407F-DC53-8943-98CB-ACDADD963BA9}" destId="{FFEBAA5D-4998-BD48-882F-19A16D182958}" srcOrd="1" destOrd="0" presId="urn:microsoft.com/office/officeart/2005/8/layout/orgChart1"/>
    <dgm:cxn modelId="{C83F3554-4077-B64C-B871-A33A4614D543}" type="presParOf" srcId="{D9D83138-8478-324B-A022-F6F8B6D25313}" destId="{684B4658-BC7A-274D-9A9C-996AE0313298}" srcOrd="1" destOrd="0" presId="urn:microsoft.com/office/officeart/2005/8/layout/orgChart1"/>
    <dgm:cxn modelId="{A2C3E275-F467-AA40-868E-80256458F31C}" type="presParOf" srcId="{684B4658-BC7A-274D-9A9C-996AE0313298}" destId="{281A1B6D-4816-DE4D-9D00-C9B2D03EC161}" srcOrd="0" destOrd="0" presId="urn:microsoft.com/office/officeart/2005/8/layout/orgChart1"/>
    <dgm:cxn modelId="{EA2F8497-C929-5244-B2E6-DA7C0D77AE07}" type="presParOf" srcId="{684B4658-BC7A-274D-9A9C-996AE0313298}" destId="{900E10CB-54C5-EB41-97CD-8DD1785C09F1}" srcOrd="1" destOrd="0" presId="urn:microsoft.com/office/officeart/2005/8/layout/orgChart1"/>
    <dgm:cxn modelId="{A24BE2D6-D252-0642-9C3A-D4DF5A6C863A}" type="presParOf" srcId="{900E10CB-54C5-EB41-97CD-8DD1785C09F1}" destId="{E16B5F21-8E06-C24B-B1D0-F0B0CAEFD12F}" srcOrd="0" destOrd="0" presId="urn:microsoft.com/office/officeart/2005/8/layout/orgChart1"/>
    <dgm:cxn modelId="{143AFD57-2ADE-2547-9824-0E132EB67E42}" type="presParOf" srcId="{E16B5F21-8E06-C24B-B1D0-F0B0CAEFD12F}" destId="{CC1A16DE-0549-A64A-B184-EA696132689E}" srcOrd="0" destOrd="0" presId="urn:microsoft.com/office/officeart/2005/8/layout/orgChart1"/>
    <dgm:cxn modelId="{FCB11B74-1611-384F-88E7-51A6C29C026D}" type="presParOf" srcId="{E16B5F21-8E06-C24B-B1D0-F0B0CAEFD12F}" destId="{0B8055D6-2845-2541-BB2F-F0FBAA26CBDC}" srcOrd="1" destOrd="0" presId="urn:microsoft.com/office/officeart/2005/8/layout/orgChart1"/>
    <dgm:cxn modelId="{F056FE4D-65FE-5B42-A870-135D8D7786EB}" type="presParOf" srcId="{900E10CB-54C5-EB41-97CD-8DD1785C09F1}" destId="{CF3E02E5-B535-0546-AA56-BFD4D6EE701D}" srcOrd="1" destOrd="0" presId="urn:microsoft.com/office/officeart/2005/8/layout/orgChart1"/>
    <dgm:cxn modelId="{5A1DFBBA-83C5-D448-BD7A-DA1556E5E97D}" type="presParOf" srcId="{900E10CB-54C5-EB41-97CD-8DD1785C09F1}" destId="{C483D5FD-CB30-B347-8DF8-BB9CBD951B7C}" srcOrd="2" destOrd="0" presId="urn:microsoft.com/office/officeart/2005/8/layout/orgChart1"/>
    <dgm:cxn modelId="{15AEBF40-0496-AA40-A759-133B8A947BF5}" type="presParOf" srcId="{684B4658-BC7A-274D-9A9C-996AE0313298}" destId="{B0A6E190-D2A8-5F42-9B39-624E9CCE3854}" srcOrd="2" destOrd="0" presId="urn:microsoft.com/office/officeart/2005/8/layout/orgChart1"/>
    <dgm:cxn modelId="{6C791741-4561-7B46-91A9-104D56834F60}" type="presParOf" srcId="{684B4658-BC7A-274D-9A9C-996AE0313298}" destId="{CB4F438D-B486-CC47-BC25-25BA3E14006A}" srcOrd="3" destOrd="0" presId="urn:microsoft.com/office/officeart/2005/8/layout/orgChart1"/>
    <dgm:cxn modelId="{C4777CA2-77A6-CC45-AEEF-7EB647EDECDE}" type="presParOf" srcId="{CB4F438D-B486-CC47-BC25-25BA3E14006A}" destId="{8471211D-3BF1-B94C-B0B7-7FEA8AD23A5E}" srcOrd="0" destOrd="0" presId="urn:microsoft.com/office/officeart/2005/8/layout/orgChart1"/>
    <dgm:cxn modelId="{AE8ED950-7EB2-7046-913C-73ED086BFF73}" type="presParOf" srcId="{8471211D-3BF1-B94C-B0B7-7FEA8AD23A5E}" destId="{C76FB5C8-BAD6-5B4F-ABF4-3181544E010F}" srcOrd="0" destOrd="0" presId="urn:microsoft.com/office/officeart/2005/8/layout/orgChart1"/>
    <dgm:cxn modelId="{2336D467-D1DD-224C-96FB-3754A1F9A255}" type="presParOf" srcId="{8471211D-3BF1-B94C-B0B7-7FEA8AD23A5E}" destId="{4C667087-BF93-A640-95CF-0A97661A5612}" srcOrd="1" destOrd="0" presId="urn:microsoft.com/office/officeart/2005/8/layout/orgChart1"/>
    <dgm:cxn modelId="{10FFDC1B-A0C1-EC43-A080-53E6493CF8A9}" type="presParOf" srcId="{CB4F438D-B486-CC47-BC25-25BA3E14006A}" destId="{1CF28A9B-AC38-814D-A5FB-71FC532394A4}" srcOrd="1" destOrd="0" presId="urn:microsoft.com/office/officeart/2005/8/layout/orgChart1"/>
    <dgm:cxn modelId="{8F993CED-B173-5946-80C7-EBE96C98BB6B}" type="presParOf" srcId="{CB4F438D-B486-CC47-BC25-25BA3E14006A}" destId="{833B9056-6503-CF47-AC67-1266C060B120}" srcOrd="2" destOrd="0" presId="urn:microsoft.com/office/officeart/2005/8/layout/orgChart1"/>
    <dgm:cxn modelId="{2E74F042-A83A-8348-B3AD-6954BB46EEAF}" type="presParOf" srcId="{D9D83138-8478-324B-A022-F6F8B6D25313}" destId="{DD63F791-1A10-9145-930A-6194FDF06785}" srcOrd="2" destOrd="0" presId="urn:microsoft.com/office/officeart/2005/8/layout/orgChart1"/>
  </dgm:cxnLst>
  <dgm:bg>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B74039-03DB-1F42-B7EA-6169A3D7517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8DEACA41-EDCF-E741-A134-41DB543EF9BC}">
      <dgm:prSet phldrT="[Text]"/>
      <dgm:spPr>
        <a:solidFill>
          <a:schemeClr val="bg2"/>
        </a:solidFill>
        <a:ln>
          <a:solidFill>
            <a:srgbClr val="800000"/>
          </a:solidFill>
        </a:ln>
        <a:effectLst/>
      </dgm:spPr>
      <dgm:t>
        <a:bodyPr/>
        <a:lstStyle/>
        <a:p>
          <a:r>
            <a:rPr lang="en-US" b="1" dirty="0" smtClean="0">
              <a:solidFill>
                <a:schemeClr val="tx1"/>
              </a:solidFill>
            </a:rPr>
            <a:t>Concentrate</a:t>
          </a:r>
          <a:br>
            <a:rPr lang="en-US" b="1" dirty="0" smtClean="0">
              <a:solidFill>
                <a:schemeClr val="tx1"/>
              </a:solidFill>
            </a:rPr>
          </a:br>
          <a:r>
            <a:rPr lang="en-US" b="1" dirty="0" smtClean="0">
              <a:solidFill>
                <a:schemeClr val="tx1"/>
              </a:solidFill>
            </a:rPr>
            <a:t>DM Intake</a:t>
          </a:r>
          <a:br>
            <a:rPr lang="en-US" b="1" dirty="0" smtClean="0">
              <a:solidFill>
                <a:schemeClr val="tx1"/>
              </a:solidFill>
            </a:rPr>
          </a:br>
          <a:r>
            <a:rPr lang="en-US" b="1" dirty="0" smtClean="0">
              <a:solidFill>
                <a:schemeClr val="tx1"/>
              </a:solidFill>
            </a:rPr>
            <a:t>1.0% of BW</a:t>
          </a:r>
          <a:endParaRPr lang="en-US" b="1" dirty="0">
            <a:solidFill>
              <a:schemeClr val="tx1"/>
            </a:solidFill>
          </a:endParaRPr>
        </a:p>
      </dgm:t>
    </dgm:pt>
    <dgm:pt modelId="{898694DA-2E5D-4246-A185-EEFCD7B29CD7}" type="parTrans" cxnId="{F92B053F-3AA6-9346-B412-7B2340814FF7}">
      <dgm:prSet/>
      <dgm:spPr/>
      <dgm:t>
        <a:bodyPr/>
        <a:lstStyle/>
        <a:p>
          <a:endParaRPr lang="en-US"/>
        </a:p>
      </dgm:t>
    </dgm:pt>
    <dgm:pt modelId="{493CBC23-617F-B841-B5CF-92955406DEA1}" type="sibTrans" cxnId="{F92B053F-3AA6-9346-B412-7B2340814FF7}">
      <dgm:prSet/>
      <dgm:spPr/>
      <dgm:t>
        <a:bodyPr/>
        <a:lstStyle/>
        <a:p>
          <a:endParaRPr lang="en-US"/>
        </a:p>
      </dgm:t>
    </dgm:pt>
    <dgm:pt modelId="{875C49FA-AB28-3347-A987-0C58FF9823C1}">
      <dgm:prSet phldrT="[Text]"/>
      <dgm:spPr>
        <a:solidFill>
          <a:srgbClr val="0000FF"/>
        </a:solidFill>
        <a:ln>
          <a:solidFill>
            <a:srgbClr val="0000FF"/>
          </a:solidFill>
        </a:ln>
        <a:effectLst/>
      </dgm:spPr>
      <dgm:t>
        <a:bodyPr/>
        <a:lstStyle/>
        <a:p>
          <a:r>
            <a:rPr lang="en-US" dirty="0" smtClean="0">
              <a:solidFill>
                <a:srgbClr val="FFFFFF"/>
              </a:solidFill>
            </a:rPr>
            <a:t>3x weekly</a:t>
          </a:r>
        </a:p>
        <a:p>
          <a:r>
            <a:rPr lang="en-US" dirty="0" smtClean="0">
              <a:solidFill>
                <a:srgbClr val="FFFFFF"/>
              </a:solidFill>
            </a:rPr>
            <a:t>Mo, Wed, Fri</a:t>
          </a:r>
          <a:endParaRPr lang="en-US" dirty="0">
            <a:solidFill>
              <a:srgbClr val="FFFFFF"/>
            </a:solidFill>
          </a:endParaRPr>
        </a:p>
      </dgm:t>
    </dgm:pt>
    <dgm:pt modelId="{BEAEAB11-BDDA-6544-B509-0CBC01F3B26C}" type="parTrans" cxnId="{1776DCCE-A293-8447-86C5-44B75BD19042}">
      <dgm:prSet/>
      <dgm:spPr>
        <a:ln>
          <a:solidFill>
            <a:srgbClr val="000000"/>
          </a:solidFill>
        </a:ln>
      </dgm:spPr>
      <dgm:t>
        <a:bodyPr/>
        <a:lstStyle/>
        <a:p>
          <a:endParaRPr lang="en-US"/>
        </a:p>
      </dgm:t>
    </dgm:pt>
    <dgm:pt modelId="{253C25A7-3646-F845-9A9E-6C0979D59A92}" type="sibTrans" cxnId="{1776DCCE-A293-8447-86C5-44B75BD19042}">
      <dgm:prSet/>
      <dgm:spPr/>
      <dgm:t>
        <a:bodyPr/>
        <a:lstStyle/>
        <a:p>
          <a:endParaRPr lang="en-US"/>
        </a:p>
      </dgm:t>
    </dgm:pt>
    <dgm:pt modelId="{FA4798A0-F8C3-1449-A199-C0F09F39E71E}">
      <dgm:prSet phldrT="[Text]"/>
      <dgm:spPr>
        <a:solidFill>
          <a:srgbClr val="FF0000"/>
        </a:solidFill>
        <a:ln>
          <a:solidFill>
            <a:schemeClr val="bg1">
              <a:lumMod val="60000"/>
              <a:lumOff val="40000"/>
            </a:schemeClr>
          </a:solidFill>
        </a:ln>
        <a:effectLst/>
      </dgm:spPr>
      <dgm:t>
        <a:bodyPr/>
        <a:lstStyle/>
        <a:p>
          <a:r>
            <a:rPr lang="en-US" dirty="0" smtClean="0"/>
            <a:t>7x weekly</a:t>
          </a:r>
        </a:p>
        <a:p>
          <a:r>
            <a:rPr lang="en-US" dirty="0" smtClean="0"/>
            <a:t>Daily</a:t>
          </a:r>
          <a:endParaRPr lang="en-US" dirty="0"/>
        </a:p>
      </dgm:t>
    </dgm:pt>
    <dgm:pt modelId="{3DF9649D-3678-514F-9127-535AA0872D77}" type="parTrans" cxnId="{591A61D1-3B93-D84C-960B-AE708D0E40A1}">
      <dgm:prSet/>
      <dgm:spPr>
        <a:ln>
          <a:solidFill>
            <a:srgbClr val="000000"/>
          </a:solidFill>
        </a:ln>
      </dgm:spPr>
      <dgm:t>
        <a:bodyPr/>
        <a:lstStyle/>
        <a:p>
          <a:endParaRPr lang="en-US"/>
        </a:p>
      </dgm:t>
    </dgm:pt>
    <dgm:pt modelId="{94E19CDA-3900-7D49-9744-F52AFB8D1114}" type="sibTrans" cxnId="{591A61D1-3B93-D84C-960B-AE708D0E40A1}">
      <dgm:prSet/>
      <dgm:spPr/>
      <dgm:t>
        <a:bodyPr/>
        <a:lstStyle/>
        <a:p>
          <a:endParaRPr lang="en-US"/>
        </a:p>
      </dgm:t>
    </dgm:pt>
    <dgm:pt modelId="{67A8C984-70EC-B747-9D56-C5C250DFBAC6}" type="pres">
      <dgm:prSet presAssocID="{B1B74039-03DB-1F42-B7EA-6169A3D75175}" presName="hierChild1" presStyleCnt="0">
        <dgm:presLayoutVars>
          <dgm:orgChart val="1"/>
          <dgm:chPref val="1"/>
          <dgm:dir/>
          <dgm:animOne val="branch"/>
          <dgm:animLvl val="lvl"/>
          <dgm:resizeHandles/>
        </dgm:presLayoutVars>
      </dgm:prSet>
      <dgm:spPr/>
      <dgm:t>
        <a:bodyPr/>
        <a:lstStyle/>
        <a:p>
          <a:endParaRPr lang="en-US"/>
        </a:p>
      </dgm:t>
    </dgm:pt>
    <dgm:pt modelId="{D9D83138-8478-324B-A022-F6F8B6D25313}" type="pres">
      <dgm:prSet presAssocID="{8DEACA41-EDCF-E741-A134-41DB543EF9BC}" presName="hierRoot1" presStyleCnt="0">
        <dgm:presLayoutVars>
          <dgm:hierBranch val="init"/>
        </dgm:presLayoutVars>
      </dgm:prSet>
      <dgm:spPr/>
    </dgm:pt>
    <dgm:pt modelId="{EA08407F-DC53-8943-98CB-ACDADD963BA9}" type="pres">
      <dgm:prSet presAssocID="{8DEACA41-EDCF-E741-A134-41DB543EF9BC}" presName="rootComposite1" presStyleCnt="0"/>
      <dgm:spPr/>
    </dgm:pt>
    <dgm:pt modelId="{1E44F9F9-21DE-3747-B67A-F5E499F3B409}" type="pres">
      <dgm:prSet presAssocID="{8DEACA41-EDCF-E741-A134-41DB543EF9BC}" presName="rootText1" presStyleLbl="node0" presStyleIdx="0" presStyleCnt="1">
        <dgm:presLayoutVars>
          <dgm:chPref val="3"/>
        </dgm:presLayoutVars>
      </dgm:prSet>
      <dgm:spPr/>
      <dgm:t>
        <a:bodyPr/>
        <a:lstStyle/>
        <a:p>
          <a:endParaRPr lang="en-US"/>
        </a:p>
      </dgm:t>
    </dgm:pt>
    <dgm:pt modelId="{FFEBAA5D-4998-BD48-882F-19A16D182958}" type="pres">
      <dgm:prSet presAssocID="{8DEACA41-EDCF-E741-A134-41DB543EF9BC}" presName="rootConnector1" presStyleLbl="node1" presStyleIdx="0" presStyleCnt="0"/>
      <dgm:spPr/>
      <dgm:t>
        <a:bodyPr/>
        <a:lstStyle/>
        <a:p>
          <a:endParaRPr lang="en-US"/>
        </a:p>
      </dgm:t>
    </dgm:pt>
    <dgm:pt modelId="{684B4658-BC7A-274D-9A9C-996AE0313298}" type="pres">
      <dgm:prSet presAssocID="{8DEACA41-EDCF-E741-A134-41DB543EF9BC}" presName="hierChild2" presStyleCnt="0"/>
      <dgm:spPr/>
    </dgm:pt>
    <dgm:pt modelId="{281A1B6D-4816-DE4D-9D00-C9B2D03EC161}" type="pres">
      <dgm:prSet presAssocID="{BEAEAB11-BDDA-6544-B509-0CBC01F3B26C}" presName="Name37" presStyleLbl="parChTrans1D2" presStyleIdx="0" presStyleCnt="2"/>
      <dgm:spPr/>
      <dgm:t>
        <a:bodyPr/>
        <a:lstStyle/>
        <a:p>
          <a:endParaRPr lang="en-US"/>
        </a:p>
      </dgm:t>
    </dgm:pt>
    <dgm:pt modelId="{900E10CB-54C5-EB41-97CD-8DD1785C09F1}" type="pres">
      <dgm:prSet presAssocID="{875C49FA-AB28-3347-A987-0C58FF9823C1}" presName="hierRoot2" presStyleCnt="0">
        <dgm:presLayoutVars>
          <dgm:hierBranch val="init"/>
        </dgm:presLayoutVars>
      </dgm:prSet>
      <dgm:spPr/>
    </dgm:pt>
    <dgm:pt modelId="{E16B5F21-8E06-C24B-B1D0-F0B0CAEFD12F}" type="pres">
      <dgm:prSet presAssocID="{875C49FA-AB28-3347-A987-0C58FF9823C1}" presName="rootComposite" presStyleCnt="0"/>
      <dgm:spPr/>
    </dgm:pt>
    <dgm:pt modelId="{CC1A16DE-0549-A64A-B184-EA696132689E}" type="pres">
      <dgm:prSet presAssocID="{875C49FA-AB28-3347-A987-0C58FF9823C1}" presName="rootText" presStyleLbl="node2" presStyleIdx="0" presStyleCnt="2">
        <dgm:presLayoutVars>
          <dgm:chPref val="3"/>
        </dgm:presLayoutVars>
      </dgm:prSet>
      <dgm:spPr/>
      <dgm:t>
        <a:bodyPr/>
        <a:lstStyle/>
        <a:p>
          <a:endParaRPr lang="en-US"/>
        </a:p>
      </dgm:t>
    </dgm:pt>
    <dgm:pt modelId="{0B8055D6-2845-2541-BB2F-F0FBAA26CBDC}" type="pres">
      <dgm:prSet presAssocID="{875C49FA-AB28-3347-A987-0C58FF9823C1}" presName="rootConnector" presStyleLbl="node2" presStyleIdx="0" presStyleCnt="2"/>
      <dgm:spPr/>
      <dgm:t>
        <a:bodyPr/>
        <a:lstStyle/>
        <a:p>
          <a:endParaRPr lang="en-US"/>
        </a:p>
      </dgm:t>
    </dgm:pt>
    <dgm:pt modelId="{CF3E02E5-B535-0546-AA56-BFD4D6EE701D}" type="pres">
      <dgm:prSet presAssocID="{875C49FA-AB28-3347-A987-0C58FF9823C1}" presName="hierChild4" presStyleCnt="0"/>
      <dgm:spPr/>
    </dgm:pt>
    <dgm:pt modelId="{C483D5FD-CB30-B347-8DF8-BB9CBD951B7C}" type="pres">
      <dgm:prSet presAssocID="{875C49FA-AB28-3347-A987-0C58FF9823C1}" presName="hierChild5" presStyleCnt="0"/>
      <dgm:spPr/>
    </dgm:pt>
    <dgm:pt modelId="{B0A6E190-D2A8-5F42-9B39-624E9CCE3854}" type="pres">
      <dgm:prSet presAssocID="{3DF9649D-3678-514F-9127-535AA0872D77}" presName="Name37" presStyleLbl="parChTrans1D2" presStyleIdx="1" presStyleCnt="2"/>
      <dgm:spPr/>
      <dgm:t>
        <a:bodyPr/>
        <a:lstStyle/>
        <a:p>
          <a:endParaRPr lang="en-US"/>
        </a:p>
      </dgm:t>
    </dgm:pt>
    <dgm:pt modelId="{CB4F438D-B486-CC47-BC25-25BA3E14006A}" type="pres">
      <dgm:prSet presAssocID="{FA4798A0-F8C3-1449-A199-C0F09F39E71E}" presName="hierRoot2" presStyleCnt="0">
        <dgm:presLayoutVars>
          <dgm:hierBranch val="init"/>
        </dgm:presLayoutVars>
      </dgm:prSet>
      <dgm:spPr/>
    </dgm:pt>
    <dgm:pt modelId="{8471211D-3BF1-B94C-B0B7-7FEA8AD23A5E}" type="pres">
      <dgm:prSet presAssocID="{FA4798A0-F8C3-1449-A199-C0F09F39E71E}" presName="rootComposite" presStyleCnt="0"/>
      <dgm:spPr/>
    </dgm:pt>
    <dgm:pt modelId="{C76FB5C8-BAD6-5B4F-ABF4-3181544E010F}" type="pres">
      <dgm:prSet presAssocID="{FA4798A0-F8C3-1449-A199-C0F09F39E71E}" presName="rootText" presStyleLbl="node2" presStyleIdx="1" presStyleCnt="2">
        <dgm:presLayoutVars>
          <dgm:chPref val="3"/>
        </dgm:presLayoutVars>
      </dgm:prSet>
      <dgm:spPr/>
      <dgm:t>
        <a:bodyPr/>
        <a:lstStyle/>
        <a:p>
          <a:endParaRPr lang="en-US"/>
        </a:p>
      </dgm:t>
    </dgm:pt>
    <dgm:pt modelId="{4C667087-BF93-A640-95CF-0A97661A5612}" type="pres">
      <dgm:prSet presAssocID="{FA4798A0-F8C3-1449-A199-C0F09F39E71E}" presName="rootConnector" presStyleLbl="node2" presStyleIdx="1" presStyleCnt="2"/>
      <dgm:spPr/>
      <dgm:t>
        <a:bodyPr/>
        <a:lstStyle/>
        <a:p>
          <a:endParaRPr lang="en-US"/>
        </a:p>
      </dgm:t>
    </dgm:pt>
    <dgm:pt modelId="{1CF28A9B-AC38-814D-A5FB-71FC532394A4}" type="pres">
      <dgm:prSet presAssocID="{FA4798A0-F8C3-1449-A199-C0F09F39E71E}" presName="hierChild4" presStyleCnt="0"/>
      <dgm:spPr/>
    </dgm:pt>
    <dgm:pt modelId="{833B9056-6503-CF47-AC67-1266C060B120}" type="pres">
      <dgm:prSet presAssocID="{FA4798A0-F8C3-1449-A199-C0F09F39E71E}" presName="hierChild5" presStyleCnt="0"/>
      <dgm:spPr/>
    </dgm:pt>
    <dgm:pt modelId="{DD63F791-1A10-9145-930A-6194FDF06785}" type="pres">
      <dgm:prSet presAssocID="{8DEACA41-EDCF-E741-A134-41DB543EF9BC}" presName="hierChild3" presStyleCnt="0"/>
      <dgm:spPr/>
    </dgm:pt>
  </dgm:ptLst>
  <dgm:cxnLst>
    <dgm:cxn modelId="{591A61D1-3B93-D84C-960B-AE708D0E40A1}" srcId="{8DEACA41-EDCF-E741-A134-41DB543EF9BC}" destId="{FA4798A0-F8C3-1449-A199-C0F09F39E71E}" srcOrd="1" destOrd="0" parTransId="{3DF9649D-3678-514F-9127-535AA0872D77}" sibTransId="{94E19CDA-3900-7D49-9744-F52AFB8D1114}"/>
    <dgm:cxn modelId="{790712D3-1457-D449-9507-29EFD236ED77}" type="presOf" srcId="{875C49FA-AB28-3347-A987-0C58FF9823C1}" destId="{CC1A16DE-0549-A64A-B184-EA696132689E}" srcOrd="0" destOrd="0" presId="urn:microsoft.com/office/officeart/2005/8/layout/orgChart1"/>
    <dgm:cxn modelId="{1776DCCE-A293-8447-86C5-44B75BD19042}" srcId="{8DEACA41-EDCF-E741-A134-41DB543EF9BC}" destId="{875C49FA-AB28-3347-A987-0C58FF9823C1}" srcOrd="0" destOrd="0" parTransId="{BEAEAB11-BDDA-6544-B509-0CBC01F3B26C}" sibTransId="{253C25A7-3646-F845-9A9E-6C0979D59A92}"/>
    <dgm:cxn modelId="{3A70A417-CB3B-4140-A533-36A80B158A87}" type="presOf" srcId="{8DEACA41-EDCF-E741-A134-41DB543EF9BC}" destId="{1E44F9F9-21DE-3747-B67A-F5E499F3B409}" srcOrd="0" destOrd="0" presId="urn:microsoft.com/office/officeart/2005/8/layout/orgChart1"/>
    <dgm:cxn modelId="{1451E870-336E-BE4F-A0DF-8CBB19A33E6C}" type="presOf" srcId="{BEAEAB11-BDDA-6544-B509-0CBC01F3B26C}" destId="{281A1B6D-4816-DE4D-9D00-C9B2D03EC161}" srcOrd="0" destOrd="0" presId="urn:microsoft.com/office/officeart/2005/8/layout/orgChart1"/>
    <dgm:cxn modelId="{7A308C3B-C63E-B947-8222-230E862DF7B0}" type="presOf" srcId="{3DF9649D-3678-514F-9127-535AA0872D77}" destId="{B0A6E190-D2A8-5F42-9B39-624E9CCE3854}" srcOrd="0" destOrd="0" presId="urn:microsoft.com/office/officeart/2005/8/layout/orgChart1"/>
    <dgm:cxn modelId="{4DA0644C-D5C8-9F4D-9AA4-7D20B6BFC953}" type="presOf" srcId="{B1B74039-03DB-1F42-B7EA-6169A3D75175}" destId="{67A8C984-70EC-B747-9D56-C5C250DFBAC6}" srcOrd="0" destOrd="0" presId="urn:microsoft.com/office/officeart/2005/8/layout/orgChart1"/>
    <dgm:cxn modelId="{93F7E650-3ADD-644A-A06D-46DA9A3F415B}" type="presOf" srcId="{8DEACA41-EDCF-E741-A134-41DB543EF9BC}" destId="{FFEBAA5D-4998-BD48-882F-19A16D182958}" srcOrd="1" destOrd="0" presId="urn:microsoft.com/office/officeart/2005/8/layout/orgChart1"/>
    <dgm:cxn modelId="{3196D4FB-6123-AB47-AA02-73DE635C5DCF}" type="presOf" srcId="{FA4798A0-F8C3-1449-A199-C0F09F39E71E}" destId="{4C667087-BF93-A640-95CF-0A97661A5612}" srcOrd="1" destOrd="0" presId="urn:microsoft.com/office/officeart/2005/8/layout/orgChart1"/>
    <dgm:cxn modelId="{FE85B709-E348-0E48-8691-72FE8F6E2547}" type="presOf" srcId="{875C49FA-AB28-3347-A987-0C58FF9823C1}" destId="{0B8055D6-2845-2541-BB2F-F0FBAA26CBDC}" srcOrd="1" destOrd="0" presId="urn:microsoft.com/office/officeart/2005/8/layout/orgChart1"/>
    <dgm:cxn modelId="{87872AE6-87BF-5E44-BCE5-13FCF880A94D}" type="presOf" srcId="{FA4798A0-F8C3-1449-A199-C0F09F39E71E}" destId="{C76FB5C8-BAD6-5B4F-ABF4-3181544E010F}" srcOrd="0" destOrd="0" presId="urn:microsoft.com/office/officeart/2005/8/layout/orgChart1"/>
    <dgm:cxn modelId="{F92B053F-3AA6-9346-B412-7B2340814FF7}" srcId="{B1B74039-03DB-1F42-B7EA-6169A3D75175}" destId="{8DEACA41-EDCF-E741-A134-41DB543EF9BC}" srcOrd="0" destOrd="0" parTransId="{898694DA-2E5D-4246-A185-EEFCD7B29CD7}" sibTransId="{493CBC23-617F-B841-B5CF-92955406DEA1}"/>
    <dgm:cxn modelId="{43082373-2FD5-2749-8693-2F18558E86A4}" type="presParOf" srcId="{67A8C984-70EC-B747-9D56-C5C250DFBAC6}" destId="{D9D83138-8478-324B-A022-F6F8B6D25313}" srcOrd="0" destOrd="0" presId="urn:microsoft.com/office/officeart/2005/8/layout/orgChart1"/>
    <dgm:cxn modelId="{8119EE10-9BDE-BE41-B0D5-0D88B8F62DC9}" type="presParOf" srcId="{D9D83138-8478-324B-A022-F6F8B6D25313}" destId="{EA08407F-DC53-8943-98CB-ACDADD963BA9}" srcOrd="0" destOrd="0" presId="urn:microsoft.com/office/officeart/2005/8/layout/orgChart1"/>
    <dgm:cxn modelId="{E09F15D8-E91C-B648-9729-9FF57EF41F15}" type="presParOf" srcId="{EA08407F-DC53-8943-98CB-ACDADD963BA9}" destId="{1E44F9F9-21DE-3747-B67A-F5E499F3B409}" srcOrd="0" destOrd="0" presId="urn:microsoft.com/office/officeart/2005/8/layout/orgChart1"/>
    <dgm:cxn modelId="{6C077A8F-50D1-1645-8F67-3BC3D54EA255}" type="presParOf" srcId="{EA08407F-DC53-8943-98CB-ACDADD963BA9}" destId="{FFEBAA5D-4998-BD48-882F-19A16D182958}" srcOrd="1" destOrd="0" presId="urn:microsoft.com/office/officeart/2005/8/layout/orgChart1"/>
    <dgm:cxn modelId="{9268594E-1A02-3549-AC4D-0415F05DD560}" type="presParOf" srcId="{D9D83138-8478-324B-A022-F6F8B6D25313}" destId="{684B4658-BC7A-274D-9A9C-996AE0313298}" srcOrd="1" destOrd="0" presId="urn:microsoft.com/office/officeart/2005/8/layout/orgChart1"/>
    <dgm:cxn modelId="{CBBC5038-BB4F-344A-82D3-C9B6305A9E24}" type="presParOf" srcId="{684B4658-BC7A-274D-9A9C-996AE0313298}" destId="{281A1B6D-4816-DE4D-9D00-C9B2D03EC161}" srcOrd="0" destOrd="0" presId="urn:microsoft.com/office/officeart/2005/8/layout/orgChart1"/>
    <dgm:cxn modelId="{8D2A080B-9F6C-E946-A00F-086539656718}" type="presParOf" srcId="{684B4658-BC7A-274D-9A9C-996AE0313298}" destId="{900E10CB-54C5-EB41-97CD-8DD1785C09F1}" srcOrd="1" destOrd="0" presId="urn:microsoft.com/office/officeart/2005/8/layout/orgChart1"/>
    <dgm:cxn modelId="{3600A93C-15CC-BC45-B196-A92D3144E576}" type="presParOf" srcId="{900E10CB-54C5-EB41-97CD-8DD1785C09F1}" destId="{E16B5F21-8E06-C24B-B1D0-F0B0CAEFD12F}" srcOrd="0" destOrd="0" presId="urn:microsoft.com/office/officeart/2005/8/layout/orgChart1"/>
    <dgm:cxn modelId="{EFD94EEE-787F-A846-8C7A-24569A1AFEB4}" type="presParOf" srcId="{E16B5F21-8E06-C24B-B1D0-F0B0CAEFD12F}" destId="{CC1A16DE-0549-A64A-B184-EA696132689E}" srcOrd="0" destOrd="0" presId="urn:microsoft.com/office/officeart/2005/8/layout/orgChart1"/>
    <dgm:cxn modelId="{7AEE1A66-89BA-BC4D-B13F-CC851720CC20}" type="presParOf" srcId="{E16B5F21-8E06-C24B-B1D0-F0B0CAEFD12F}" destId="{0B8055D6-2845-2541-BB2F-F0FBAA26CBDC}" srcOrd="1" destOrd="0" presId="urn:microsoft.com/office/officeart/2005/8/layout/orgChart1"/>
    <dgm:cxn modelId="{FFA7A6E9-8DDD-C348-B387-4FE2D4E22965}" type="presParOf" srcId="{900E10CB-54C5-EB41-97CD-8DD1785C09F1}" destId="{CF3E02E5-B535-0546-AA56-BFD4D6EE701D}" srcOrd="1" destOrd="0" presId="urn:microsoft.com/office/officeart/2005/8/layout/orgChart1"/>
    <dgm:cxn modelId="{5D88BC3E-9E66-1743-8FB0-C6693EABA459}" type="presParOf" srcId="{900E10CB-54C5-EB41-97CD-8DD1785C09F1}" destId="{C483D5FD-CB30-B347-8DF8-BB9CBD951B7C}" srcOrd="2" destOrd="0" presId="urn:microsoft.com/office/officeart/2005/8/layout/orgChart1"/>
    <dgm:cxn modelId="{C464F923-C11A-B745-B8E7-3D8AF55B1C3B}" type="presParOf" srcId="{684B4658-BC7A-274D-9A9C-996AE0313298}" destId="{B0A6E190-D2A8-5F42-9B39-624E9CCE3854}" srcOrd="2" destOrd="0" presId="urn:microsoft.com/office/officeart/2005/8/layout/orgChart1"/>
    <dgm:cxn modelId="{9845ADF5-4EF7-9643-B281-A91846ED06CE}" type="presParOf" srcId="{684B4658-BC7A-274D-9A9C-996AE0313298}" destId="{CB4F438D-B486-CC47-BC25-25BA3E14006A}" srcOrd="3" destOrd="0" presId="urn:microsoft.com/office/officeart/2005/8/layout/orgChart1"/>
    <dgm:cxn modelId="{C5B98378-6909-0A45-B77B-A36116D43254}" type="presParOf" srcId="{CB4F438D-B486-CC47-BC25-25BA3E14006A}" destId="{8471211D-3BF1-B94C-B0B7-7FEA8AD23A5E}" srcOrd="0" destOrd="0" presId="urn:microsoft.com/office/officeart/2005/8/layout/orgChart1"/>
    <dgm:cxn modelId="{392FB02C-86B9-2941-A905-7A45F7A60625}" type="presParOf" srcId="{8471211D-3BF1-B94C-B0B7-7FEA8AD23A5E}" destId="{C76FB5C8-BAD6-5B4F-ABF4-3181544E010F}" srcOrd="0" destOrd="0" presId="urn:microsoft.com/office/officeart/2005/8/layout/orgChart1"/>
    <dgm:cxn modelId="{7C1F23AE-2C8D-0A4D-AFBF-408511ACA152}" type="presParOf" srcId="{8471211D-3BF1-B94C-B0B7-7FEA8AD23A5E}" destId="{4C667087-BF93-A640-95CF-0A97661A5612}" srcOrd="1" destOrd="0" presId="urn:microsoft.com/office/officeart/2005/8/layout/orgChart1"/>
    <dgm:cxn modelId="{43EE8E23-CBAD-B548-873F-24AB4E938E5E}" type="presParOf" srcId="{CB4F438D-B486-CC47-BC25-25BA3E14006A}" destId="{1CF28A9B-AC38-814D-A5FB-71FC532394A4}" srcOrd="1" destOrd="0" presId="urn:microsoft.com/office/officeart/2005/8/layout/orgChart1"/>
    <dgm:cxn modelId="{18DAE99B-120E-4143-8B26-DF3404D6FD08}" type="presParOf" srcId="{CB4F438D-B486-CC47-BC25-25BA3E14006A}" destId="{833B9056-6503-CF47-AC67-1266C060B120}" srcOrd="2" destOrd="0" presId="urn:microsoft.com/office/officeart/2005/8/layout/orgChart1"/>
    <dgm:cxn modelId="{7E7034D3-AA51-A649-8193-5944E7D1CEE3}" type="presParOf" srcId="{D9D83138-8478-324B-A022-F6F8B6D25313}" destId="{DD63F791-1A10-9145-930A-6194FDF06785}" srcOrd="2" destOrd="0" presId="urn:microsoft.com/office/officeart/2005/8/layout/orgChart1"/>
  </dgm:cxnLst>
  <dgm:bg>
    <a:effectLst/>
  </dgm:bg>
  <dgm:whole>
    <a:effectLst/>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A110F-394C-4958-9CAA-CF19A4272A04}">
      <dsp:nvSpPr>
        <dsp:cNvPr id="0" name=""/>
        <dsp:cNvSpPr/>
      </dsp:nvSpPr>
      <dsp:spPr>
        <a:xfrm>
          <a:off x="1269898" y="731"/>
          <a:ext cx="2564140" cy="1282070"/>
        </a:xfrm>
        <a:prstGeom prst="roundRect">
          <a:avLst>
            <a:gd name="adj" fmla="val 10000"/>
          </a:avLst>
        </a:prstGeom>
        <a:solidFill>
          <a:schemeClr val="accent6">
            <a:lumMod val="5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b="0" kern="1200" dirty="0" smtClean="0"/>
            <a:t>INNATE</a:t>
          </a:r>
          <a:endParaRPr lang="en-US" sz="4400" b="0" kern="1200" dirty="0"/>
        </a:p>
      </dsp:txBody>
      <dsp:txXfrm>
        <a:off x="1307449" y="38282"/>
        <a:ext cx="2489038" cy="1206968"/>
      </dsp:txXfrm>
    </dsp:sp>
    <dsp:sp modelId="{33FBF9C2-B193-488D-8915-A3D3B8BF96E0}">
      <dsp:nvSpPr>
        <dsp:cNvPr id="0" name=""/>
        <dsp:cNvSpPr/>
      </dsp:nvSpPr>
      <dsp:spPr>
        <a:xfrm>
          <a:off x="1526312" y="1282802"/>
          <a:ext cx="256414" cy="961552"/>
        </a:xfrm>
        <a:custGeom>
          <a:avLst/>
          <a:gdLst/>
          <a:ahLst/>
          <a:cxnLst/>
          <a:rect l="0" t="0" r="0" b="0"/>
          <a:pathLst>
            <a:path>
              <a:moveTo>
                <a:pt x="0" y="0"/>
              </a:moveTo>
              <a:lnTo>
                <a:pt x="0" y="961552"/>
              </a:lnTo>
              <a:lnTo>
                <a:pt x="256414" y="961552"/>
              </a:lnTo>
            </a:path>
          </a:pathLst>
        </a:custGeom>
        <a:noFill/>
        <a:ln w="25400" cap="flat" cmpd="sng" algn="ctr">
          <a:solidFill>
            <a:srgbClr val="800000"/>
          </a:solidFill>
          <a:prstDash val="solid"/>
        </a:ln>
        <a:effectLst/>
      </dsp:spPr>
      <dsp:style>
        <a:lnRef idx="2">
          <a:scrgbClr r="0" g="0" b="0"/>
        </a:lnRef>
        <a:fillRef idx="0">
          <a:scrgbClr r="0" g="0" b="0"/>
        </a:fillRef>
        <a:effectRef idx="0">
          <a:scrgbClr r="0" g="0" b="0"/>
        </a:effectRef>
        <a:fontRef idx="minor"/>
      </dsp:style>
    </dsp:sp>
    <dsp:sp modelId="{F5B35490-96C6-46EF-92A8-F7CF19A9CB76}">
      <dsp:nvSpPr>
        <dsp:cNvPr id="0" name=""/>
        <dsp:cNvSpPr/>
      </dsp:nvSpPr>
      <dsp:spPr>
        <a:xfrm>
          <a:off x="1782726" y="1603319"/>
          <a:ext cx="2051312" cy="1282070"/>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First line </a:t>
          </a:r>
          <a:br>
            <a:rPr lang="en-US" sz="2800" b="1" kern="1200" dirty="0" smtClean="0"/>
          </a:br>
          <a:r>
            <a:rPr lang="en-US" sz="2800" b="1" kern="1200" dirty="0" smtClean="0"/>
            <a:t>of defense</a:t>
          </a:r>
          <a:endParaRPr lang="en-US" sz="2800" b="1" kern="1200" dirty="0"/>
        </a:p>
      </dsp:txBody>
      <dsp:txXfrm>
        <a:off x="1820277" y="1640870"/>
        <a:ext cx="1976210" cy="1206968"/>
      </dsp:txXfrm>
    </dsp:sp>
    <dsp:sp modelId="{13986330-0928-4846-BEAE-1497E6483545}">
      <dsp:nvSpPr>
        <dsp:cNvPr id="0" name=""/>
        <dsp:cNvSpPr/>
      </dsp:nvSpPr>
      <dsp:spPr>
        <a:xfrm>
          <a:off x="1526312" y="1282802"/>
          <a:ext cx="256414" cy="2564140"/>
        </a:xfrm>
        <a:custGeom>
          <a:avLst/>
          <a:gdLst/>
          <a:ahLst/>
          <a:cxnLst/>
          <a:rect l="0" t="0" r="0" b="0"/>
          <a:pathLst>
            <a:path>
              <a:moveTo>
                <a:pt x="0" y="0"/>
              </a:moveTo>
              <a:lnTo>
                <a:pt x="0" y="2564140"/>
              </a:lnTo>
              <a:lnTo>
                <a:pt x="256414" y="2564140"/>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0438934D-04EF-43E4-A4F0-CC6D0B1996DA}">
      <dsp:nvSpPr>
        <dsp:cNvPr id="0" name=""/>
        <dsp:cNvSpPr/>
      </dsp:nvSpPr>
      <dsp:spPr>
        <a:xfrm>
          <a:off x="1782726" y="3205907"/>
          <a:ext cx="2051312" cy="1282070"/>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Act within hours</a:t>
          </a:r>
          <a:endParaRPr lang="en-US" sz="2800" b="1" kern="1200" dirty="0"/>
        </a:p>
      </dsp:txBody>
      <dsp:txXfrm>
        <a:off x="1820277" y="3243458"/>
        <a:ext cx="1976210" cy="1206968"/>
      </dsp:txXfrm>
    </dsp:sp>
    <dsp:sp modelId="{3048F9A6-4E27-BA46-BE51-C7BC2AADD6F5}">
      <dsp:nvSpPr>
        <dsp:cNvPr id="0" name=""/>
        <dsp:cNvSpPr/>
      </dsp:nvSpPr>
      <dsp:spPr>
        <a:xfrm>
          <a:off x="1526312" y="1282802"/>
          <a:ext cx="256414" cy="4166728"/>
        </a:xfrm>
        <a:custGeom>
          <a:avLst/>
          <a:gdLst/>
          <a:ahLst/>
          <a:cxnLst/>
          <a:rect l="0" t="0" r="0" b="0"/>
          <a:pathLst>
            <a:path>
              <a:moveTo>
                <a:pt x="0" y="0"/>
              </a:moveTo>
              <a:lnTo>
                <a:pt x="0" y="4166728"/>
              </a:lnTo>
              <a:lnTo>
                <a:pt x="256414" y="4166728"/>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F865AE44-2B82-7843-B793-D72A053C36FF}">
      <dsp:nvSpPr>
        <dsp:cNvPr id="0" name=""/>
        <dsp:cNvSpPr/>
      </dsp:nvSpPr>
      <dsp:spPr>
        <a:xfrm>
          <a:off x="1782726" y="4808494"/>
          <a:ext cx="2051312" cy="1282070"/>
        </a:xfrm>
        <a:prstGeom prst="roundRect">
          <a:avLst>
            <a:gd name="adj" fmla="val 10000"/>
          </a:avLst>
        </a:prstGeom>
        <a:solidFill>
          <a:schemeClr val="accent6">
            <a:lumMod val="5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Acute Phase Response</a:t>
          </a:r>
          <a:endParaRPr lang="en-US" sz="2800" b="1" kern="1200" dirty="0">
            <a:solidFill>
              <a:schemeClr val="bg1"/>
            </a:solidFill>
          </a:endParaRPr>
        </a:p>
      </dsp:txBody>
      <dsp:txXfrm>
        <a:off x="1820277" y="4846045"/>
        <a:ext cx="1976210" cy="1206968"/>
      </dsp:txXfrm>
    </dsp:sp>
    <dsp:sp modelId="{EA867982-880A-453A-9434-326797FF48F3}">
      <dsp:nvSpPr>
        <dsp:cNvPr id="0" name=""/>
        <dsp:cNvSpPr/>
      </dsp:nvSpPr>
      <dsp:spPr>
        <a:xfrm>
          <a:off x="4475074" y="731"/>
          <a:ext cx="2564140" cy="1282070"/>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b="0" kern="1200" dirty="0" smtClean="0">
              <a:effectLst/>
            </a:rPr>
            <a:t>ADAPTIVE</a:t>
          </a:r>
          <a:endParaRPr lang="en-US" sz="4400" b="0" kern="1200" dirty="0">
            <a:effectLst/>
          </a:endParaRPr>
        </a:p>
      </dsp:txBody>
      <dsp:txXfrm>
        <a:off x="4512625" y="38282"/>
        <a:ext cx="2489038" cy="1206968"/>
      </dsp:txXfrm>
    </dsp:sp>
    <dsp:sp modelId="{C50F745C-2FF8-4B3A-B870-7E6AAFE85977}">
      <dsp:nvSpPr>
        <dsp:cNvPr id="0" name=""/>
        <dsp:cNvSpPr/>
      </dsp:nvSpPr>
      <dsp:spPr>
        <a:xfrm>
          <a:off x="4731488" y="1282802"/>
          <a:ext cx="256414" cy="961552"/>
        </a:xfrm>
        <a:custGeom>
          <a:avLst/>
          <a:gdLst/>
          <a:ahLst/>
          <a:cxnLst/>
          <a:rect l="0" t="0" r="0" b="0"/>
          <a:pathLst>
            <a:path>
              <a:moveTo>
                <a:pt x="0" y="0"/>
              </a:moveTo>
              <a:lnTo>
                <a:pt x="0" y="961552"/>
              </a:lnTo>
              <a:lnTo>
                <a:pt x="256414" y="961552"/>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9A189C95-DBE7-406B-81D3-C84C1CEBCF9F}">
      <dsp:nvSpPr>
        <dsp:cNvPr id="0" name=""/>
        <dsp:cNvSpPr/>
      </dsp:nvSpPr>
      <dsp:spPr>
        <a:xfrm>
          <a:off x="4987902" y="1603319"/>
          <a:ext cx="2051312" cy="1282070"/>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Second line of defense</a:t>
          </a:r>
          <a:endParaRPr lang="en-US" sz="2800" b="1" kern="1200" dirty="0"/>
        </a:p>
      </dsp:txBody>
      <dsp:txXfrm>
        <a:off x="5025453" y="1640870"/>
        <a:ext cx="1976210" cy="1206968"/>
      </dsp:txXfrm>
    </dsp:sp>
    <dsp:sp modelId="{F11B1C75-02DD-49B8-9263-C74F89D5BA89}">
      <dsp:nvSpPr>
        <dsp:cNvPr id="0" name=""/>
        <dsp:cNvSpPr/>
      </dsp:nvSpPr>
      <dsp:spPr>
        <a:xfrm>
          <a:off x="4731488" y="1282802"/>
          <a:ext cx="256414" cy="2564140"/>
        </a:xfrm>
        <a:custGeom>
          <a:avLst/>
          <a:gdLst/>
          <a:ahLst/>
          <a:cxnLst/>
          <a:rect l="0" t="0" r="0" b="0"/>
          <a:pathLst>
            <a:path>
              <a:moveTo>
                <a:pt x="0" y="0"/>
              </a:moveTo>
              <a:lnTo>
                <a:pt x="0" y="2564140"/>
              </a:lnTo>
              <a:lnTo>
                <a:pt x="256414" y="2564140"/>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03B1ECB8-AF48-467E-9737-1D4635AC0CAB}">
      <dsp:nvSpPr>
        <dsp:cNvPr id="0" name=""/>
        <dsp:cNvSpPr/>
      </dsp:nvSpPr>
      <dsp:spPr>
        <a:xfrm>
          <a:off x="4987902" y="3205907"/>
          <a:ext cx="2051312" cy="1282070"/>
        </a:xfrm>
        <a:prstGeom prst="roundRect">
          <a:avLst>
            <a:gd name="adj" fmla="val 10000"/>
          </a:avLst>
        </a:prstGeom>
        <a:solidFill>
          <a:schemeClr val="lt1">
            <a:alpha val="90000"/>
            <a:hueOff val="0"/>
            <a:satOff val="0"/>
            <a:lumOff val="0"/>
            <a:alphaOff val="0"/>
          </a:scheme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Act within days</a:t>
          </a:r>
          <a:endParaRPr lang="en-US" sz="2800" b="1" kern="1200" dirty="0"/>
        </a:p>
      </dsp:txBody>
      <dsp:txXfrm>
        <a:off x="5025453" y="3243458"/>
        <a:ext cx="1976210" cy="1206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A110F-394C-4958-9CAA-CF19A4272A04}">
      <dsp:nvSpPr>
        <dsp:cNvPr id="0" name=""/>
        <dsp:cNvSpPr/>
      </dsp:nvSpPr>
      <dsp:spPr>
        <a:xfrm>
          <a:off x="1269898" y="731"/>
          <a:ext cx="2564140" cy="1282070"/>
        </a:xfrm>
        <a:prstGeom prst="roundRect">
          <a:avLst>
            <a:gd name="adj" fmla="val 10000"/>
          </a:avLst>
        </a:prstGeom>
        <a:solidFill>
          <a:schemeClr val="accent6">
            <a:lumMod val="5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b="0" kern="1200" dirty="0" smtClean="0"/>
            <a:t>INNATE</a:t>
          </a:r>
          <a:endParaRPr lang="en-US" sz="4400" b="0" kern="1200" dirty="0"/>
        </a:p>
      </dsp:txBody>
      <dsp:txXfrm>
        <a:off x="1307449" y="38282"/>
        <a:ext cx="2489038" cy="1206968"/>
      </dsp:txXfrm>
    </dsp:sp>
    <dsp:sp modelId="{33FBF9C2-B193-488D-8915-A3D3B8BF96E0}">
      <dsp:nvSpPr>
        <dsp:cNvPr id="0" name=""/>
        <dsp:cNvSpPr/>
      </dsp:nvSpPr>
      <dsp:spPr>
        <a:xfrm>
          <a:off x="1526312" y="1282802"/>
          <a:ext cx="256414" cy="961552"/>
        </a:xfrm>
        <a:custGeom>
          <a:avLst/>
          <a:gdLst/>
          <a:ahLst/>
          <a:cxnLst/>
          <a:rect l="0" t="0" r="0" b="0"/>
          <a:pathLst>
            <a:path>
              <a:moveTo>
                <a:pt x="0" y="0"/>
              </a:moveTo>
              <a:lnTo>
                <a:pt x="0" y="961552"/>
              </a:lnTo>
              <a:lnTo>
                <a:pt x="256414" y="961552"/>
              </a:lnTo>
            </a:path>
          </a:pathLst>
        </a:custGeom>
        <a:noFill/>
        <a:ln w="25400" cap="flat" cmpd="sng" algn="ctr">
          <a:solidFill>
            <a:srgbClr val="800000"/>
          </a:solidFill>
          <a:prstDash val="solid"/>
        </a:ln>
        <a:effectLst/>
      </dsp:spPr>
      <dsp:style>
        <a:lnRef idx="2">
          <a:scrgbClr r="0" g="0" b="0"/>
        </a:lnRef>
        <a:fillRef idx="0">
          <a:scrgbClr r="0" g="0" b="0"/>
        </a:fillRef>
        <a:effectRef idx="0">
          <a:scrgbClr r="0" g="0" b="0"/>
        </a:effectRef>
        <a:fontRef idx="minor"/>
      </dsp:style>
    </dsp:sp>
    <dsp:sp modelId="{F5B35490-96C6-46EF-92A8-F7CF19A9CB76}">
      <dsp:nvSpPr>
        <dsp:cNvPr id="0" name=""/>
        <dsp:cNvSpPr/>
      </dsp:nvSpPr>
      <dsp:spPr>
        <a:xfrm>
          <a:off x="1782726" y="1603319"/>
          <a:ext cx="2051312" cy="1282070"/>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First line </a:t>
          </a:r>
          <a:br>
            <a:rPr lang="en-US" sz="2800" b="1" kern="1200" dirty="0" smtClean="0"/>
          </a:br>
          <a:r>
            <a:rPr lang="en-US" sz="2800" b="1" kern="1200" dirty="0" smtClean="0"/>
            <a:t>of defense</a:t>
          </a:r>
          <a:endParaRPr lang="en-US" sz="2800" b="1" kern="1200" dirty="0"/>
        </a:p>
      </dsp:txBody>
      <dsp:txXfrm>
        <a:off x="1820277" y="1640870"/>
        <a:ext cx="1976210" cy="1206968"/>
      </dsp:txXfrm>
    </dsp:sp>
    <dsp:sp modelId="{13986330-0928-4846-BEAE-1497E6483545}">
      <dsp:nvSpPr>
        <dsp:cNvPr id="0" name=""/>
        <dsp:cNvSpPr/>
      </dsp:nvSpPr>
      <dsp:spPr>
        <a:xfrm>
          <a:off x="1526312" y="1282802"/>
          <a:ext cx="256414" cy="2564140"/>
        </a:xfrm>
        <a:custGeom>
          <a:avLst/>
          <a:gdLst/>
          <a:ahLst/>
          <a:cxnLst/>
          <a:rect l="0" t="0" r="0" b="0"/>
          <a:pathLst>
            <a:path>
              <a:moveTo>
                <a:pt x="0" y="0"/>
              </a:moveTo>
              <a:lnTo>
                <a:pt x="0" y="2564140"/>
              </a:lnTo>
              <a:lnTo>
                <a:pt x="256414" y="2564140"/>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0438934D-04EF-43E4-A4F0-CC6D0B1996DA}">
      <dsp:nvSpPr>
        <dsp:cNvPr id="0" name=""/>
        <dsp:cNvSpPr/>
      </dsp:nvSpPr>
      <dsp:spPr>
        <a:xfrm>
          <a:off x="1782726" y="3205907"/>
          <a:ext cx="2051312" cy="1282070"/>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Act within hours</a:t>
          </a:r>
          <a:endParaRPr lang="en-US" sz="2800" b="1" kern="1200" dirty="0"/>
        </a:p>
      </dsp:txBody>
      <dsp:txXfrm>
        <a:off x="1820277" y="3243458"/>
        <a:ext cx="1976210" cy="1206968"/>
      </dsp:txXfrm>
    </dsp:sp>
    <dsp:sp modelId="{3048F9A6-4E27-BA46-BE51-C7BC2AADD6F5}">
      <dsp:nvSpPr>
        <dsp:cNvPr id="0" name=""/>
        <dsp:cNvSpPr/>
      </dsp:nvSpPr>
      <dsp:spPr>
        <a:xfrm>
          <a:off x="1526312" y="1282802"/>
          <a:ext cx="256414" cy="4166728"/>
        </a:xfrm>
        <a:custGeom>
          <a:avLst/>
          <a:gdLst/>
          <a:ahLst/>
          <a:cxnLst/>
          <a:rect l="0" t="0" r="0" b="0"/>
          <a:pathLst>
            <a:path>
              <a:moveTo>
                <a:pt x="0" y="0"/>
              </a:moveTo>
              <a:lnTo>
                <a:pt x="0" y="4166728"/>
              </a:lnTo>
              <a:lnTo>
                <a:pt x="256414" y="4166728"/>
              </a:lnTo>
            </a:path>
          </a:pathLst>
        </a:custGeom>
        <a:noFill/>
        <a:ln w="25400" cap="flat"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sp>
    <dsp:sp modelId="{F865AE44-2B82-7843-B793-D72A053C36FF}">
      <dsp:nvSpPr>
        <dsp:cNvPr id="0" name=""/>
        <dsp:cNvSpPr/>
      </dsp:nvSpPr>
      <dsp:spPr>
        <a:xfrm>
          <a:off x="1782726" y="4808494"/>
          <a:ext cx="2051312" cy="1282070"/>
        </a:xfrm>
        <a:prstGeom prst="roundRect">
          <a:avLst>
            <a:gd name="adj" fmla="val 10000"/>
          </a:avLst>
        </a:prstGeom>
        <a:solidFill>
          <a:schemeClr val="accent6">
            <a:lumMod val="50000"/>
            <a:alpha val="90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Acute Phase Response</a:t>
          </a:r>
          <a:endParaRPr lang="en-US" sz="2800" b="1" kern="1200" dirty="0">
            <a:solidFill>
              <a:schemeClr val="bg1"/>
            </a:solidFill>
          </a:endParaRPr>
        </a:p>
      </dsp:txBody>
      <dsp:txXfrm>
        <a:off x="1820277" y="4846045"/>
        <a:ext cx="1976210" cy="1206968"/>
      </dsp:txXfrm>
    </dsp:sp>
    <dsp:sp modelId="{EA867982-880A-453A-9434-326797FF48F3}">
      <dsp:nvSpPr>
        <dsp:cNvPr id="0" name=""/>
        <dsp:cNvSpPr/>
      </dsp:nvSpPr>
      <dsp:spPr>
        <a:xfrm>
          <a:off x="4475074" y="731"/>
          <a:ext cx="2564140" cy="1282070"/>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b="0" kern="1200" dirty="0" smtClean="0">
              <a:effectLst/>
            </a:rPr>
            <a:t>ADAPTIVE</a:t>
          </a:r>
          <a:endParaRPr lang="en-US" sz="4400" b="0" kern="1200" dirty="0">
            <a:effectLst/>
          </a:endParaRPr>
        </a:p>
      </dsp:txBody>
      <dsp:txXfrm>
        <a:off x="4512625" y="38282"/>
        <a:ext cx="2489038" cy="1206968"/>
      </dsp:txXfrm>
    </dsp:sp>
    <dsp:sp modelId="{C50F745C-2FF8-4B3A-B870-7E6AAFE85977}">
      <dsp:nvSpPr>
        <dsp:cNvPr id="0" name=""/>
        <dsp:cNvSpPr/>
      </dsp:nvSpPr>
      <dsp:spPr>
        <a:xfrm>
          <a:off x="4731488" y="1282802"/>
          <a:ext cx="256414" cy="961552"/>
        </a:xfrm>
        <a:custGeom>
          <a:avLst/>
          <a:gdLst/>
          <a:ahLst/>
          <a:cxnLst/>
          <a:rect l="0" t="0" r="0" b="0"/>
          <a:pathLst>
            <a:path>
              <a:moveTo>
                <a:pt x="0" y="0"/>
              </a:moveTo>
              <a:lnTo>
                <a:pt x="0" y="961552"/>
              </a:lnTo>
              <a:lnTo>
                <a:pt x="256414" y="961552"/>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9A189C95-DBE7-406B-81D3-C84C1CEBCF9F}">
      <dsp:nvSpPr>
        <dsp:cNvPr id="0" name=""/>
        <dsp:cNvSpPr/>
      </dsp:nvSpPr>
      <dsp:spPr>
        <a:xfrm>
          <a:off x="4987902" y="1603319"/>
          <a:ext cx="2051312" cy="1282070"/>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Second line of defense</a:t>
          </a:r>
          <a:endParaRPr lang="en-US" sz="2800" b="1" kern="1200" dirty="0"/>
        </a:p>
      </dsp:txBody>
      <dsp:txXfrm>
        <a:off x="5025453" y="1640870"/>
        <a:ext cx="1976210" cy="1206968"/>
      </dsp:txXfrm>
    </dsp:sp>
    <dsp:sp modelId="{F11B1C75-02DD-49B8-9263-C74F89D5BA89}">
      <dsp:nvSpPr>
        <dsp:cNvPr id="0" name=""/>
        <dsp:cNvSpPr/>
      </dsp:nvSpPr>
      <dsp:spPr>
        <a:xfrm>
          <a:off x="4731488" y="1282802"/>
          <a:ext cx="256414" cy="2564140"/>
        </a:xfrm>
        <a:custGeom>
          <a:avLst/>
          <a:gdLst/>
          <a:ahLst/>
          <a:cxnLst/>
          <a:rect l="0" t="0" r="0" b="0"/>
          <a:pathLst>
            <a:path>
              <a:moveTo>
                <a:pt x="0" y="0"/>
              </a:moveTo>
              <a:lnTo>
                <a:pt x="0" y="2564140"/>
              </a:lnTo>
              <a:lnTo>
                <a:pt x="256414" y="2564140"/>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03B1ECB8-AF48-467E-9737-1D4635AC0CAB}">
      <dsp:nvSpPr>
        <dsp:cNvPr id="0" name=""/>
        <dsp:cNvSpPr/>
      </dsp:nvSpPr>
      <dsp:spPr>
        <a:xfrm>
          <a:off x="4987902" y="3205907"/>
          <a:ext cx="2051312" cy="1282070"/>
        </a:xfrm>
        <a:prstGeom prst="roundRect">
          <a:avLst>
            <a:gd name="adj" fmla="val 10000"/>
          </a:avLst>
        </a:prstGeom>
        <a:solidFill>
          <a:schemeClr val="lt1">
            <a:alpha val="90000"/>
            <a:hueOff val="0"/>
            <a:satOff val="0"/>
            <a:lumOff val="0"/>
            <a:alphaOff val="0"/>
          </a:scheme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t>Act within days</a:t>
          </a:r>
          <a:endParaRPr lang="en-US" sz="2800" b="1" kern="1200" dirty="0"/>
        </a:p>
      </dsp:txBody>
      <dsp:txXfrm>
        <a:off x="5025453" y="3243458"/>
        <a:ext cx="1976210" cy="1206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1C486-36AD-5E4F-91A5-3713B2D968C5}">
      <dsp:nvSpPr>
        <dsp:cNvPr id="0" name=""/>
        <dsp:cNvSpPr/>
      </dsp:nvSpPr>
      <dsp:spPr>
        <a:xfrm>
          <a:off x="4269" y="741514"/>
          <a:ext cx="1866307" cy="746522"/>
        </a:xfrm>
        <a:prstGeom prst="homePlate">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b="1" kern="1200" dirty="0" smtClean="0"/>
            <a:t>Fever</a:t>
          </a:r>
        </a:p>
        <a:p>
          <a:pPr lvl="0" algn="ctr" defTabSz="622300">
            <a:lnSpc>
              <a:spcPct val="90000"/>
            </a:lnSpc>
            <a:spcBef>
              <a:spcPct val="0"/>
            </a:spcBef>
            <a:spcAft>
              <a:spcPct val="35000"/>
            </a:spcAft>
          </a:pPr>
          <a:r>
            <a:rPr lang="en-US" sz="1400" b="1" kern="1200" dirty="0" smtClean="0"/>
            <a:t>Increased metabolism</a:t>
          </a:r>
        </a:p>
      </dsp:txBody>
      <dsp:txXfrm>
        <a:off x="4269" y="741514"/>
        <a:ext cx="1679677" cy="746522"/>
      </dsp:txXfrm>
    </dsp:sp>
    <dsp:sp modelId="{C384D1FB-D011-824F-874E-167569C7D0B9}">
      <dsp:nvSpPr>
        <dsp:cNvPr id="0" name=""/>
        <dsp:cNvSpPr/>
      </dsp:nvSpPr>
      <dsp:spPr>
        <a:xfrm>
          <a:off x="1497315" y="741514"/>
          <a:ext cx="1866307" cy="746522"/>
        </a:xfrm>
        <a:prstGeom prst="chevron">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b="1" kern="1200" dirty="0" smtClean="0"/>
            <a:t>Liver function</a:t>
          </a:r>
        </a:p>
        <a:p>
          <a:pPr lvl="0" algn="ctr" defTabSz="622300">
            <a:lnSpc>
              <a:spcPct val="90000"/>
            </a:lnSpc>
            <a:spcBef>
              <a:spcPct val="0"/>
            </a:spcBef>
            <a:spcAft>
              <a:spcPct val="35000"/>
            </a:spcAft>
          </a:pPr>
          <a:r>
            <a:rPr lang="en-US" sz="1400" b="1" kern="1200" dirty="0" smtClean="0"/>
            <a:t>Cell synthesis</a:t>
          </a:r>
          <a:endParaRPr lang="en-US" sz="1400" b="1" kern="1200" dirty="0"/>
        </a:p>
      </dsp:txBody>
      <dsp:txXfrm>
        <a:off x="1870576" y="741514"/>
        <a:ext cx="1119785" cy="746522"/>
      </dsp:txXfrm>
    </dsp:sp>
    <dsp:sp modelId="{60390B58-D587-0D4E-812E-5AF545DE0B31}">
      <dsp:nvSpPr>
        <dsp:cNvPr id="0" name=""/>
        <dsp:cNvSpPr/>
      </dsp:nvSpPr>
      <dsp:spPr>
        <a:xfrm>
          <a:off x="2917235" y="741514"/>
          <a:ext cx="1866307" cy="746522"/>
        </a:xfrm>
        <a:prstGeom prst="chevron">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b="1" kern="1200" dirty="0" smtClean="0"/>
            <a:t>Decreased feed intake</a:t>
          </a:r>
          <a:endParaRPr lang="en-US" sz="1400" b="1" kern="1200" dirty="0"/>
        </a:p>
      </dsp:txBody>
      <dsp:txXfrm>
        <a:off x="3290496" y="741514"/>
        <a:ext cx="1119785" cy="7465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916C-AAA7-1D47-B7D3-05BF5608044F}">
      <dsp:nvSpPr>
        <dsp:cNvPr id="0" name=""/>
        <dsp:cNvSpPr/>
      </dsp:nvSpPr>
      <dsp:spPr>
        <a:xfrm>
          <a:off x="1785" y="113561"/>
          <a:ext cx="2175867" cy="870346"/>
        </a:xfrm>
        <a:prstGeom prst="chevron">
          <a:avLst/>
        </a:prstGeom>
        <a:solidFill>
          <a:schemeClr val="tx1">
            <a:lumMod val="95000"/>
            <a:lumOff val="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Cortisol</a:t>
          </a:r>
          <a:endParaRPr lang="en-US" sz="2500" kern="1200" dirty="0"/>
        </a:p>
      </dsp:txBody>
      <dsp:txXfrm>
        <a:off x="436958" y="113561"/>
        <a:ext cx="1305521" cy="870346"/>
      </dsp:txXfrm>
    </dsp:sp>
    <dsp:sp modelId="{2682DBD4-1E9C-1B4A-A081-C6200290D2BA}">
      <dsp:nvSpPr>
        <dsp:cNvPr id="0" name=""/>
        <dsp:cNvSpPr/>
      </dsp:nvSpPr>
      <dsp:spPr>
        <a:xfrm>
          <a:off x="1960066" y="113561"/>
          <a:ext cx="2175867" cy="870346"/>
        </a:xfrm>
        <a:prstGeom prst="chevron">
          <a:avLst/>
        </a:prstGeom>
        <a:solidFill>
          <a:srgbClr val="0D0D0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Provide energy</a:t>
          </a:r>
          <a:endParaRPr lang="en-US" sz="2500" kern="1200" dirty="0"/>
        </a:p>
      </dsp:txBody>
      <dsp:txXfrm>
        <a:off x="2395239" y="113561"/>
        <a:ext cx="1305521" cy="870346"/>
      </dsp:txXfrm>
    </dsp:sp>
    <dsp:sp modelId="{C058A030-DAA8-D845-902B-F357DE9372ED}">
      <dsp:nvSpPr>
        <dsp:cNvPr id="0" name=""/>
        <dsp:cNvSpPr/>
      </dsp:nvSpPr>
      <dsp:spPr>
        <a:xfrm>
          <a:off x="3918346" y="113561"/>
          <a:ext cx="2175867" cy="870346"/>
        </a:xfrm>
        <a:prstGeom prst="chevron">
          <a:avLst/>
        </a:prstGeom>
        <a:solidFill>
          <a:srgbClr val="0D0D0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Escape predator</a:t>
          </a:r>
          <a:endParaRPr lang="en-US" sz="2500" kern="1200" dirty="0"/>
        </a:p>
      </dsp:txBody>
      <dsp:txXfrm>
        <a:off x="4353519" y="113561"/>
        <a:ext cx="1305521" cy="870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60B08-1966-3743-AD3C-6273DD6EA6BE}">
      <dsp:nvSpPr>
        <dsp:cNvPr id="0" name=""/>
        <dsp:cNvSpPr/>
      </dsp:nvSpPr>
      <dsp:spPr>
        <a:xfrm>
          <a:off x="7021357" y="3599749"/>
          <a:ext cx="91440" cy="670337"/>
        </a:xfrm>
        <a:custGeom>
          <a:avLst/>
          <a:gdLst/>
          <a:ahLst/>
          <a:cxnLst/>
          <a:rect l="0" t="0" r="0" b="0"/>
          <a:pathLst>
            <a:path>
              <a:moveTo>
                <a:pt x="45720" y="0"/>
              </a:moveTo>
              <a:lnTo>
                <a:pt x="45720" y="6703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16BCDC-65C7-2244-A18C-9F5713917FD1}">
      <dsp:nvSpPr>
        <dsp:cNvPr id="0" name=""/>
        <dsp:cNvSpPr/>
      </dsp:nvSpPr>
      <dsp:spPr>
        <a:xfrm>
          <a:off x="4249994" y="1465809"/>
          <a:ext cx="2817082" cy="670337"/>
        </a:xfrm>
        <a:custGeom>
          <a:avLst/>
          <a:gdLst/>
          <a:ahLst/>
          <a:cxnLst/>
          <a:rect l="0" t="0" r="0" b="0"/>
          <a:pathLst>
            <a:path>
              <a:moveTo>
                <a:pt x="0" y="0"/>
              </a:moveTo>
              <a:lnTo>
                <a:pt x="0" y="456815"/>
              </a:lnTo>
              <a:lnTo>
                <a:pt x="2817082" y="456815"/>
              </a:lnTo>
              <a:lnTo>
                <a:pt x="2817082" y="6703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BB858-55B8-EF46-924C-69A30C2C1077}">
      <dsp:nvSpPr>
        <dsp:cNvPr id="0" name=""/>
        <dsp:cNvSpPr/>
      </dsp:nvSpPr>
      <dsp:spPr>
        <a:xfrm>
          <a:off x="4204274" y="3599749"/>
          <a:ext cx="91440" cy="670337"/>
        </a:xfrm>
        <a:custGeom>
          <a:avLst/>
          <a:gdLst/>
          <a:ahLst/>
          <a:cxnLst/>
          <a:rect l="0" t="0" r="0" b="0"/>
          <a:pathLst>
            <a:path>
              <a:moveTo>
                <a:pt x="45720" y="0"/>
              </a:moveTo>
              <a:lnTo>
                <a:pt x="45720" y="6703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0B058F-D0F3-1548-A14B-106970C01E3F}">
      <dsp:nvSpPr>
        <dsp:cNvPr id="0" name=""/>
        <dsp:cNvSpPr/>
      </dsp:nvSpPr>
      <dsp:spPr>
        <a:xfrm>
          <a:off x="4204274" y="1465809"/>
          <a:ext cx="91440" cy="670337"/>
        </a:xfrm>
        <a:custGeom>
          <a:avLst/>
          <a:gdLst/>
          <a:ahLst/>
          <a:cxnLst/>
          <a:rect l="0" t="0" r="0" b="0"/>
          <a:pathLst>
            <a:path>
              <a:moveTo>
                <a:pt x="45720" y="0"/>
              </a:moveTo>
              <a:lnTo>
                <a:pt x="45720" y="6703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6AF40-3EE3-7244-B288-70881A0A546A}">
      <dsp:nvSpPr>
        <dsp:cNvPr id="0" name=""/>
        <dsp:cNvSpPr/>
      </dsp:nvSpPr>
      <dsp:spPr>
        <a:xfrm>
          <a:off x="1387191" y="3599749"/>
          <a:ext cx="91440" cy="670337"/>
        </a:xfrm>
        <a:custGeom>
          <a:avLst/>
          <a:gdLst/>
          <a:ahLst/>
          <a:cxnLst/>
          <a:rect l="0" t="0" r="0" b="0"/>
          <a:pathLst>
            <a:path>
              <a:moveTo>
                <a:pt x="45720" y="0"/>
              </a:moveTo>
              <a:lnTo>
                <a:pt x="45720" y="6703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27C97-7BC7-8247-8114-D2FEC007A35D}">
      <dsp:nvSpPr>
        <dsp:cNvPr id="0" name=""/>
        <dsp:cNvSpPr/>
      </dsp:nvSpPr>
      <dsp:spPr>
        <a:xfrm>
          <a:off x="1432911" y="1465809"/>
          <a:ext cx="2817082" cy="670337"/>
        </a:xfrm>
        <a:custGeom>
          <a:avLst/>
          <a:gdLst/>
          <a:ahLst/>
          <a:cxnLst/>
          <a:rect l="0" t="0" r="0" b="0"/>
          <a:pathLst>
            <a:path>
              <a:moveTo>
                <a:pt x="2817082" y="0"/>
              </a:moveTo>
              <a:lnTo>
                <a:pt x="2817082" y="456815"/>
              </a:lnTo>
              <a:lnTo>
                <a:pt x="0" y="456815"/>
              </a:lnTo>
              <a:lnTo>
                <a:pt x="0" y="6703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0E515-67E5-F54A-B9EE-205CAE23387A}">
      <dsp:nvSpPr>
        <dsp:cNvPr id="0" name=""/>
        <dsp:cNvSpPr/>
      </dsp:nvSpPr>
      <dsp:spPr>
        <a:xfrm>
          <a:off x="3097551" y="2207"/>
          <a:ext cx="2304885" cy="1463602"/>
        </a:xfrm>
        <a:prstGeom prst="roundRect">
          <a:avLst>
            <a:gd name="adj" fmla="val 10000"/>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D9F61-E598-514A-ACE3-D3820637BF3D}">
      <dsp:nvSpPr>
        <dsp:cNvPr id="0" name=""/>
        <dsp:cNvSpPr/>
      </dsp:nvSpPr>
      <dsp:spPr>
        <a:xfrm>
          <a:off x="3353649" y="245500"/>
          <a:ext cx="2304885" cy="14636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Stress in cattle</a:t>
          </a:r>
          <a:endParaRPr lang="en-US" sz="3600" kern="1200" dirty="0"/>
        </a:p>
      </dsp:txBody>
      <dsp:txXfrm>
        <a:off x="3396516" y="288367"/>
        <a:ext cx="2219151" cy="1377868"/>
      </dsp:txXfrm>
    </dsp:sp>
    <dsp:sp modelId="{8EF24EF1-2990-AE43-A96E-025FD5A12706}">
      <dsp:nvSpPr>
        <dsp:cNvPr id="0" name=""/>
        <dsp:cNvSpPr/>
      </dsp:nvSpPr>
      <dsp:spPr>
        <a:xfrm>
          <a:off x="280468" y="2136147"/>
          <a:ext cx="2304885" cy="14636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13F8E-6BDD-D24E-875C-84BE3397B694}">
      <dsp:nvSpPr>
        <dsp:cNvPr id="0" name=""/>
        <dsp:cNvSpPr/>
      </dsp:nvSpPr>
      <dsp:spPr>
        <a:xfrm>
          <a:off x="536566" y="2379440"/>
          <a:ext cx="2304885" cy="14636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Psychological stress</a:t>
          </a:r>
          <a:endParaRPr lang="en-US" sz="2800" kern="1200" dirty="0"/>
        </a:p>
      </dsp:txBody>
      <dsp:txXfrm>
        <a:off x="579433" y="2422307"/>
        <a:ext cx="2219151" cy="1377868"/>
      </dsp:txXfrm>
    </dsp:sp>
    <dsp:sp modelId="{A38152F3-6F47-EF4A-A5A7-6A844725296D}">
      <dsp:nvSpPr>
        <dsp:cNvPr id="0" name=""/>
        <dsp:cNvSpPr/>
      </dsp:nvSpPr>
      <dsp:spPr>
        <a:xfrm>
          <a:off x="280468" y="4270087"/>
          <a:ext cx="2304885" cy="16525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B4E00-D173-794B-9776-B20946777D05}">
      <dsp:nvSpPr>
        <dsp:cNvPr id="0" name=""/>
        <dsp:cNvSpPr/>
      </dsp:nvSpPr>
      <dsp:spPr>
        <a:xfrm>
          <a:off x="536566" y="4513381"/>
          <a:ext cx="2304885" cy="165255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Fear</a:t>
          </a:r>
        </a:p>
        <a:p>
          <a:pPr lvl="0" algn="ctr" defTabSz="711200">
            <a:lnSpc>
              <a:spcPct val="90000"/>
            </a:lnSpc>
            <a:spcBef>
              <a:spcPct val="0"/>
            </a:spcBef>
            <a:spcAft>
              <a:spcPct val="35000"/>
            </a:spcAft>
          </a:pPr>
          <a:r>
            <a:rPr lang="en-US" sz="1600" b="1" kern="1200" dirty="0" smtClean="0"/>
            <a:t>Commingling</a:t>
          </a:r>
        </a:p>
        <a:p>
          <a:pPr lvl="0" algn="ctr" defTabSz="711200">
            <a:lnSpc>
              <a:spcPct val="90000"/>
            </a:lnSpc>
            <a:spcBef>
              <a:spcPct val="0"/>
            </a:spcBef>
            <a:spcAft>
              <a:spcPct val="35000"/>
            </a:spcAft>
          </a:pPr>
          <a:r>
            <a:rPr lang="en-US" sz="1600" b="1" kern="1200" dirty="0" smtClean="0"/>
            <a:t>Novel environment</a:t>
          </a:r>
        </a:p>
        <a:p>
          <a:pPr lvl="0" algn="ctr" defTabSz="711200">
            <a:lnSpc>
              <a:spcPct val="90000"/>
            </a:lnSpc>
            <a:spcBef>
              <a:spcPct val="0"/>
            </a:spcBef>
            <a:spcAft>
              <a:spcPct val="35000"/>
            </a:spcAft>
          </a:pPr>
          <a:r>
            <a:rPr lang="en-US" sz="1600" b="1" kern="1200" dirty="0" smtClean="0"/>
            <a:t>Loud or unusual noises</a:t>
          </a:r>
        </a:p>
        <a:p>
          <a:pPr lvl="0" algn="ctr" defTabSz="711200">
            <a:lnSpc>
              <a:spcPct val="90000"/>
            </a:lnSpc>
            <a:spcBef>
              <a:spcPct val="0"/>
            </a:spcBef>
            <a:spcAft>
              <a:spcPct val="35000"/>
            </a:spcAft>
          </a:pPr>
          <a:r>
            <a:rPr lang="en-US" sz="1600" b="1" kern="1200" dirty="0" smtClean="0"/>
            <a:t>Restraint</a:t>
          </a:r>
          <a:endParaRPr lang="en-US" sz="1600" b="1" kern="1200" dirty="0"/>
        </a:p>
      </dsp:txBody>
      <dsp:txXfrm>
        <a:off x="584968" y="4561783"/>
        <a:ext cx="2208081" cy="1555749"/>
      </dsp:txXfrm>
    </dsp:sp>
    <dsp:sp modelId="{3FAA5A3F-2601-EE44-9160-CE9A955EAE12}">
      <dsp:nvSpPr>
        <dsp:cNvPr id="0" name=""/>
        <dsp:cNvSpPr/>
      </dsp:nvSpPr>
      <dsp:spPr>
        <a:xfrm>
          <a:off x="3097551" y="2136147"/>
          <a:ext cx="2304885" cy="14636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CA5D2-EE6D-5C4C-AD02-32A1C68E67E0}">
      <dsp:nvSpPr>
        <dsp:cNvPr id="0" name=""/>
        <dsp:cNvSpPr/>
      </dsp:nvSpPr>
      <dsp:spPr>
        <a:xfrm>
          <a:off x="3353649" y="2379440"/>
          <a:ext cx="2304885" cy="14636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Physiological stress</a:t>
          </a:r>
          <a:endParaRPr lang="en-US" sz="2800" kern="1200" dirty="0"/>
        </a:p>
      </dsp:txBody>
      <dsp:txXfrm>
        <a:off x="3396516" y="2422307"/>
        <a:ext cx="2219151" cy="1377868"/>
      </dsp:txXfrm>
    </dsp:sp>
    <dsp:sp modelId="{8F4CECE0-A21C-3B44-B1C8-9D96D9A0CD46}">
      <dsp:nvSpPr>
        <dsp:cNvPr id="0" name=""/>
        <dsp:cNvSpPr/>
      </dsp:nvSpPr>
      <dsp:spPr>
        <a:xfrm>
          <a:off x="3097551" y="4270087"/>
          <a:ext cx="2304885" cy="162351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E3058-A2FE-634C-8196-2F5A99599EE2}">
      <dsp:nvSpPr>
        <dsp:cNvPr id="0" name=""/>
        <dsp:cNvSpPr/>
      </dsp:nvSpPr>
      <dsp:spPr>
        <a:xfrm>
          <a:off x="3353649" y="4513381"/>
          <a:ext cx="2304885" cy="162351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Nutrient deficiency</a:t>
          </a:r>
          <a:endParaRPr lang="en-US" sz="1800" b="1" kern="1200" dirty="0"/>
        </a:p>
      </dsp:txBody>
      <dsp:txXfrm>
        <a:off x="3401200" y="4560932"/>
        <a:ext cx="2209783" cy="1528413"/>
      </dsp:txXfrm>
    </dsp:sp>
    <dsp:sp modelId="{0E603CB6-86DC-6B43-A87E-D39C4127CA70}">
      <dsp:nvSpPr>
        <dsp:cNvPr id="0" name=""/>
        <dsp:cNvSpPr/>
      </dsp:nvSpPr>
      <dsp:spPr>
        <a:xfrm>
          <a:off x="5914634" y="2136147"/>
          <a:ext cx="2304885" cy="14636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8DE31-1AAA-074B-B60E-12E989CBBECB}">
      <dsp:nvSpPr>
        <dsp:cNvPr id="0" name=""/>
        <dsp:cNvSpPr/>
      </dsp:nvSpPr>
      <dsp:spPr>
        <a:xfrm>
          <a:off x="6170732" y="2379440"/>
          <a:ext cx="2304885" cy="14636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Physical stress</a:t>
          </a:r>
          <a:endParaRPr lang="en-US" sz="2800" kern="1200" dirty="0"/>
        </a:p>
      </dsp:txBody>
      <dsp:txXfrm>
        <a:off x="6213599" y="2422307"/>
        <a:ext cx="2219151" cy="1377868"/>
      </dsp:txXfrm>
    </dsp:sp>
    <dsp:sp modelId="{ED4370BC-A9D0-6C48-9FFB-0A335E1AFD95}">
      <dsp:nvSpPr>
        <dsp:cNvPr id="0" name=""/>
        <dsp:cNvSpPr/>
      </dsp:nvSpPr>
      <dsp:spPr>
        <a:xfrm>
          <a:off x="5914634" y="4270087"/>
          <a:ext cx="2304885" cy="16052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0BB18-8329-5C43-95CD-9448C477F849}">
      <dsp:nvSpPr>
        <dsp:cNvPr id="0" name=""/>
        <dsp:cNvSpPr/>
      </dsp:nvSpPr>
      <dsp:spPr>
        <a:xfrm>
          <a:off x="6170732" y="4513381"/>
          <a:ext cx="2304885" cy="16052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Injury</a:t>
          </a:r>
        </a:p>
        <a:p>
          <a:pPr lvl="0" algn="ctr" defTabSz="800100">
            <a:lnSpc>
              <a:spcPct val="90000"/>
            </a:lnSpc>
            <a:spcBef>
              <a:spcPct val="0"/>
            </a:spcBef>
            <a:spcAft>
              <a:spcPct val="35000"/>
            </a:spcAft>
          </a:pPr>
          <a:r>
            <a:rPr lang="en-US" sz="1800" b="1" kern="1200" dirty="0" smtClean="0"/>
            <a:t>Heat or cold stress</a:t>
          </a:r>
        </a:p>
        <a:p>
          <a:pPr lvl="0" algn="ctr" defTabSz="800100">
            <a:lnSpc>
              <a:spcPct val="90000"/>
            </a:lnSpc>
            <a:spcBef>
              <a:spcPct val="0"/>
            </a:spcBef>
            <a:spcAft>
              <a:spcPct val="35000"/>
            </a:spcAft>
          </a:pPr>
          <a:r>
            <a:rPr lang="en-US" sz="1800" b="1" kern="1200" dirty="0" smtClean="0"/>
            <a:t>Fatigue</a:t>
          </a:r>
        </a:p>
        <a:p>
          <a:pPr lvl="0" algn="ctr" defTabSz="800100">
            <a:lnSpc>
              <a:spcPct val="90000"/>
            </a:lnSpc>
            <a:spcBef>
              <a:spcPct val="0"/>
            </a:spcBef>
            <a:spcAft>
              <a:spcPct val="35000"/>
            </a:spcAft>
          </a:pPr>
          <a:r>
            <a:rPr lang="en-US" sz="1800" b="1" kern="1200" dirty="0" smtClean="0"/>
            <a:t>Disease</a:t>
          </a:r>
        </a:p>
        <a:p>
          <a:pPr lvl="0" algn="ctr" defTabSz="800100">
            <a:lnSpc>
              <a:spcPct val="90000"/>
            </a:lnSpc>
            <a:spcBef>
              <a:spcPct val="0"/>
            </a:spcBef>
            <a:spcAft>
              <a:spcPct val="35000"/>
            </a:spcAft>
          </a:pPr>
          <a:r>
            <a:rPr lang="en-US" sz="1800" b="1" kern="1200" dirty="0" smtClean="0"/>
            <a:t>Hunger and thirst</a:t>
          </a:r>
          <a:endParaRPr lang="en-US" sz="1800" b="1" kern="1200" dirty="0"/>
        </a:p>
      </dsp:txBody>
      <dsp:txXfrm>
        <a:off x="6217747" y="4560396"/>
        <a:ext cx="2210855" cy="1511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0.20763</cdr:x>
      <cdr:y>0.32748</cdr:y>
    </cdr:from>
    <cdr:to>
      <cdr:x>0.24929</cdr:x>
      <cdr:y>0.41478</cdr:y>
    </cdr:to>
    <cdr:sp macro="" textlink="">
      <cdr:nvSpPr>
        <cdr:cNvPr id="4" name="Text Box 1"/>
        <cdr:cNvSpPr txBox="1"/>
      </cdr:nvSpPr>
      <cdr:spPr>
        <a:xfrm xmlns:a="http://schemas.openxmlformats.org/drawingml/2006/main">
          <a:off x="1139125" y="1048073"/>
          <a:ext cx="228600" cy="279400"/>
        </a:xfrm>
        <a:prstGeom xmlns:a="http://schemas.openxmlformats.org/drawingml/2006/main" prst="rect">
          <a:avLst/>
        </a:prstGeom>
      </cdr:spPr>
    </cdr:sp>
  </cdr:relSizeAnchor>
  <cdr:relSizeAnchor xmlns:cdr="http://schemas.openxmlformats.org/drawingml/2006/chartDrawing">
    <cdr:from>
      <cdr:x>0.65281</cdr:x>
      <cdr:y>0.21371</cdr:y>
    </cdr:from>
    <cdr:to>
      <cdr:x>0.71531</cdr:x>
      <cdr:y>0.28514</cdr:y>
    </cdr:to>
    <cdr:sp macro="" textlink="">
      <cdr:nvSpPr>
        <cdr:cNvPr id="6" name="Text Box 14"/>
        <cdr:cNvSpPr txBox="1"/>
      </cdr:nvSpPr>
      <cdr:spPr>
        <a:xfrm xmlns:a="http://schemas.openxmlformats.org/drawingml/2006/main">
          <a:off x="3076757" y="750906"/>
          <a:ext cx="294569" cy="2509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latin typeface="Times New Roman"/>
              <a:cs typeface="Times New Roman"/>
            </a:rPr>
            <a:t>a</a:t>
          </a:r>
          <a:endParaRPr lang="en-US" sz="1800" b="1" dirty="0">
            <a:latin typeface="Times New Roman"/>
            <a:cs typeface="Times New Roman"/>
          </a:endParaRPr>
        </a:p>
      </cdr:txBody>
    </cdr:sp>
  </cdr:relSizeAnchor>
  <cdr:relSizeAnchor xmlns:cdr="http://schemas.openxmlformats.org/drawingml/2006/chartDrawing">
    <cdr:from>
      <cdr:x>0.72945</cdr:x>
      <cdr:y>0.13253</cdr:y>
    </cdr:from>
    <cdr:to>
      <cdr:x>0.82635</cdr:x>
      <cdr:y>0.24739</cdr:y>
    </cdr:to>
    <cdr:sp macro="" textlink="">
      <cdr:nvSpPr>
        <cdr:cNvPr id="7" name="Text Box 14"/>
        <cdr:cNvSpPr txBox="1"/>
      </cdr:nvSpPr>
      <cdr:spPr>
        <a:xfrm xmlns:a="http://schemas.openxmlformats.org/drawingml/2006/main">
          <a:off x="3438002" y="465667"/>
          <a:ext cx="456665" cy="4035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err="1" smtClean="0">
              <a:latin typeface="Times New Roman"/>
              <a:cs typeface="Times New Roman"/>
            </a:rPr>
            <a:t>ab</a:t>
          </a:r>
          <a:endParaRPr lang="en-US" sz="1800" b="1" dirty="0">
            <a:latin typeface="Times New Roman"/>
            <a:cs typeface="Times New Roman"/>
          </a:endParaRPr>
        </a:p>
      </cdr:txBody>
    </cdr:sp>
  </cdr:relSizeAnchor>
  <cdr:relSizeAnchor xmlns:cdr="http://schemas.openxmlformats.org/drawingml/2006/chartDrawing">
    <cdr:from>
      <cdr:x>0.83425</cdr:x>
      <cdr:y>0.13178</cdr:y>
    </cdr:from>
    <cdr:to>
      <cdr:x>0.89675</cdr:x>
      <cdr:y>0.20321</cdr:y>
    </cdr:to>
    <cdr:sp macro="" textlink="">
      <cdr:nvSpPr>
        <cdr:cNvPr id="8" name="Text Box 14"/>
        <cdr:cNvSpPr txBox="1"/>
      </cdr:nvSpPr>
      <cdr:spPr>
        <a:xfrm xmlns:a="http://schemas.openxmlformats.org/drawingml/2006/main">
          <a:off x="3931890" y="463040"/>
          <a:ext cx="294569" cy="2509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latin typeface="Times New Roman"/>
              <a:cs typeface="Times New Roman"/>
            </a:rPr>
            <a:t>b</a:t>
          </a:r>
        </a:p>
      </cdr:txBody>
    </cdr:sp>
  </cdr:relSizeAnchor>
</c:userShapes>
</file>

<file path=ppt/drawings/drawing2.xml><?xml version="1.0" encoding="utf-8"?>
<c:userShapes xmlns:c="http://schemas.openxmlformats.org/drawingml/2006/chart">
  <cdr:relSizeAnchor xmlns:cdr="http://schemas.openxmlformats.org/drawingml/2006/chartDrawing">
    <cdr:from>
      <cdr:x>0.26402</cdr:x>
      <cdr:y>0.53955</cdr:y>
    </cdr:from>
    <cdr:to>
      <cdr:x>0.32578</cdr:x>
      <cdr:y>0.62417</cdr:y>
    </cdr:to>
    <cdr:sp macro="" textlink="">
      <cdr:nvSpPr>
        <cdr:cNvPr id="3" name="Text Box 14"/>
        <cdr:cNvSpPr txBox="1"/>
      </cdr:nvSpPr>
      <cdr:spPr>
        <a:xfrm xmlns:a="http://schemas.openxmlformats.org/drawingml/2006/main">
          <a:off x="1259246" y="1600396"/>
          <a:ext cx="294569" cy="2509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latin typeface="Times New Roman"/>
              <a:cs typeface="Times New Roman"/>
            </a:rPr>
            <a:t>a</a:t>
          </a:r>
        </a:p>
      </cdr:txBody>
    </cdr:sp>
  </cdr:relSizeAnchor>
  <cdr:relSizeAnchor xmlns:cdr="http://schemas.openxmlformats.org/drawingml/2006/chartDrawing">
    <cdr:from>
      <cdr:x>0.35455</cdr:x>
      <cdr:y>0.31405</cdr:y>
    </cdr:from>
    <cdr:to>
      <cdr:x>0.41631</cdr:x>
      <cdr:y>0.39867</cdr:y>
    </cdr:to>
    <cdr:sp macro="" textlink="">
      <cdr:nvSpPr>
        <cdr:cNvPr id="4" name="Text Box 14"/>
        <cdr:cNvSpPr txBox="1"/>
      </cdr:nvSpPr>
      <cdr:spPr>
        <a:xfrm xmlns:a="http://schemas.openxmlformats.org/drawingml/2006/main">
          <a:off x="1691046" y="931529"/>
          <a:ext cx="294569" cy="2509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latin typeface="Times New Roman"/>
              <a:cs typeface="Times New Roman"/>
            </a:rPr>
            <a:t>b</a:t>
          </a:r>
        </a:p>
      </cdr:txBody>
    </cdr:sp>
  </cdr:relSizeAnchor>
  <cdr:relSizeAnchor xmlns:cdr="http://schemas.openxmlformats.org/drawingml/2006/chartDrawing">
    <cdr:from>
      <cdr:x>0.44212</cdr:x>
      <cdr:y>0.17419</cdr:y>
    </cdr:from>
    <cdr:to>
      <cdr:x>0.50388</cdr:x>
      <cdr:y>0.2588</cdr:y>
    </cdr:to>
    <cdr:sp macro="" textlink="">
      <cdr:nvSpPr>
        <cdr:cNvPr id="5" name="Text Box 14"/>
        <cdr:cNvSpPr txBox="1"/>
      </cdr:nvSpPr>
      <cdr:spPr>
        <a:xfrm xmlns:a="http://schemas.openxmlformats.org/drawingml/2006/main">
          <a:off x="2108735" y="516663"/>
          <a:ext cx="294569" cy="2509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latin typeface="Times New Roman"/>
              <a:cs typeface="Times New Roman"/>
            </a:rPr>
            <a:t>c</a:t>
          </a:r>
          <a:endParaRPr lang="en-US" sz="1800" b="1" dirty="0">
            <a:latin typeface="Times New Roman"/>
            <a:cs typeface="Times New Roman"/>
          </a:endParaRPr>
        </a:p>
      </cdr:txBody>
    </cdr:sp>
  </cdr:relSizeAnchor>
  <cdr:relSizeAnchor xmlns:cdr="http://schemas.openxmlformats.org/drawingml/2006/chartDrawing">
    <cdr:from>
      <cdr:x>0.65337</cdr:x>
      <cdr:y>0.42347</cdr:y>
    </cdr:from>
    <cdr:to>
      <cdr:x>0.71513</cdr:x>
      <cdr:y>0.50809</cdr:y>
    </cdr:to>
    <cdr:sp macro="" textlink="">
      <cdr:nvSpPr>
        <cdr:cNvPr id="6" name="Text Box 14"/>
        <cdr:cNvSpPr txBox="1"/>
      </cdr:nvSpPr>
      <cdr:spPr>
        <a:xfrm xmlns:a="http://schemas.openxmlformats.org/drawingml/2006/main">
          <a:off x="3116268" y="1256085"/>
          <a:ext cx="294569" cy="2509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latin typeface="Times New Roman"/>
              <a:cs typeface="Times New Roman"/>
            </a:rPr>
            <a:t>a</a:t>
          </a:r>
        </a:p>
      </cdr:txBody>
    </cdr:sp>
  </cdr:relSizeAnchor>
  <cdr:relSizeAnchor xmlns:cdr="http://schemas.openxmlformats.org/drawingml/2006/chartDrawing">
    <cdr:from>
      <cdr:x>0.7439</cdr:x>
      <cdr:y>0.30264</cdr:y>
    </cdr:from>
    <cdr:to>
      <cdr:x>0.80566</cdr:x>
      <cdr:y>0.38725</cdr:y>
    </cdr:to>
    <cdr:sp macro="" textlink="">
      <cdr:nvSpPr>
        <cdr:cNvPr id="7" name="Text Box 14"/>
        <cdr:cNvSpPr txBox="1"/>
      </cdr:nvSpPr>
      <cdr:spPr>
        <a:xfrm xmlns:a="http://schemas.openxmlformats.org/drawingml/2006/main">
          <a:off x="3548068" y="897663"/>
          <a:ext cx="294569" cy="2509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latin typeface="Times New Roman"/>
              <a:cs typeface="Times New Roman"/>
            </a:rPr>
            <a:t>b</a:t>
          </a:r>
        </a:p>
      </cdr:txBody>
    </cdr:sp>
  </cdr:relSizeAnchor>
  <cdr:relSizeAnchor xmlns:cdr="http://schemas.openxmlformats.org/drawingml/2006/chartDrawing">
    <cdr:from>
      <cdr:x>0.83739</cdr:x>
      <cdr:y>0.26743</cdr:y>
    </cdr:from>
    <cdr:to>
      <cdr:x>0.89915</cdr:x>
      <cdr:y>0.35205</cdr:y>
    </cdr:to>
    <cdr:sp macro="" textlink="">
      <cdr:nvSpPr>
        <cdr:cNvPr id="8" name="Text Box 14"/>
        <cdr:cNvSpPr txBox="1"/>
      </cdr:nvSpPr>
      <cdr:spPr>
        <a:xfrm xmlns:a="http://schemas.openxmlformats.org/drawingml/2006/main">
          <a:off x="3993979" y="793241"/>
          <a:ext cx="294569" cy="2509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latin typeface="Times New Roman"/>
              <a:cs typeface="Times New Roman"/>
            </a:rPr>
            <a:t>b</a:t>
          </a:r>
        </a:p>
      </cdr:txBody>
    </cdr:sp>
  </cdr:relSizeAnchor>
</c:userShapes>
</file>

<file path=ppt/drawings/drawing3.xml><?xml version="1.0" encoding="utf-8"?>
<c:userShapes xmlns:c="http://schemas.openxmlformats.org/drawingml/2006/chart">
  <cdr:relSizeAnchor xmlns:cdr="http://schemas.openxmlformats.org/drawingml/2006/chartDrawing">
    <cdr:from>
      <cdr:x>0.14286</cdr:x>
      <cdr:y>0.09052</cdr:y>
    </cdr:from>
    <cdr:to>
      <cdr:x>0.16883</cdr:x>
      <cdr:y>0.51909</cdr:y>
    </cdr:to>
    <cdr:sp macro="" textlink="">
      <cdr:nvSpPr>
        <cdr:cNvPr id="2" name="Text Box 1"/>
        <cdr:cNvSpPr txBox="1"/>
      </cdr:nvSpPr>
      <cdr:spPr>
        <a:xfrm xmlns:a="http://schemas.openxmlformats.org/drawingml/2006/main">
          <a:off x="838200" y="289711"/>
          <a:ext cx="1524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b</a:t>
          </a: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a</a:t>
          </a:r>
        </a:p>
      </cdr:txBody>
    </cdr:sp>
  </cdr:relSizeAnchor>
  <cdr:relSizeAnchor xmlns:cdr="http://schemas.openxmlformats.org/drawingml/2006/chartDrawing">
    <cdr:from>
      <cdr:x>0.22078</cdr:x>
      <cdr:y>0.01909</cdr:y>
    </cdr:from>
    <cdr:to>
      <cdr:x>0.27273</cdr:x>
      <cdr:y>0.62624</cdr:y>
    </cdr:to>
    <cdr:sp macro="" textlink="">
      <cdr:nvSpPr>
        <cdr:cNvPr id="3" name="Text Box 2"/>
        <cdr:cNvSpPr txBox="1"/>
      </cdr:nvSpPr>
      <cdr:spPr>
        <a:xfrm xmlns:a="http://schemas.openxmlformats.org/drawingml/2006/main">
          <a:off x="1295400" y="61111"/>
          <a:ext cx="304800" cy="1943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r>
            <a:rPr lang="en-US" sz="1100" b="1" dirty="0">
              <a:latin typeface="Times New Roman"/>
              <a:cs typeface="Times New Roman"/>
            </a:rPr>
            <a:t>b</a:t>
          </a: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r>
            <a:rPr lang="en-US" sz="1100" b="1" dirty="0">
              <a:latin typeface="Times New Roman"/>
              <a:cs typeface="Times New Roman"/>
            </a:rPr>
            <a:t>a</a:t>
          </a: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cdr:txBody>
    </cdr:sp>
  </cdr:relSizeAnchor>
  <cdr:relSizeAnchor xmlns:cdr="http://schemas.openxmlformats.org/drawingml/2006/chartDrawing">
    <cdr:from>
      <cdr:x>0.2987</cdr:x>
      <cdr:y>0.05481</cdr:y>
    </cdr:from>
    <cdr:to>
      <cdr:x>0.35065</cdr:x>
      <cdr:y>0.62624</cdr:y>
    </cdr:to>
    <cdr:sp macro="" textlink="">
      <cdr:nvSpPr>
        <cdr:cNvPr id="4" name="Text Box 3"/>
        <cdr:cNvSpPr txBox="1"/>
      </cdr:nvSpPr>
      <cdr:spPr>
        <a:xfrm xmlns:a="http://schemas.openxmlformats.org/drawingml/2006/main">
          <a:off x="1752600" y="175411"/>
          <a:ext cx="304800" cy="1828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a</a:t>
          </a: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a</a:t>
          </a:r>
        </a:p>
      </cdr:txBody>
    </cdr:sp>
  </cdr:relSizeAnchor>
  <cdr:relSizeAnchor xmlns:cdr="http://schemas.openxmlformats.org/drawingml/2006/chartDrawing">
    <cdr:from>
      <cdr:x>0.37878</cdr:x>
      <cdr:y>0.09136</cdr:y>
    </cdr:from>
    <cdr:to>
      <cdr:x>0.41774</cdr:x>
      <cdr:y>0.66279</cdr:y>
    </cdr:to>
    <cdr:sp macro="" textlink="">
      <cdr:nvSpPr>
        <cdr:cNvPr id="5" name="Text Box 4"/>
        <cdr:cNvSpPr txBox="1"/>
      </cdr:nvSpPr>
      <cdr:spPr>
        <a:xfrm xmlns:a="http://schemas.openxmlformats.org/drawingml/2006/main">
          <a:off x="2222480" y="292388"/>
          <a:ext cx="228594" cy="18288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r>
            <a:rPr lang="en-US" sz="1100" b="1" dirty="0">
              <a:latin typeface="Times New Roman"/>
              <a:cs typeface="Times New Roman"/>
            </a:rPr>
            <a:t>a</a:t>
          </a:r>
        </a:p>
        <a:p xmlns:a="http://schemas.openxmlformats.org/drawingml/2006/main">
          <a:endParaRPr lang="en-US" sz="1100" b="1" dirty="0">
            <a:latin typeface="Times New Roman"/>
            <a:cs typeface="Times New Roman"/>
          </a:endParaRPr>
        </a:p>
        <a:p xmlns:a="http://schemas.openxmlformats.org/drawingml/2006/main">
          <a:r>
            <a:rPr lang="en-US" sz="1100" b="1" dirty="0">
              <a:latin typeface="Times New Roman"/>
              <a:cs typeface="Times New Roman"/>
            </a:rPr>
            <a:t>a</a:t>
          </a:r>
        </a:p>
        <a:p xmlns:a="http://schemas.openxmlformats.org/drawingml/2006/main">
          <a:endParaRPr lang="en-US" sz="1100" b="1" dirty="0">
            <a:latin typeface="Times New Roman"/>
            <a:cs typeface="Times New Roman"/>
          </a:endParaRPr>
        </a:p>
      </cdr:txBody>
    </cdr:sp>
  </cdr:relSizeAnchor>
  <cdr:relSizeAnchor xmlns:cdr="http://schemas.openxmlformats.org/drawingml/2006/chartDrawing">
    <cdr:from>
      <cdr:x>0.45239</cdr:x>
      <cdr:y>0.04968</cdr:y>
    </cdr:from>
    <cdr:to>
      <cdr:x>0.5</cdr:x>
      <cdr:y>0.72825</cdr:y>
    </cdr:to>
    <cdr:sp macro="" textlink="">
      <cdr:nvSpPr>
        <cdr:cNvPr id="6" name="Text Box 5"/>
        <cdr:cNvSpPr txBox="1"/>
      </cdr:nvSpPr>
      <cdr:spPr>
        <a:xfrm xmlns:a="http://schemas.openxmlformats.org/drawingml/2006/main">
          <a:off x="2654326" y="159007"/>
          <a:ext cx="279373" cy="2171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r>
            <a:rPr lang="en-US" sz="1100" b="1" dirty="0">
              <a:latin typeface="Times New Roman"/>
              <a:cs typeface="Times New Roman"/>
            </a:rPr>
            <a:t>a</a:t>
          </a: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r>
            <a:rPr lang="en-US" sz="1100" b="1" dirty="0">
              <a:latin typeface="Times New Roman"/>
              <a:cs typeface="Times New Roman"/>
            </a:rPr>
            <a:t>a</a:t>
          </a:r>
        </a:p>
        <a:p xmlns:a="http://schemas.openxmlformats.org/drawingml/2006/main">
          <a:endParaRPr lang="en-US" sz="1100" b="1" dirty="0">
            <a:latin typeface="Times New Roman"/>
            <a:cs typeface="Times New Roman"/>
          </a:endParaRPr>
        </a:p>
      </cdr:txBody>
    </cdr:sp>
  </cdr:relSizeAnchor>
  <cdr:relSizeAnchor xmlns:cdr="http://schemas.openxmlformats.org/drawingml/2006/chartDrawing">
    <cdr:from>
      <cdr:x>0.5974</cdr:x>
      <cdr:y>0.01909</cdr:y>
    </cdr:from>
    <cdr:to>
      <cdr:x>0.62338</cdr:x>
      <cdr:y>0.66195</cdr:y>
    </cdr:to>
    <cdr:sp macro="" textlink="">
      <cdr:nvSpPr>
        <cdr:cNvPr id="7" name="Text Box 6"/>
        <cdr:cNvSpPr txBox="1"/>
      </cdr:nvSpPr>
      <cdr:spPr>
        <a:xfrm xmlns:a="http://schemas.openxmlformats.org/drawingml/2006/main">
          <a:off x="3505200" y="61111"/>
          <a:ext cx="152400" cy="2057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a</a:t>
          </a: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a</a:t>
          </a:r>
        </a:p>
        <a:p xmlns:a="http://schemas.openxmlformats.org/drawingml/2006/main">
          <a:endParaRPr lang="en-US" sz="1100" b="1">
            <a:latin typeface="Times New Roman"/>
            <a:cs typeface="Times New Roman"/>
          </a:endParaRPr>
        </a:p>
      </cdr:txBody>
    </cdr:sp>
  </cdr:relSizeAnchor>
  <cdr:relSizeAnchor xmlns:cdr="http://schemas.openxmlformats.org/drawingml/2006/chartDrawing">
    <cdr:from>
      <cdr:x>0.67532</cdr:x>
      <cdr:y>0.01909</cdr:y>
    </cdr:from>
    <cdr:to>
      <cdr:x>0.71429</cdr:x>
      <cdr:y>0.69767</cdr:y>
    </cdr:to>
    <cdr:sp macro="" textlink="">
      <cdr:nvSpPr>
        <cdr:cNvPr id="8" name="Text Box 7"/>
        <cdr:cNvSpPr txBox="1"/>
      </cdr:nvSpPr>
      <cdr:spPr>
        <a:xfrm xmlns:a="http://schemas.openxmlformats.org/drawingml/2006/main">
          <a:off x="3962400" y="61111"/>
          <a:ext cx="228600" cy="2171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b</a:t>
          </a: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a</a:t>
          </a:r>
        </a:p>
      </cdr:txBody>
    </cdr:sp>
  </cdr:relSizeAnchor>
  <cdr:relSizeAnchor xmlns:cdr="http://schemas.openxmlformats.org/drawingml/2006/chartDrawing">
    <cdr:from>
      <cdr:x>0.75273</cdr:x>
      <cdr:y>0.09052</cdr:y>
    </cdr:from>
    <cdr:to>
      <cdr:x>0.79169</cdr:x>
      <cdr:y>0.5</cdr:y>
    </cdr:to>
    <cdr:sp macro="" textlink="">
      <cdr:nvSpPr>
        <cdr:cNvPr id="9" name="Text Box 8"/>
        <cdr:cNvSpPr txBox="1"/>
      </cdr:nvSpPr>
      <cdr:spPr>
        <a:xfrm xmlns:a="http://schemas.openxmlformats.org/drawingml/2006/main">
          <a:off x="4416553" y="289700"/>
          <a:ext cx="228593" cy="131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a:latin typeface="Times New Roman"/>
            <a:cs typeface="Times New Roman"/>
          </a:endParaRPr>
        </a:p>
        <a:p xmlns:a="http://schemas.openxmlformats.org/drawingml/2006/main">
          <a:r>
            <a:rPr lang="en-US" sz="1100" b="1" dirty="0">
              <a:latin typeface="Times New Roman"/>
              <a:cs typeface="Times New Roman"/>
            </a:rPr>
            <a:t>a</a:t>
          </a:r>
        </a:p>
        <a:p xmlns:a="http://schemas.openxmlformats.org/drawingml/2006/main">
          <a:endParaRPr lang="en-US" sz="1100" b="1" dirty="0">
            <a:latin typeface="Times New Roman"/>
            <a:cs typeface="Times New Roman"/>
          </a:endParaRPr>
        </a:p>
        <a:p xmlns:a="http://schemas.openxmlformats.org/drawingml/2006/main">
          <a:endParaRPr lang="en-US" sz="1100" b="1" dirty="0">
            <a:latin typeface="Times New Roman"/>
            <a:cs typeface="Times New Roman"/>
          </a:endParaRPr>
        </a:p>
        <a:p xmlns:a="http://schemas.openxmlformats.org/drawingml/2006/main">
          <a:r>
            <a:rPr lang="en-US" sz="1100" b="1" dirty="0">
              <a:latin typeface="Times New Roman"/>
              <a:cs typeface="Times New Roman"/>
            </a:rPr>
            <a:t>a</a:t>
          </a:r>
        </a:p>
      </cdr:txBody>
    </cdr:sp>
  </cdr:relSizeAnchor>
  <cdr:relSizeAnchor xmlns:cdr="http://schemas.openxmlformats.org/drawingml/2006/chartDrawing">
    <cdr:from>
      <cdr:x>0.83117</cdr:x>
      <cdr:y>0.19767</cdr:y>
    </cdr:from>
    <cdr:to>
      <cdr:x>0.87013</cdr:x>
      <cdr:y>0.80481</cdr:y>
    </cdr:to>
    <cdr:sp macro="" textlink="">
      <cdr:nvSpPr>
        <cdr:cNvPr id="10" name="Text Box 9"/>
        <cdr:cNvSpPr txBox="1"/>
      </cdr:nvSpPr>
      <cdr:spPr>
        <a:xfrm xmlns:a="http://schemas.openxmlformats.org/drawingml/2006/main">
          <a:off x="4876800" y="632611"/>
          <a:ext cx="228600" cy="1943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0.81818</cdr:x>
      <cdr:y>0.19767</cdr:y>
    </cdr:from>
    <cdr:to>
      <cdr:x>0.85714</cdr:x>
      <cdr:y>0.66195</cdr:y>
    </cdr:to>
    <cdr:sp macro="" textlink="">
      <cdr:nvSpPr>
        <cdr:cNvPr id="11" name="Text Box 10"/>
        <cdr:cNvSpPr txBox="1"/>
      </cdr:nvSpPr>
      <cdr:spPr>
        <a:xfrm xmlns:a="http://schemas.openxmlformats.org/drawingml/2006/main">
          <a:off x="4800600" y="632611"/>
          <a:ext cx="228600" cy="1485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a:latin typeface="Times New Roman"/>
            <a:cs typeface="Times New Roman"/>
          </a:endParaRP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a</a:t>
          </a:r>
        </a:p>
        <a:p xmlns:a="http://schemas.openxmlformats.org/drawingml/2006/main">
          <a:endParaRPr lang="en-US" sz="1100" b="1">
            <a:latin typeface="Times New Roman"/>
            <a:cs typeface="Times New Roman"/>
          </a:endParaRPr>
        </a:p>
        <a:p xmlns:a="http://schemas.openxmlformats.org/drawingml/2006/main">
          <a:r>
            <a:rPr lang="en-US" sz="1100" b="1">
              <a:latin typeface="Times New Roman"/>
              <a:cs typeface="Times New Roman"/>
            </a:rPr>
            <a:t>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0A120-CDAE-E943-9F6D-7F0AE2CCB243}" type="datetimeFigureOut">
              <a:rPr lang="en-US" smtClean="0"/>
              <a:t>9/23/16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F6467-C83E-D246-94F7-A75A7C4B4ACB}" type="slidenum">
              <a:rPr lang="en-US" smtClean="0"/>
              <a:t>‹#›</a:t>
            </a:fld>
            <a:endParaRPr lang="en-US"/>
          </a:p>
        </p:txBody>
      </p:sp>
    </p:spTree>
    <p:extLst>
      <p:ext uri="{BB962C8B-B14F-4D97-AF65-F5344CB8AC3E}">
        <p14:creationId xmlns:p14="http://schemas.microsoft.com/office/powerpoint/2010/main" val="41015693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Leading cause of morbidity</a:t>
            </a:r>
            <a:r>
              <a:rPr lang="en-US" baseline="0" dirty="0" smtClean="0"/>
              <a:t> and mortality in feedlot is BRD.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Bovine respiratory disease increases morbidity and mortality in stocker and feedlot calves resulting in decreased growth performance and carcass value. In addition, antimicrobial treatments are costly, increasing cost of BW gain and decreasing profitability. </a:t>
            </a:r>
            <a:endParaRPr lang="en-US" dirty="0" smtClean="0"/>
          </a:p>
          <a:p>
            <a:endParaRPr lang="en-US" baseline="0" dirty="0" smtClean="0"/>
          </a:p>
          <a:p>
            <a:r>
              <a:rPr lang="en-US" baseline="0" dirty="0" smtClean="0"/>
              <a:t>800 to 900 million </a:t>
            </a:r>
            <a:r>
              <a:rPr lang="en-US" baseline="0" dirty="0" err="1" smtClean="0"/>
              <a:t>dolars</a:t>
            </a:r>
            <a:r>
              <a:rPr lang="en-US" baseline="0" dirty="0" smtClean="0"/>
              <a:t> in losses due to mortality, sickness treatment, poor growth and carcass quality</a:t>
            </a:r>
            <a:endParaRPr lang="en-US" dirty="0"/>
          </a:p>
        </p:txBody>
      </p:sp>
      <p:sp>
        <p:nvSpPr>
          <p:cNvPr id="4" name="Slide Number Placeholder 3"/>
          <p:cNvSpPr>
            <a:spLocks noGrp="1"/>
          </p:cNvSpPr>
          <p:nvPr>
            <p:ph type="sldNum" sz="quarter" idx="10"/>
          </p:nvPr>
        </p:nvSpPr>
        <p:spPr/>
        <p:txBody>
          <a:bodyPr/>
          <a:lstStyle/>
          <a:p>
            <a:fld id="{9D1F6467-C83E-D246-94F7-A75A7C4B4ACB}" type="slidenum">
              <a:rPr lang="en-US" smtClean="0"/>
              <a:t>2</a:t>
            </a:fld>
            <a:endParaRPr lang="en-US"/>
          </a:p>
        </p:txBody>
      </p:sp>
    </p:spTree>
    <p:extLst>
      <p:ext uri="{BB962C8B-B14F-4D97-AF65-F5344CB8AC3E}">
        <p14:creationId xmlns:p14="http://schemas.microsoft.com/office/powerpoint/2010/main" val="40145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the practice has historically been associated with management around emergency forage shortages, significant evidence exists to suggest that early weaning may be a practical and profitable management consideration for Florida cow/calf operations.</a:t>
            </a:r>
          </a:p>
        </p:txBody>
      </p:sp>
      <p:sp>
        <p:nvSpPr>
          <p:cNvPr id="24579" name="Slide Number Placeholder 3"/>
          <p:cNvSpPr>
            <a:spLocks noGrp="1"/>
          </p:cNvSpPr>
          <p:nvPr>
            <p:ph type="sldNum" sz="quarter" idx="5"/>
          </p:nvPr>
        </p:nvSpPr>
        <p:spPr bwMode="auto">
          <a:noFill/>
          <a:ln>
            <a:miter lim="800000"/>
            <a:headEnd/>
            <a:tailEnd/>
          </a:ln>
        </p:spPr>
        <p:txBody>
          <a:bodyPr/>
          <a:lstStyle/>
          <a:p>
            <a:fld id="{BB124EE7-4279-4975-B4D9-68C09906D454}" type="slidenum">
              <a:rPr lang="en-US"/>
              <a:pPr/>
              <a:t>13</a:t>
            </a:fld>
            <a:endParaRPr lang="en-US"/>
          </a:p>
        </p:txBody>
      </p:sp>
    </p:spTree>
    <p:extLst>
      <p:ext uri="{BB962C8B-B14F-4D97-AF65-F5344CB8AC3E}">
        <p14:creationId xmlns:p14="http://schemas.microsoft.com/office/powerpoint/2010/main" val="169489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the practice has historically been associated with management around emergency forage shortages, significant evidence exists to suggest that early weaning may be a practical and profitable management consideration for Florida cow/calf operations.</a:t>
            </a:r>
          </a:p>
        </p:txBody>
      </p:sp>
      <p:sp>
        <p:nvSpPr>
          <p:cNvPr id="24579" name="Slide Number Placeholder 3"/>
          <p:cNvSpPr>
            <a:spLocks noGrp="1"/>
          </p:cNvSpPr>
          <p:nvPr>
            <p:ph type="sldNum" sz="quarter" idx="5"/>
          </p:nvPr>
        </p:nvSpPr>
        <p:spPr bwMode="auto">
          <a:noFill/>
          <a:ln>
            <a:miter lim="800000"/>
            <a:headEnd/>
            <a:tailEnd/>
          </a:ln>
        </p:spPr>
        <p:txBody>
          <a:bodyPr/>
          <a:lstStyle/>
          <a:p>
            <a:fld id="{BB124EE7-4279-4975-B4D9-68C09906D454}" type="slidenum">
              <a:rPr lang="en-US"/>
              <a:pPr/>
              <a:t>40</a:t>
            </a:fld>
            <a:endParaRPr lang="en-US"/>
          </a:p>
        </p:txBody>
      </p:sp>
    </p:spTree>
    <p:extLst>
      <p:ext uri="{BB962C8B-B14F-4D97-AF65-F5344CB8AC3E}">
        <p14:creationId xmlns:p14="http://schemas.microsoft.com/office/powerpoint/2010/main" val="1678881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7D66BA9-7042-234F-8B69-DACC0EEB6571}" type="slidenum">
              <a:rPr lang="en-US" sz="1200"/>
              <a:pPr eaLnBrk="1" hangingPunct="1"/>
              <a:t>44</a:t>
            </a:fld>
            <a:endParaRPr lang="en-US" sz="1200"/>
          </a:p>
        </p:txBody>
      </p:sp>
    </p:spTree>
    <p:extLst>
      <p:ext uri="{BB962C8B-B14F-4D97-AF65-F5344CB8AC3E}">
        <p14:creationId xmlns:p14="http://schemas.microsoft.com/office/powerpoint/2010/main" val="3001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7D66BA9-7042-234F-8B69-DACC0EEB6571}" type="slidenum">
              <a:rPr lang="en-US" sz="1200"/>
              <a:pPr eaLnBrk="1" hangingPunct="1"/>
              <a:t>45</a:t>
            </a:fld>
            <a:endParaRPr lang="en-US" sz="1200"/>
          </a:p>
        </p:txBody>
      </p:sp>
    </p:spTree>
    <p:extLst>
      <p:ext uri="{BB962C8B-B14F-4D97-AF65-F5344CB8AC3E}">
        <p14:creationId xmlns:p14="http://schemas.microsoft.com/office/powerpoint/2010/main" val="1421242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7D66BA9-7042-234F-8B69-DACC0EEB6571}" type="slidenum">
              <a:rPr lang="en-US" sz="1200"/>
              <a:pPr eaLnBrk="1" hangingPunct="1"/>
              <a:t>46</a:t>
            </a:fld>
            <a:endParaRPr lang="en-US" sz="1200"/>
          </a:p>
        </p:txBody>
      </p:sp>
    </p:spTree>
    <p:extLst>
      <p:ext uri="{BB962C8B-B14F-4D97-AF65-F5344CB8AC3E}">
        <p14:creationId xmlns:p14="http://schemas.microsoft.com/office/powerpoint/2010/main" val="100075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47</a:t>
            </a:fld>
            <a:endParaRPr lang="en-US"/>
          </a:p>
        </p:txBody>
      </p:sp>
    </p:spTree>
    <p:extLst>
      <p:ext uri="{BB962C8B-B14F-4D97-AF65-F5344CB8AC3E}">
        <p14:creationId xmlns:p14="http://schemas.microsoft.com/office/powerpoint/2010/main" val="4705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48</a:t>
            </a:fld>
            <a:endParaRPr lang="en-US"/>
          </a:p>
        </p:txBody>
      </p:sp>
    </p:spTree>
    <p:extLst>
      <p:ext uri="{BB962C8B-B14F-4D97-AF65-F5344CB8AC3E}">
        <p14:creationId xmlns:p14="http://schemas.microsoft.com/office/powerpoint/2010/main" val="1250860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49</a:t>
            </a:fld>
            <a:endParaRPr lang="en-US"/>
          </a:p>
        </p:txBody>
      </p:sp>
    </p:spTree>
    <p:extLst>
      <p:ext uri="{BB962C8B-B14F-4D97-AF65-F5344CB8AC3E}">
        <p14:creationId xmlns:p14="http://schemas.microsoft.com/office/powerpoint/2010/main" val="235461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50</a:t>
            </a:fld>
            <a:endParaRPr lang="en-US"/>
          </a:p>
        </p:txBody>
      </p:sp>
    </p:spTree>
    <p:extLst>
      <p:ext uri="{BB962C8B-B14F-4D97-AF65-F5344CB8AC3E}">
        <p14:creationId xmlns:p14="http://schemas.microsoft.com/office/powerpoint/2010/main" val="1769148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51</a:t>
            </a:fld>
            <a:endParaRPr lang="en-US"/>
          </a:p>
        </p:txBody>
      </p:sp>
    </p:spTree>
    <p:extLst>
      <p:ext uri="{BB962C8B-B14F-4D97-AF65-F5344CB8AC3E}">
        <p14:creationId xmlns:p14="http://schemas.microsoft.com/office/powerpoint/2010/main" val="95000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Stresses due to weaning, marketing, and </a:t>
            </a:r>
            <a:r>
              <a:rPr lang="en-US" sz="1200" kern="1200" dirty="0" err="1" smtClean="0">
                <a:solidFill>
                  <a:schemeClr val="tx1"/>
                </a:solidFill>
                <a:effectLst/>
                <a:latin typeface="+mn-lt"/>
                <a:ea typeface="+mn-ea"/>
                <a:cs typeface="+mn-cs"/>
              </a:rPr>
              <a:t>transporta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previous plane of nutrition, genetics, and health history interact with exposure to viral and bacterial agents </a:t>
            </a:r>
            <a:endParaRPr lang="en-US" dirty="0" smtClean="0"/>
          </a:p>
          <a:p>
            <a:endParaRPr lang="en-US" dirty="0"/>
          </a:p>
        </p:txBody>
      </p:sp>
      <p:sp>
        <p:nvSpPr>
          <p:cNvPr id="4" name="Slide Number Placeholder 3"/>
          <p:cNvSpPr>
            <a:spLocks noGrp="1"/>
          </p:cNvSpPr>
          <p:nvPr>
            <p:ph type="sldNum" sz="quarter" idx="10"/>
          </p:nvPr>
        </p:nvSpPr>
        <p:spPr/>
        <p:txBody>
          <a:bodyPr/>
          <a:lstStyle/>
          <a:p>
            <a:fld id="{9D1F6467-C83E-D246-94F7-A75A7C4B4ACB}" type="slidenum">
              <a:rPr lang="en-US" smtClean="0"/>
              <a:t>5</a:t>
            </a:fld>
            <a:endParaRPr lang="en-US"/>
          </a:p>
        </p:txBody>
      </p:sp>
    </p:spTree>
    <p:extLst>
      <p:ext uri="{BB962C8B-B14F-4D97-AF65-F5344CB8AC3E}">
        <p14:creationId xmlns:p14="http://schemas.microsoft.com/office/powerpoint/2010/main" val="133187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52</a:t>
            </a:fld>
            <a:endParaRPr lang="en-US"/>
          </a:p>
        </p:txBody>
      </p:sp>
    </p:spTree>
    <p:extLst>
      <p:ext uri="{BB962C8B-B14F-4D97-AF65-F5344CB8AC3E}">
        <p14:creationId xmlns:p14="http://schemas.microsoft.com/office/powerpoint/2010/main" val="174843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53</a:t>
            </a:fld>
            <a:endParaRPr lang="en-US"/>
          </a:p>
        </p:txBody>
      </p:sp>
    </p:spTree>
    <p:extLst>
      <p:ext uri="{BB962C8B-B14F-4D97-AF65-F5344CB8AC3E}">
        <p14:creationId xmlns:p14="http://schemas.microsoft.com/office/powerpoint/2010/main" val="1418932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54</a:t>
            </a:fld>
            <a:endParaRPr lang="en-US"/>
          </a:p>
        </p:txBody>
      </p:sp>
    </p:spTree>
    <p:extLst>
      <p:ext uri="{BB962C8B-B14F-4D97-AF65-F5344CB8AC3E}">
        <p14:creationId xmlns:p14="http://schemas.microsoft.com/office/powerpoint/2010/main" val="1909312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55</a:t>
            </a:fld>
            <a:endParaRPr lang="en-US"/>
          </a:p>
        </p:txBody>
      </p:sp>
    </p:spTree>
    <p:extLst>
      <p:ext uri="{BB962C8B-B14F-4D97-AF65-F5344CB8AC3E}">
        <p14:creationId xmlns:p14="http://schemas.microsoft.com/office/powerpoint/2010/main" val="2050086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56</a:t>
            </a:fld>
            <a:endParaRPr lang="en-US"/>
          </a:p>
        </p:txBody>
      </p:sp>
    </p:spTree>
    <p:extLst>
      <p:ext uri="{BB962C8B-B14F-4D97-AF65-F5344CB8AC3E}">
        <p14:creationId xmlns:p14="http://schemas.microsoft.com/office/powerpoint/2010/main" val="69053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57</a:t>
            </a:fld>
            <a:endParaRPr lang="en-US"/>
          </a:p>
        </p:txBody>
      </p:sp>
    </p:spTree>
    <p:extLst>
      <p:ext uri="{BB962C8B-B14F-4D97-AF65-F5344CB8AC3E}">
        <p14:creationId xmlns:p14="http://schemas.microsoft.com/office/powerpoint/2010/main" val="1050050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58</a:t>
            </a:fld>
            <a:endParaRPr lang="en-US"/>
          </a:p>
        </p:txBody>
      </p:sp>
    </p:spTree>
    <p:extLst>
      <p:ext uri="{BB962C8B-B14F-4D97-AF65-F5344CB8AC3E}">
        <p14:creationId xmlns:p14="http://schemas.microsoft.com/office/powerpoint/2010/main" val="514048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provide all citizens with access to the wealth of knowledge generated by public universities.</a:t>
            </a:r>
            <a:endParaRPr lang="en-US" dirty="0"/>
          </a:p>
        </p:txBody>
      </p:sp>
      <p:sp>
        <p:nvSpPr>
          <p:cNvPr id="4" name="Slide Number Placeholder 3"/>
          <p:cNvSpPr>
            <a:spLocks noGrp="1"/>
          </p:cNvSpPr>
          <p:nvPr>
            <p:ph type="sldNum" sz="quarter" idx="10"/>
          </p:nvPr>
        </p:nvSpPr>
        <p:spPr/>
        <p:txBody>
          <a:bodyPr/>
          <a:lstStyle/>
          <a:p>
            <a:fld id="{7F789D70-F412-9243-80FC-C83ABE31F8F8}" type="slidenum">
              <a:rPr lang="en-US" smtClean="0"/>
              <a:t>59</a:t>
            </a:fld>
            <a:endParaRPr lang="en-US"/>
          </a:p>
        </p:txBody>
      </p:sp>
    </p:spTree>
    <p:extLst>
      <p:ext uri="{BB962C8B-B14F-4D97-AF65-F5344CB8AC3E}">
        <p14:creationId xmlns:p14="http://schemas.microsoft.com/office/powerpoint/2010/main" val="18552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1CFA05D3-771D-4E3A-8F63-FC059A25CAA3}" type="slidenum">
              <a:rPr lang="en-US"/>
              <a:pPr/>
              <a:t>6</a:t>
            </a:fld>
            <a:endParaRPr lang="en-US"/>
          </a:p>
        </p:txBody>
      </p:sp>
    </p:spTree>
    <p:extLst>
      <p:ext uri="{BB962C8B-B14F-4D97-AF65-F5344CB8AC3E}">
        <p14:creationId xmlns:p14="http://schemas.microsoft.com/office/powerpoint/2010/main" val="29971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1CFA05D3-771D-4E3A-8F63-FC059A25CAA3}" type="slidenum">
              <a:rPr lang="en-US"/>
              <a:pPr/>
              <a:t>7</a:t>
            </a:fld>
            <a:endParaRPr lang="en-US"/>
          </a:p>
        </p:txBody>
      </p:sp>
    </p:spTree>
    <p:extLst>
      <p:ext uri="{BB962C8B-B14F-4D97-AF65-F5344CB8AC3E}">
        <p14:creationId xmlns:p14="http://schemas.microsoft.com/office/powerpoint/2010/main" val="154382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the practice has historically been associated with management around emergency forage shortages, significant evidence exists to suggest that early weaning may be a practical and profitable management consideration for Florida cow/calf operations.</a:t>
            </a:r>
          </a:p>
        </p:txBody>
      </p:sp>
      <p:sp>
        <p:nvSpPr>
          <p:cNvPr id="18435" name="Slide Number Placeholder 3"/>
          <p:cNvSpPr>
            <a:spLocks noGrp="1"/>
          </p:cNvSpPr>
          <p:nvPr>
            <p:ph type="sldNum" sz="quarter" idx="5"/>
          </p:nvPr>
        </p:nvSpPr>
        <p:spPr bwMode="auto">
          <a:noFill/>
          <a:ln>
            <a:miter lim="800000"/>
            <a:headEnd/>
            <a:tailEnd/>
          </a:ln>
        </p:spPr>
        <p:txBody>
          <a:bodyPr/>
          <a:lstStyle/>
          <a:p>
            <a:fld id="{1A8170C9-20A1-44EB-8C33-41266A5DA2FE}" type="slidenum">
              <a:rPr lang="en-US"/>
              <a:pPr/>
              <a:t>8</a:t>
            </a:fld>
            <a:endParaRPr lang="en-US"/>
          </a:p>
        </p:txBody>
      </p:sp>
    </p:spTree>
    <p:extLst>
      <p:ext uri="{BB962C8B-B14F-4D97-AF65-F5344CB8AC3E}">
        <p14:creationId xmlns:p14="http://schemas.microsoft.com/office/powerpoint/2010/main" val="190209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the practice has historically been associated with management around emergency forage shortages, significant evidence exists to suggest that early weaning may be a practical and profitable management consideration for Florida cow/calf operations.</a:t>
            </a:r>
          </a:p>
        </p:txBody>
      </p:sp>
      <p:sp>
        <p:nvSpPr>
          <p:cNvPr id="20483" name="Slide Number Placeholder 3"/>
          <p:cNvSpPr>
            <a:spLocks noGrp="1"/>
          </p:cNvSpPr>
          <p:nvPr>
            <p:ph type="sldNum" sz="quarter" idx="5"/>
          </p:nvPr>
        </p:nvSpPr>
        <p:spPr bwMode="auto">
          <a:noFill/>
          <a:ln>
            <a:miter lim="800000"/>
            <a:headEnd/>
            <a:tailEnd/>
          </a:ln>
        </p:spPr>
        <p:txBody>
          <a:bodyPr/>
          <a:lstStyle/>
          <a:p>
            <a:fld id="{7AD99401-DFC1-4858-83D4-FB0EC0864C7E}" type="slidenum">
              <a:rPr lang="en-US"/>
              <a:pPr/>
              <a:t>9</a:t>
            </a:fld>
            <a:endParaRPr lang="en-US"/>
          </a:p>
        </p:txBody>
      </p:sp>
    </p:spTree>
    <p:extLst>
      <p:ext uri="{BB962C8B-B14F-4D97-AF65-F5344CB8AC3E}">
        <p14:creationId xmlns:p14="http://schemas.microsoft.com/office/powerpoint/2010/main" val="108368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the practice has historically been associated with management around emergency forage shortages, significant evidence exists to suggest that early weaning may be a practical and profitable management consideration for Florida cow/calf operations.</a:t>
            </a:r>
          </a:p>
        </p:txBody>
      </p:sp>
      <p:sp>
        <p:nvSpPr>
          <p:cNvPr id="22531" name="Slide Number Placeholder 3"/>
          <p:cNvSpPr>
            <a:spLocks noGrp="1"/>
          </p:cNvSpPr>
          <p:nvPr>
            <p:ph type="sldNum" sz="quarter" idx="5"/>
          </p:nvPr>
        </p:nvSpPr>
        <p:spPr bwMode="auto">
          <a:noFill/>
          <a:ln>
            <a:miter lim="800000"/>
            <a:headEnd/>
            <a:tailEnd/>
          </a:ln>
        </p:spPr>
        <p:txBody>
          <a:bodyPr/>
          <a:lstStyle/>
          <a:p>
            <a:fld id="{564F9285-93CF-4C0B-B68E-4AF941DDA229}" type="slidenum">
              <a:rPr lang="en-US"/>
              <a:pPr/>
              <a:t>10</a:t>
            </a:fld>
            <a:endParaRPr lang="en-US"/>
          </a:p>
        </p:txBody>
      </p:sp>
    </p:spTree>
    <p:extLst>
      <p:ext uri="{BB962C8B-B14F-4D97-AF65-F5344CB8AC3E}">
        <p14:creationId xmlns:p14="http://schemas.microsoft.com/office/powerpoint/2010/main" val="67211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Whereas such a response is invaluable to the health of the animal, it can have severe growth con- sequences.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greater the APR usually causes greater negative impacts on growth</a:t>
            </a:r>
            <a:endParaRPr lang="en-US" dirty="0" smtClean="0"/>
          </a:p>
          <a:p>
            <a:endParaRPr lang="en-US" dirty="0"/>
          </a:p>
        </p:txBody>
      </p:sp>
      <p:sp>
        <p:nvSpPr>
          <p:cNvPr id="4" name="Slide Number Placeholder 3"/>
          <p:cNvSpPr>
            <a:spLocks noGrp="1"/>
          </p:cNvSpPr>
          <p:nvPr>
            <p:ph type="sldNum" sz="quarter" idx="10"/>
          </p:nvPr>
        </p:nvSpPr>
        <p:spPr/>
        <p:txBody>
          <a:bodyPr/>
          <a:lstStyle/>
          <a:p>
            <a:fld id="{9D1F6467-C83E-D246-94F7-A75A7C4B4ACB}" type="slidenum">
              <a:rPr lang="en-US" smtClean="0"/>
              <a:t>11</a:t>
            </a:fld>
            <a:endParaRPr lang="en-US"/>
          </a:p>
        </p:txBody>
      </p:sp>
    </p:spTree>
    <p:extLst>
      <p:ext uri="{BB962C8B-B14F-4D97-AF65-F5344CB8AC3E}">
        <p14:creationId xmlns:p14="http://schemas.microsoft.com/office/powerpoint/2010/main" val="1762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Stress negatively affects the immune system (</a:t>
            </a:r>
            <a:r>
              <a:rPr lang="en-US" sz="1200" kern="1200" dirty="0" err="1" smtClean="0">
                <a:solidFill>
                  <a:schemeClr val="tx1"/>
                </a:solidFill>
                <a:effectLst/>
                <a:latin typeface="+mn-lt"/>
                <a:ea typeface="+mn-ea"/>
                <a:cs typeface="+mn-cs"/>
              </a:rPr>
              <a:t>Blecha</a:t>
            </a:r>
            <a:r>
              <a:rPr lang="en-US" sz="1200" kern="1200" dirty="0" smtClean="0">
                <a:solidFill>
                  <a:schemeClr val="tx1"/>
                </a:solidFill>
                <a:effectLst/>
                <a:latin typeface="+mn-lt"/>
                <a:ea typeface="+mn-ea"/>
                <a:cs typeface="+mn-cs"/>
              </a:rPr>
              <a:t> et al., 1984) at a time when the animal is more likely to be exposed to infectious agents as a result of commingling. </a:t>
            </a:r>
            <a:endParaRPr lang="en-US" dirty="0" smtClean="0"/>
          </a:p>
          <a:p>
            <a:pPr eaLnBrk="1" hangingPunct="1">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a:lstStyle/>
          <a:p>
            <a:fld id="{BB124EE7-4279-4975-B4D9-68C09906D454}" type="slidenum">
              <a:rPr lang="en-US"/>
              <a:pPr/>
              <a:t>12</a:t>
            </a:fld>
            <a:endParaRPr lang="en-US"/>
          </a:p>
        </p:txBody>
      </p:sp>
    </p:spTree>
    <p:extLst>
      <p:ext uri="{BB962C8B-B14F-4D97-AF65-F5344CB8AC3E}">
        <p14:creationId xmlns:p14="http://schemas.microsoft.com/office/powerpoint/2010/main" val="3993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66ED8-F59A-D241-B316-16C7BD6BEA59}"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223820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66ED8-F59A-D241-B316-16C7BD6BEA59}"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93318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66ED8-F59A-D241-B316-16C7BD6BEA59}"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70304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F55EDE6E-A94C-8342-8EB5-D3B29B0EA7C4}" type="datetimeFigureOut">
              <a:rPr lang="en-US" smtClean="0"/>
              <a:t>9/23/16</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38F8BCB3-2C14-E141-B598-D4EA677F7E92}" type="slidenum">
              <a:rPr lang="en-US" smtClean="0"/>
              <a:t>‹#›</a:t>
            </a:fld>
            <a:endParaRPr lang="en-US"/>
          </a:p>
        </p:txBody>
      </p:sp>
    </p:spTree>
    <p:extLst>
      <p:ext uri="{BB962C8B-B14F-4D97-AF65-F5344CB8AC3E}">
        <p14:creationId xmlns:p14="http://schemas.microsoft.com/office/powerpoint/2010/main" val="206839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66ED8-F59A-D241-B316-16C7BD6BEA59}"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333495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66ED8-F59A-D241-B316-16C7BD6BEA59}" type="datetimeFigureOut">
              <a:rPr lang="en-US" smtClean="0"/>
              <a:t>9/23/16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72092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66ED8-F59A-D241-B316-16C7BD6BEA59}"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247325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66ED8-F59A-D241-B316-16C7BD6BEA59}" type="datetimeFigureOut">
              <a:rPr lang="en-US" smtClean="0"/>
              <a:t>9/23/16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131473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66ED8-F59A-D241-B316-16C7BD6BEA59}" type="datetimeFigureOut">
              <a:rPr lang="en-US" smtClean="0"/>
              <a:t>9/23/16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70255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66ED8-F59A-D241-B316-16C7BD6BEA59}" type="datetimeFigureOut">
              <a:rPr lang="en-US" smtClean="0"/>
              <a:t>9/23/16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256297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66ED8-F59A-D241-B316-16C7BD6BEA59}"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363951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66ED8-F59A-D241-B316-16C7BD6BEA59}" type="datetimeFigureOut">
              <a:rPr lang="en-US" smtClean="0"/>
              <a:t>9/23/16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9906B-B476-2A4C-8E58-21F12EF6BDD2}" type="slidenum">
              <a:rPr lang="en-US" smtClean="0"/>
              <a:t>‹#›</a:t>
            </a:fld>
            <a:endParaRPr lang="en-US"/>
          </a:p>
        </p:txBody>
      </p:sp>
    </p:spTree>
    <p:extLst>
      <p:ext uri="{BB962C8B-B14F-4D97-AF65-F5344CB8AC3E}">
        <p14:creationId xmlns:p14="http://schemas.microsoft.com/office/powerpoint/2010/main" val="18808794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66ED8-F59A-D241-B316-16C7BD6BEA59}" type="datetimeFigureOut">
              <a:rPr lang="en-US" smtClean="0"/>
              <a:t>9/23/16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9906B-B476-2A4C-8E58-21F12EF6BDD2}" type="slidenum">
              <a:rPr lang="en-US" smtClean="0"/>
              <a:t>‹#›</a:t>
            </a:fld>
            <a:endParaRPr lang="en-US"/>
          </a:p>
        </p:txBody>
      </p:sp>
    </p:spTree>
    <p:extLst>
      <p:ext uri="{BB962C8B-B14F-4D97-AF65-F5344CB8AC3E}">
        <p14:creationId xmlns:p14="http://schemas.microsoft.com/office/powerpoint/2010/main" val="275226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 Id="rId3" Type="http://schemas.openxmlformats.org/officeDocument/2006/relationships/chart" Target="../charts/char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chart" Target="../charts/char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55.xml.rels><?xml version="1.0" encoding="UTF-8" standalone="yes"?>
<Relationships xmlns="http://schemas.openxmlformats.org/package/2006/relationships"><Relationship Id="rId11" Type="http://schemas.openxmlformats.org/officeDocument/2006/relationships/diagramColors" Target="../diagrams/colors8.xml"/><Relationship Id="rId12" Type="http://schemas.microsoft.com/office/2007/relationships/diagramDrawing" Target="../diagrams/drawing8.xml"/><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diagramData" Target="../diagrams/data8.xml"/><Relationship Id="rId9" Type="http://schemas.openxmlformats.org/officeDocument/2006/relationships/diagramLayout" Target="../diagrams/layout8.xml"/><Relationship Id="rId10"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chart" Target="../charts/char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mailto:pmoriel@ufl.edu" TargetMode="External"/><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780" y="750028"/>
            <a:ext cx="8254436" cy="3947768"/>
          </a:xfrm>
        </p:spPr>
        <p:txBody>
          <a:bodyPr>
            <a:noAutofit/>
          </a:bodyPr>
          <a:lstStyle/>
          <a:p>
            <a:r>
              <a:rPr lang="en-US" sz="2800" dirty="0" smtClean="0">
                <a:latin typeface="Arial"/>
                <a:cs typeface="Arial"/>
              </a:rPr>
              <a:t/>
            </a:r>
            <a:br>
              <a:rPr lang="en-US" sz="2800" dirty="0" smtClean="0">
                <a:latin typeface="Arial"/>
                <a:cs typeface="Arial"/>
              </a:rPr>
            </a:br>
            <a:r>
              <a:rPr lang="en-US" sz="2800" dirty="0" smtClean="0">
                <a:latin typeface="Arial"/>
                <a:cs typeface="Arial"/>
              </a:rPr>
              <a:t/>
            </a:r>
            <a:br>
              <a:rPr lang="en-US" sz="2800" dirty="0" smtClean="0">
                <a:latin typeface="Arial"/>
                <a:cs typeface="Arial"/>
              </a:rPr>
            </a:br>
            <a:r>
              <a:rPr lang="en-US" b="1" dirty="0" smtClean="0">
                <a:solidFill>
                  <a:schemeClr val="accent6">
                    <a:lumMod val="75000"/>
                  </a:schemeClr>
                </a:solidFill>
                <a:latin typeface="Arial"/>
                <a:cs typeface="Arial"/>
              </a:rPr>
              <a:t>Pre- and post-weaning </a:t>
            </a:r>
            <a:br>
              <a:rPr lang="en-US" b="1" dirty="0" smtClean="0">
                <a:solidFill>
                  <a:schemeClr val="accent6">
                    <a:lumMod val="75000"/>
                  </a:schemeClr>
                </a:solidFill>
                <a:latin typeface="Arial"/>
                <a:cs typeface="Arial"/>
              </a:rPr>
            </a:br>
            <a:r>
              <a:rPr lang="en-US" b="1" dirty="0" smtClean="0">
                <a:solidFill>
                  <a:schemeClr val="accent6">
                    <a:lumMod val="75000"/>
                  </a:schemeClr>
                </a:solidFill>
                <a:latin typeface="Arial"/>
                <a:cs typeface="Arial"/>
              </a:rPr>
              <a:t>calf nutrition</a:t>
            </a:r>
            <a:br>
              <a:rPr lang="en-US" b="1" dirty="0" smtClean="0">
                <a:solidFill>
                  <a:schemeClr val="accent6">
                    <a:lumMod val="75000"/>
                  </a:schemeClr>
                </a:solidFill>
                <a:latin typeface="Arial"/>
                <a:cs typeface="Arial"/>
              </a:rPr>
            </a:br>
            <a:r>
              <a:rPr lang="en-US" i="1" dirty="0">
                <a:latin typeface="Arial"/>
                <a:cs typeface="Arial"/>
              </a:rPr>
              <a:t> </a:t>
            </a:r>
            <a:r>
              <a:rPr lang="en-US" sz="2000" i="1" dirty="0">
                <a:latin typeface="Arial"/>
                <a:cs typeface="Arial"/>
              </a:rPr>
              <a:t>September 22</a:t>
            </a:r>
            <a:r>
              <a:rPr lang="en-US" sz="2000" i="1" baseline="30000" dirty="0">
                <a:latin typeface="Arial"/>
                <a:cs typeface="Arial"/>
              </a:rPr>
              <a:t>nd</a:t>
            </a:r>
            <a:r>
              <a:rPr lang="en-US" sz="2000" i="1" dirty="0">
                <a:latin typeface="Arial"/>
                <a:cs typeface="Arial"/>
              </a:rPr>
              <a:t>, 2016</a:t>
            </a:r>
            <a:endParaRPr lang="en-US" sz="2000" b="1" dirty="0">
              <a:solidFill>
                <a:schemeClr val="accent6">
                  <a:lumMod val="75000"/>
                </a:schemeClr>
              </a:solidFill>
              <a:latin typeface="Arial"/>
              <a:cs typeface="Arial"/>
            </a:endParaRPr>
          </a:p>
        </p:txBody>
      </p:sp>
      <p:sp>
        <p:nvSpPr>
          <p:cNvPr id="3" name="Subtitle 2"/>
          <p:cNvSpPr>
            <a:spLocks noGrp="1"/>
          </p:cNvSpPr>
          <p:nvPr>
            <p:ph type="subTitle" idx="1"/>
          </p:nvPr>
        </p:nvSpPr>
        <p:spPr>
          <a:xfrm>
            <a:off x="444780" y="4697796"/>
            <a:ext cx="8254436" cy="1475740"/>
          </a:xfrm>
        </p:spPr>
        <p:txBody>
          <a:bodyPr>
            <a:noAutofit/>
          </a:bodyPr>
          <a:lstStyle/>
          <a:p>
            <a:r>
              <a:rPr lang="en-US" sz="2400" b="1" dirty="0" smtClean="0">
                <a:solidFill>
                  <a:srgbClr val="002060"/>
                </a:solidFill>
              </a:rPr>
              <a:t>Philipe Moriel, PhD</a:t>
            </a:r>
          </a:p>
          <a:p>
            <a:r>
              <a:rPr lang="en-US" sz="2400" dirty="0" smtClean="0">
                <a:solidFill>
                  <a:srgbClr val="002060"/>
                </a:solidFill>
              </a:rPr>
              <a:t>Assistant Professor – Beef Cattle Nutrition</a:t>
            </a:r>
          </a:p>
          <a:p>
            <a:r>
              <a:rPr lang="en-US" sz="2400" i="1" dirty="0" smtClean="0">
                <a:solidFill>
                  <a:schemeClr val="accent6">
                    <a:lumMod val="75000"/>
                  </a:schemeClr>
                </a:solidFill>
              </a:rPr>
              <a:t>Range Cattle Research &amp; Education Center</a:t>
            </a:r>
          </a:p>
          <a:p>
            <a:r>
              <a:rPr lang="en-US" sz="2400" i="1" dirty="0" smtClean="0">
                <a:solidFill>
                  <a:schemeClr val="accent6">
                    <a:lumMod val="75000"/>
                  </a:schemeClr>
                </a:solidFill>
              </a:rPr>
              <a:t>University of Florida, Ona, FL</a:t>
            </a:r>
            <a:endParaRPr lang="en-US" sz="2400" i="1" dirty="0">
              <a:solidFill>
                <a:schemeClr val="accent6">
                  <a:lumMod val="75000"/>
                </a:schemeClr>
              </a:solidFill>
            </a:endParaRPr>
          </a:p>
        </p:txBody>
      </p:sp>
      <p:pic>
        <p:nvPicPr>
          <p:cNvPr id="12"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276" y="596045"/>
            <a:ext cx="6111445" cy="1002952"/>
          </a:xfrm>
          <a:prstGeom prst="rect">
            <a:avLst/>
          </a:prstGeom>
        </p:spPr>
      </p:pic>
    </p:spTree>
    <p:extLst>
      <p:ext uri="{BB962C8B-B14F-4D97-AF65-F5344CB8AC3E}">
        <p14:creationId xmlns:p14="http://schemas.microsoft.com/office/powerpoint/2010/main" val="39690977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6" descr="Screen Shot 2013-01-07 at 12.46.56 PM.png"/>
          <p:cNvPicPr>
            <a:picLocks noChangeAspect="1"/>
          </p:cNvPicPr>
          <p:nvPr/>
        </p:nvPicPr>
        <p:blipFill>
          <a:blip r:embed="rId3"/>
          <a:srcRect/>
          <a:stretch>
            <a:fillRect/>
          </a:stretch>
        </p:blipFill>
        <p:spPr bwMode="auto">
          <a:xfrm>
            <a:off x="5240338" y="0"/>
            <a:ext cx="3903662" cy="6705600"/>
          </a:xfrm>
          <a:prstGeom prst="rect">
            <a:avLst/>
          </a:prstGeom>
          <a:noFill/>
          <a:ln w="9525">
            <a:noFill/>
            <a:miter lim="800000"/>
            <a:headEnd/>
            <a:tailEnd/>
          </a:ln>
        </p:spPr>
      </p:pic>
      <p:sp>
        <p:nvSpPr>
          <p:cNvPr id="12" name="Content Placeholder 9"/>
          <p:cNvSpPr txBox="1">
            <a:spLocks/>
          </p:cNvSpPr>
          <p:nvPr/>
        </p:nvSpPr>
        <p:spPr bwMode="auto">
          <a:xfrm>
            <a:off x="4240213" y="1889125"/>
            <a:ext cx="1625600" cy="595313"/>
          </a:xfrm>
          <a:prstGeom prst="rect">
            <a:avLst/>
          </a:prstGeom>
          <a:noFill/>
          <a:ln w="9525">
            <a:noFill/>
            <a:miter lim="800000"/>
            <a:headEnd/>
            <a:tailEnd/>
          </a:ln>
        </p:spPr>
        <p:txBody>
          <a:bodyPr>
            <a:normAutofit lnSpcReduction="10000"/>
          </a:bodyPr>
          <a:lstStyle/>
          <a:p>
            <a:pPr marL="342900" indent="-342900" algn="ctr" fontAlgn="auto">
              <a:spcBef>
                <a:spcPct val="20000"/>
              </a:spcBef>
              <a:spcAft>
                <a:spcPts val="0"/>
              </a:spcAft>
              <a:buClr>
                <a:schemeClr val="accent6">
                  <a:lumMod val="50000"/>
                </a:schemeClr>
              </a:buClr>
              <a:defRPr/>
            </a:pPr>
            <a:endParaRPr lang="en-US" sz="3500" b="1" dirty="0">
              <a:solidFill>
                <a:srgbClr val="C00000"/>
              </a:solidFill>
              <a:latin typeface="+mn-lt"/>
              <a:ea typeface="+mn-ea"/>
              <a:cs typeface="Times New Roman" pitchFamily="18" charset="0"/>
            </a:endParaRPr>
          </a:p>
        </p:txBody>
      </p:sp>
      <p:sp>
        <p:nvSpPr>
          <p:cNvPr id="13" name="Content Placeholder 9"/>
          <p:cNvSpPr txBox="1">
            <a:spLocks/>
          </p:cNvSpPr>
          <p:nvPr/>
        </p:nvSpPr>
        <p:spPr bwMode="auto">
          <a:xfrm>
            <a:off x="4108450" y="814388"/>
            <a:ext cx="1965325" cy="657225"/>
          </a:xfrm>
          <a:prstGeom prst="rect">
            <a:avLst/>
          </a:prstGeom>
          <a:solidFill>
            <a:schemeClr val="bg1"/>
          </a:solidFill>
          <a:ln w="9525">
            <a:noFill/>
            <a:miter lim="800000"/>
            <a:headEnd/>
            <a:tailEnd/>
          </a:ln>
        </p:spPr>
        <p:txBody>
          <a:bodyPr>
            <a:normAutofit/>
          </a:bodyPr>
          <a:lstStyle/>
          <a:p>
            <a:pPr marL="342900" indent="-342900" algn="r" fontAlgn="auto">
              <a:spcBef>
                <a:spcPct val="20000"/>
              </a:spcBef>
              <a:spcAft>
                <a:spcPts val="0"/>
              </a:spcAft>
              <a:buClr>
                <a:schemeClr val="accent6">
                  <a:lumMod val="50000"/>
                </a:schemeClr>
              </a:buClr>
              <a:defRPr/>
            </a:pPr>
            <a:r>
              <a:rPr lang="en-US" sz="3500" b="1" dirty="0">
                <a:latin typeface="+mn-lt"/>
                <a:ea typeface="+mn-ea"/>
                <a:cs typeface="Times New Roman" pitchFamily="18" charset="0"/>
              </a:rPr>
              <a:t>Antigen</a:t>
            </a:r>
          </a:p>
        </p:txBody>
      </p:sp>
      <p:sp>
        <p:nvSpPr>
          <p:cNvPr id="21512" name="TextBox 2"/>
          <p:cNvSpPr txBox="1">
            <a:spLocks noChangeArrowheads="1"/>
          </p:cNvSpPr>
          <p:nvPr/>
        </p:nvSpPr>
        <p:spPr bwMode="auto">
          <a:xfrm>
            <a:off x="-4763" y="615950"/>
            <a:ext cx="4221163" cy="646113"/>
          </a:xfrm>
          <a:prstGeom prst="rect">
            <a:avLst/>
          </a:prstGeom>
          <a:noFill/>
          <a:ln w="9525">
            <a:noFill/>
            <a:miter lim="800000"/>
            <a:headEnd/>
            <a:tailEnd/>
          </a:ln>
        </p:spPr>
        <p:txBody>
          <a:bodyPr>
            <a:spAutoFit/>
          </a:bodyPr>
          <a:lstStyle/>
          <a:p>
            <a:r>
              <a:rPr lang="en-US"/>
              <a:t>Adapted from Carroll and Fosberg (2007)</a:t>
            </a:r>
          </a:p>
          <a:p>
            <a:r>
              <a:rPr lang="en-US"/>
              <a:t>Vet. Clin. Food Anim. 23:105-149</a:t>
            </a:r>
          </a:p>
        </p:txBody>
      </p:sp>
      <p:sp>
        <p:nvSpPr>
          <p:cNvPr id="20" name="Title 3"/>
          <p:cNvSpPr>
            <a:spLocks noGrp="1"/>
          </p:cNvSpPr>
          <p:nvPr>
            <p:ph type="title"/>
          </p:nvPr>
        </p:nvSpPr>
        <p:spPr>
          <a:xfrm>
            <a:off x="-5143" y="1"/>
            <a:ext cx="4457873" cy="609600"/>
          </a:xfrm>
          <a:solidFill>
            <a:srgbClr val="800000"/>
          </a:solidFill>
          <a:effectLst>
            <a:innerShdw blurRad="114300">
              <a:prstClr val="black"/>
            </a:innerShdw>
          </a:effectLst>
          <a:extLst>
            <a:ext uri="{FAA26D3D-D897-4be2-8F04-BA451C77F1D7}">
              <ma14:placeholderFlag xmlns:ma14="http://schemas.microsoft.com/office/mac/drawingml/2011/main" val="1"/>
            </a:ext>
          </a:extLst>
        </p:spPr>
        <p:txBody>
          <a:bodyPr>
            <a:noAutofit/>
          </a:bodyPr>
          <a:lstStyle/>
          <a:p>
            <a:pPr algn="l" eaLnBrk="1" hangingPunct="1">
              <a:defRPr/>
            </a:pPr>
            <a:r>
              <a:rPr lang="en-US" sz="3600" dirty="0" smtClean="0">
                <a:solidFill>
                  <a:schemeClr val="bg1"/>
                </a:solidFill>
                <a:cs typeface="Times New Roman" pitchFamily="18" charset="0"/>
              </a:rPr>
              <a:t>Acute-phase Response</a:t>
            </a:r>
          </a:p>
        </p:txBody>
      </p:sp>
      <p:sp>
        <p:nvSpPr>
          <p:cNvPr id="21" name="Content Placeholder 9"/>
          <p:cNvSpPr txBox="1">
            <a:spLocks/>
          </p:cNvSpPr>
          <p:nvPr/>
        </p:nvSpPr>
        <p:spPr bwMode="auto">
          <a:xfrm>
            <a:off x="6151563" y="5367338"/>
            <a:ext cx="2992437" cy="1338262"/>
          </a:xfrm>
          <a:prstGeom prst="rect">
            <a:avLst/>
          </a:prstGeom>
          <a:solidFill>
            <a:schemeClr val="bg1"/>
          </a:solidFill>
          <a:ln w="9525">
            <a:noFill/>
            <a:miter lim="800000"/>
            <a:headEnd/>
            <a:tailEnd/>
          </a:ln>
        </p:spPr>
        <p:txBody>
          <a:bodyPr/>
          <a:lstStyle/>
          <a:p>
            <a:pPr marL="342900" indent="-342900" algn="ctr" fontAlgn="auto">
              <a:spcBef>
                <a:spcPct val="20000"/>
              </a:spcBef>
              <a:spcAft>
                <a:spcPts val="0"/>
              </a:spcAft>
              <a:buClr>
                <a:schemeClr val="accent6">
                  <a:lumMod val="50000"/>
                </a:schemeClr>
              </a:buClr>
              <a:defRPr/>
            </a:pPr>
            <a:r>
              <a:rPr lang="en-US" sz="2400" b="1" dirty="0">
                <a:latin typeface="+mn-lt"/>
                <a:ea typeface="+mn-ea"/>
                <a:cs typeface="Times New Roman" pitchFamily="18" charset="0"/>
              </a:rPr>
              <a:t>Acute-phase proteins </a:t>
            </a:r>
            <a:br>
              <a:rPr lang="en-US" sz="2400" b="1" dirty="0">
                <a:latin typeface="+mn-lt"/>
                <a:ea typeface="+mn-ea"/>
                <a:cs typeface="Times New Roman" pitchFamily="18" charset="0"/>
              </a:rPr>
            </a:br>
            <a:r>
              <a:rPr lang="en-US" sz="2400" b="1" dirty="0">
                <a:latin typeface="+mn-lt"/>
                <a:ea typeface="+mn-ea"/>
                <a:cs typeface="Times New Roman" pitchFamily="18" charset="0"/>
              </a:rPr>
              <a:t>APP</a:t>
            </a:r>
          </a:p>
        </p:txBody>
      </p:sp>
      <p:sp>
        <p:nvSpPr>
          <p:cNvPr id="10" name="Content Placeholder 9"/>
          <p:cNvSpPr txBox="1">
            <a:spLocks/>
          </p:cNvSpPr>
          <p:nvPr/>
        </p:nvSpPr>
        <p:spPr>
          <a:xfrm>
            <a:off x="100013" y="5883275"/>
            <a:ext cx="6751637" cy="769938"/>
          </a:xfrm>
          <a:prstGeom prst="rect">
            <a:avLst/>
          </a:prstGeom>
          <a:solidFill>
            <a:srgbClr val="FFFF99"/>
          </a:solidFill>
          <a:ln>
            <a:solidFill>
              <a:schemeClr val="tx2">
                <a:lumMod val="75000"/>
              </a:schemeClr>
            </a:solidFill>
          </a:ln>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buClr>
                <a:schemeClr val="accent6">
                  <a:lumMod val="50000"/>
                </a:schemeClr>
              </a:buClr>
              <a:buFont typeface="Arial"/>
              <a:buNone/>
              <a:defRPr/>
            </a:pPr>
            <a:r>
              <a:rPr lang="en-US" b="1" dirty="0" smtClean="0">
                <a:cs typeface="Times New Roman" pitchFamily="18" charset="0"/>
              </a:rPr>
              <a:t>Tissue repair, coagulation, metal binding and transport proteins</a:t>
            </a:r>
            <a:endParaRPr lang="en-US" b="1" dirty="0" smtClean="0"/>
          </a:p>
        </p:txBody>
      </p:sp>
      <p:sp>
        <p:nvSpPr>
          <p:cNvPr id="22" name="Bent-Up Arrow 21"/>
          <p:cNvSpPr>
            <a:spLocks/>
          </p:cNvSpPr>
          <p:nvPr/>
        </p:nvSpPr>
        <p:spPr bwMode="auto">
          <a:xfrm rot="16200000" flipH="1">
            <a:off x="7327900" y="6069013"/>
            <a:ext cx="490538" cy="569912"/>
          </a:xfrm>
          <a:custGeom>
            <a:avLst/>
            <a:gdLst>
              <a:gd name="T0" fmla="*/ 368840 w 490330"/>
              <a:gd name="T1" fmla="*/ 0 h 569843"/>
              <a:gd name="T2" fmla="*/ 245893 w 490330"/>
              <a:gd name="T3" fmla="*/ 122688 h 569843"/>
              <a:gd name="T4" fmla="*/ 0 w 490330"/>
              <a:gd name="T5" fmla="*/ 508985 h 569843"/>
              <a:gd name="T6" fmla="*/ 215156 w 490330"/>
              <a:gd name="T7" fmla="*/ 570326 h 569843"/>
              <a:gd name="T8" fmla="*/ 430313 w 490330"/>
              <a:gd name="T9" fmla="*/ 346507 h 569843"/>
              <a:gd name="T10" fmla="*/ 491787 w 490330"/>
              <a:gd name="T11" fmla="*/ 122688 h 569843"/>
              <a:gd name="T12" fmla="*/ 17694720 60000 65536"/>
              <a:gd name="T13" fmla="*/ 11796480 60000 65536"/>
              <a:gd name="T14" fmla="*/ 11796480 60000 65536"/>
              <a:gd name="T15" fmla="*/ 5898240 60000 65536"/>
              <a:gd name="T16" fmla="*/ 0 60000 65536"/>
              <a:gd name="T17" fmla="*/ 0 60000 65536"/>
              <a:gd name="T18" fmla="*/ 0 w 490330"/>
              <a:gd name="T19" fmla="*/ 447261 h 569843"/>
              <a:gd name="T20" fmla="*/ 429039 w 490330"/>
              <a:gd name="T21" fmla="*/ 569843 h 569843"/>
            </a:gdLst>
            <a:ahLst/>
            <a:cxnLst>
              <a:cxn ang="T12">
                <a:pos x="T0" y="T1"/>
              </a:cxn>
              <a:cxn ang="T13">
                <a:pos x="T2" y="T3"/>
              </a:cxn>
              <a:cxn ang="T14">
                <a:pos x="T4" y="T5"/>
              </a:cxn>
              <a:cxn ang="T15">
                <a:pos x="T6" y="T7"/>
              </a:cxn>
              <a:cxn ang="T16">
                <a:pos x="T8" y="T9"/>
              </a:cxn>
              <a:cxn ang="T17">
                <a:pos x="T10" y="T11"/>
              </a:cxn>
            </a:cxnLst>
            <a:rect l="T18" t="T19" r="T20" b="T21"/>
            <a:pathLst>
              <a:path w="490330" h="569843">
                <a:moveTo>
                  <a:pt x="0" y="447261"/>
                </a:moveTo>
                <a:lnTo>
                  <a:pt x="306456" y="447261"/>
                </a:lnTo>
                <a:lnTo>
                  <a:pt x="306456" y="122583"/>
                </a:lnTo>
                <a:lnTo>
                  <a:pt x="245165" y="122583"/>
                </a:lnTo>
                <a:lnTo>
                  <a:pt x="367748" y="0"/>
                </a:lnTo>
                <a:lnTo>
                  <a:pt x="490330" y="122583"/>
                </a:lnTo>
                <a:lnTo>
                  <a:pt x="429039" y="122583"/>
                </a:lnTo>
                <a:lnTo>
                  <a:pt x="429039" y="569843"/>
                </a:lnTo>
                <a:lnTo>
                  <a:pt x="0" y="569843"/>
                </a:lnTo>
                <a:lnTo>
                  <a:pt x="0" y="447261"/>
                </a:lnTo>
                <a:close/>
              </a:path>
            </a:pathLst>
          </a:custGeom>
          <a:solidFill>
            <a:srgbClr val="FFFF99"/>
          </a:solidFill>
          <a:ln w="9525" cap="flat" cmpd="sng">
            <a:solidFill>
              <a:srgbClr val="17375E"/>
            </a:solidFill>
            <a:prstDash val="solid"/>
            <a:round/>
            <a:headEnd/>
            <a:tailEnd/>
          </a:ln>
          <a:effectLst>
            <a:outerShdw dist="23000" dir="5400000" rotWithShape="0">
              <a:srgbClr val="000000">
                <a:alpha val="34998"/>
              </a:srgbClr>
            </a:outerShdw>
          </a:effectLst>
        </p:spPr>
        <p:txBody>
          <a:bodyPr anchor="ctr"/>
          <a:lstStyle/>
          <a:p>
            <a:endParaRPr lang="en-US"/>
          </a:p>
        </p:txBody>
      </p:sp>
    </p:spTree>
    <p:extLst>
      <p:ext uri="{BB962C8B-B14F-4D97-AF65-F5344CB8AC3E}">
        <p14:creationId xmlns:p14="http://schemas.microsoft.com/office/powerpoint/2010/main" val="3022951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
          <p:cNvGraphicFramePr>
            <a:graphicFrameLocks/>
          </p:cNvGraphicFramePr>
          <p:nvPr>
            <p:extLst>
              <p:ext uri="{D42A27DB-BD31-4B8C-83A1-F6EECF244321}">
                <p14:modId xmlns:p14="http://schemas.microsoft.com/office/powerpoint/2010/main" val="63647833"/>
              </p:ext>
            </p:extLst>
          </p:nvPr>
        </p:nvGraphicFramePr>
        <p:xfrm>
          <a:off x="127000" y="1106114"/>
          <a:ext cx="9017000" cy="5751885"/>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p:cNvSpPr/>
          <p:nvPr/>
        </p:nvSpPr>
        <p:spPr>
          <a:xfrm>
            <a:off x="2839342" y="2635964"/>
            <a:ext cx="323470" cy="22285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91261" y="1541683"/>
            <a:ext cx="2408050" cy="954107"/>
          </a:xfrm>
          <a:prstGeom prst="rect">
            <a:avLst/>
          </a:prstGeom>
          <a:noFill/>
        </p:spPr>
        <p:txBody>
          <a:bodyPr wrap="square" rtlCol="0">
            <a:spAutoFit/>
          </a:bodyPr>
          <a:lstStyle/>
          <a:p>
            <a:pPr algn="ctr"/>
            <a:r>
              <a:rPr lang="en-US" sz="2800" b="1" dirty="0" smtClean="0">
                <a:solidFill>
                  <a:schemeClr val="accent6">
                    <a:lumMod val="75000"/>
                  </a:schemeClr>
                </a:solidFill>
              </a:rPr>
              <a:t>Immunological challenge</a:t>
            </a:r>
            <a:endParaRPr lang="en-US" sz="2800" b="1" dirty="0">
              <a:solidFill>
                <a:schemeClr val="accent6">
                  <a:lumMod val="75000"/>
                </a:schemeClr>
              </a:solidFill>
            </a:endParaRPr>
          </a:p>
        </p:txBody>
      </p:sp>
      <p:pic>
        <p:nvPicPr>
          <p:cNvPr id="8" name="Picture 4"/>
          <p:cNvPicPr>
            <a:picLocks noChangeAspect="1" noChangeArrowheads="1"/>
          </p:cNvPicPr>
          <p:nvPr/>
        </p:nvPicPr>
        <p:blipFill>
          <a:blip r:embed="rId4"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39002437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descr="Screen Shot 2013-01-07 at 12.46.56 PM.png"/>
          <p:cNvPicPr>
            <a:picLocks noChangeAspect="1"/>
          </p:cNvPicPr>
          <p:nvPr/>
        </p:nvPicPr>
        <p:blipFill>
          <a:blip r:embed="rId3"/>
          <a:srcRect/>
          <a:stretch>
            <a:fillRect/>
          </a:stretch>
        </p:blipFill>
        <p:spPr bwMode="auto">
          <a:xfrm>
            <a:off x="5240338" y="0"/>
            <a:ext cx="3903662" cy="6705600"/>
          </a:xfrm>
          <a:prstGeom prst="rect">
            <a:avLst/>
          </a:prstGeom>
          <a:noFill/>
          <a:ln w="9525">
            <a:noFill/>
            <a:miter lim="800000"/>
            <a:headEnd/>
            <a:tailEnd/>
          </a:ln>
        </p:spPr>
      </p:pic>
      <p:sp>
        <p:nvSpPr>
          <p:cNvPr id="12" name="Content Placeholder 9"/>
          <p:cNvSpPr txBox="1">
            <a:spLocks/>
          </p:cNvSpPr>
          <p:nvPr/>
        </p:nvSpPr>
        <p:spPr bwMode="auto">
          <a:xfrm>
            <a:off x="4240213" y="1889125"/>
            <a:ext cx="1625600" cy="595313"/>
          </a:xfrm>
          <a:prstGeom prst="rect">
            <a:avLst/>
          </a:prstGeom>
          <a:noFill/>
          <a:ln w="9525">
            <a:noFill/>
            <a:miter lim="800000"/>
            <a:headEnd/>
            <a:tailEnd/>
          </a:ln>
        </p:spPr>
        <p:txBody>
          <a:bodyPr>
            <a:normAutofit lnSpcReduction="10000"/>
          </a:bodyPr>
          <a:lstStyle/>
          <a:p>
            <a:pPr marL="342900" indent="-342900" algn="ctr" fontAlgn="auto">
              <a:spcBef>
                <a:spcPct val="20000"/>
              </a:spcBef>
              <a:spcAft>
                <a:spcPts val="0"/>
              </a:spcAft>
              <a:buClr>
                <a:schemeClr val="accent6">
                  <a:lumMod val="50000"/>
                </a:schemeClr>
              </a:buClr>
              <a:defRPr/>
            </a:pPr>
            <a:r>
              <a:rPr lang="en-US" sz="3500" b="1" dirty="0">
                <a:solidFill>
                  <a:srgbClr val="C00000"/>
                </a:solidFill>
                <a:latin typeface="+mn-lt"/>
                <a:ea typeface="+mn-ea"/>
                <a:cs typeface="Times New Roman" pitchFamily="18" charset="0"/>
              </a:rPr>
              <a:t>Stress</a:t>
            </a:r>
          </a:p>
        </p:txBody>
      </p:sp>
      <p:sp>
        <p:nvSpPr>
          <p:cNvPr id="13" name="Content Placeholder 9"/>
          <p:cNvSpPr txBox="1">
            <a:spLocks/>
          </p:cNvSpPr>
          <p:nvPr/>
        </p:nvSpPr>
        <p:spPr bwMode="auto">
          <a:xfrm>
            <a:off x="4108450" y="814388"/>
            <a:ext cx="1965325" cy="657225"/>
          </a:xfrm>
          <a:prstGeom prst="rect">
            <a:avLst/>
          </a:prstGeom>
          <a:solidFill>
            <a:schemeClr val="bg1"/>
          </a:solidFill>
          <a:ln w="9525">
            <a:noFill/>
            <a:miter lim="800000"/>
            <a:headEnd/>
            <a:tailEnd/>
          </a:ln>
        </p:spPr>
        <p:txBody>
          <a:bodyPr>
            <a:normAutofit/>
          </a:bodyPr>
          <a:lstStyle/>
          <a:p>
            <a:pPr marL="342900" indent="-342900" algn="r" fontAlgn="auto">
              <a:spcBef>
                <a:spcPct val="20000"/>
              </a:spcBef>
              <a:spcAft>
                <a:spcPts val="0"/>
              </a:spcAft>
              <a:buClr>
                <a:schemeClr val="accent6">
                  <a:lumMod val="50000"/>
                </a:schemeClr>
              </a:buClr>
              <a:defRPr/>
            </a:pPr>
            <a:r>
              <a:rPr lang="en-US" sz="3500" b="1" dirty="0">
                <a:latin typeface="+mn-lt"/>
                <a:ea typeface="+mn-ea"/>
                <a:cs typeface="Times New Roman" pitchFamily="18" charset="0"/>
              </a:rPr>
              <a:t>Antigen</a:t>
            </a:r>
          </a:p>
        </p:txBody>
      </p:sp>
      <p:cxnSp>
        <p:nvCxnSpPr>
          <p:cNvPr id="23563" name="Straight Arrow Connector 14"/>
          <p:cNvCxnSpPr>
            <a:cxnSpLocks noChangeShapeType="1"/>
          </p:cNvCxnSpPr>
          <p:nvPr/>
        </p:nvCxnSpPr>
        <p:spPr bwMode="auto">
          <a:xfrm flipV="1">
            <a:off x="5680075" y="1524000"/>
            <a:ext cx="1243013" cy="517525"/>
          </a:xfrm>
          <a:prstGeom prst="straightConnector1">
            <a:avLst/>
          </a:prstGeom>
          <a:noFill/>
          <a:ln w="38100">
            <a:solidFill>
              <a:srgbClr val="C00000"/>
            </a:solidFill>
            <a:round/>
            <a:headEnd/>
            <a:tailEnd type="arrow" w="med" len="med"/>
          </a:ln>
        </p:spPr>
      </p:cxnSp>
      <p:sp>
        <p:nvSpPr>
          <p:cNvPr id="22" name="TextBox 2"/>
          <p:cNvSpPr txBox="1">
            <a:spLocks noChangeArrowheads="1"/>
          </p:cNvSpPr>
          <p:nvPr/>
        </p:nvSpPr>
        <p:spPr bwMode="auto">
          <a:xfrm>
            <a:off x="-4763" y="615950"/>
            <a:ext cx="4221163" cy="646113"/>
          </a:xfrm>
          <a:prstGeom prst="rect">
            <a:avLst/>
          </a:prstGeom>
          <a:noFill/>
          <a:ln w="9525">
            <a:noFill/>
            <a:miter lim="800000"/>
            <a:headEnd/>
            <a:tailEnd/>
          </a:ln>
        </p:spPr>
        <p:txBody>
          <a:bodyPr>
            <a:spAutoFit/>
          </a:bodyPr>
          <a:lstStyle/>
          <a:p>
            <a:pPr>
              <a:defRPr/>
            </a:pPr>
            <a:r>
              <a:rPr lang="en-US" dirty="0">
                <a:latin typeface="+mn-lt"/>
              </a:rPr>
              <a:t>Adapted from Carroll and </a:t>
            </a:r>
            <a:r>
              <a:rPr lang="en-US" dirty="0" err="1">
                <a:latin typeface="+mn-lt"/>
              </a:rPr>
              <a:t>Fosberg</a:t>
            </a:r>
            <a:r>
              <a:rPr lang="en-US" dirty="0">
                <a:latin typeface="+mn-lt"/>
              </a:rPr>
              <a:t> (2007)</a:t>
            </a:r>
          </a:p>
          <a:p>
            <a:pPr>
              <a:defRPr/>
            </a:pPr>
            <a:r>
              <a:rPr lang="en-US" dirty="0">
                <a:latin typeface="+mn-lt"/>
              </a:rPr>
              <a:t>Vet. </a:t>
            </a:r>
            <a:r>
              <a:rPr lang="en-US" dirty="0" err="1">
                <a:latin typeface="+mn-lt"/>
              </a:rPr>
              <a:t>Clin</a:t>
            </a:r>
            <a:r>
              <a:rPr lang="en-US" dirty="0">
                <a:latin typeface="+mn-lt"/>
              </a:rPr>
              <a:t>. Food Anim. 23:105-149</a:t>
            </a:r>
          </a:p>
        </p:txBody>
      </p:sp>
      <p:sp>
        <p:nvSpPr>
          <p:cNvPr id="23" name="Title 3"/>
          <p:cNvSpPr>
            <a:spLocks noGrp="1"/>
          </p:cNvSpPr>
          <p:nvPr>
            <p:ph type="title"/>
          </p:nvPr>
        </p:nvSpPr>
        <p:spPr>
          <a:xfrm>
            <a:off x="-5143" y="1"/>
            <a:ext cx="4457873" cy="609600"/>
          </a:xfrm>
          <a:solidFill>
            <a:srgbClr val="800000"/>
          </a:solidFill>
          <a:effectLst>
            <a:innerShdw blurRad="114300">
              <a:prstClr val="black"/>
            </a:innerShdw>
          </a:effectLst>
          <a:extLst>
            <a:ext uri="{FAA26D3D-D897-4be2-8F04-BA451C77F1D7}">
              <ma14:placeholderFlag xmlns:ma14="http://schemas.microsoft.com/office/mac/drawingml/2011/main" val="1"/>
            </a:ext>
          </a:extLst>
        </p:spPr>
        <p:txBody>
          <a:bodyPr>
            <a:noAutofit/>
          </a:bodyPr>
          <a:lstStyle/>
          <a:p>
            <a:pPr algn="l" eaLnBrk="1" hangingPunct="1">
              <a:defRPr/>
            </a:pPr>
            <a:r>
              <a:rPr lang="en-US" sz="3600" dirty="0" smtClean="0">
                <a:solidFill>
                  <a:schemeClr val="bg1"/>
                </a:solidFill>
                <a:latin typeface="+mn-lt"/>
                <a:cs typeface="Times New Roman" pitchFamily="18" charset="0"/>
              </a:rPr>
              <a:t>Acute-phase Response</a:t>
            </a:r>
          </a:p>
        </p:txBody>
      </p:sp>
      <p:sp>
        <p:nvSpPr>
          <p:cNvPr id="24" name="Content Placeholder 9"/>
          <p:cNvSpPr txBox="1">
            <a:spLocks/>
          </p:cNvSpPr>
          <p:nvPr/>
        </p:nvSpPr>
        <p:spPr bwMode="auto">
          <a:xfrm>
            <a:off x="6151563" y="5367338"/>
            <a:ext cx="2992437" cy="1338262"/>
          </a:xfrm>
          <a:prstGeom prst="rect">
            <a:avLst/>
          </a:prstGeom>
          <a:solidFill>
            <a:schemeClr val="bg1"/>
          </a:solidFill>
          <a:ln w="9525">
            <a:noFill/>
            <a:miter lim="800000"/>
            <a:headEnd/>
            <a:tailEnd/>
          </a:ln>
        </p:spPr>
        <p:txBody>
          <a:bodyPr/>
          <a:lstStyle/>
          <a:p>
            <a:pPr marL="342900" indent="-342900" algn="ctr" fontAlgn="auto">
              <a:spcBef>
                <a:spcPct val="20000"/>
              </a:spcBef>
              <a:spcAft>
                <a:spcPts val="0"/>
              </a:spcAft>
              <a:buClr>
                <a:schemeClr val="accent6">
                  <a:lumMod val="50000"/>
                </a:schemeClr>
              </a:buClr>
              <a:defRPr/>
            </a:pPr>
            <a:r>
              <a:rPr lang="en-US" sz="2400" b="1" dirty="0">
                <a:latin typeface="+mn-lt"/>
                <a:ea typeface="+mn-ea"/>
                <a:cs typeface="Times New Roman" pitchFamily="18" charset="0"/>
              </a:rPr>
              <a:t>Acute-phase proteins </a:t>
            </a:r>
            <a:br>
              <a:rPr lang="en-US" sz="2400" b="1" dirty="0">
                <a:latin typeface="+mn-lt"/>
                <a:ea typeface="+mn-ea"/>
                <a:cs typeface="Times New Roman" pitchFamily="18" charset="0"/>
              </a:rPr>
            </a:br>
            <a:r>
              <a:rPr lang="en-US" sz="2400" b="1" dirty="0">
                <a:latin typeface="+mn-lt"/>
                <a:ea typeface="+mn-ea"/>
                <a:cs typeface="Times New Roman" pitchFamily="18" charset="0"/>
              </a:rPr>
              <a:t>APP</a:t>
            </a:r>
          </a:p>
        </p:txBody>
      </p:sp>
      <p:sp>
        <p:nvSpPr>
          <p:cNvPr id="25" name="Content Placeholder 9"/>
          <p:cNvSpPr txBox="1">
            <a:spLocks/>
          </p:cNvSpPr>
          <p:nvPr/>
        </p:nvSpPr>
        <p:spPr>
          <a:xfrm>
            <a:off x="100013" y="5883275"/>
            <a:ext cx="6751637" cy="769938"/>
          </a:xfrm>
          <a:prstGeom prst="rect">
            <a:avLst/>
          </a:prstGeom>
          <a:solidFill>
            <a:srgbClr val="FFFF99"/>
          </a:solidFill>
          <a:ln>
            <a:solidFill>
              <a:schemeClr val="tx2">
                <a:lumMod val="75000"/>
              </a:schemeClr>
            </a:solidFill>
          </a:ln>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buClr>
                <a:schemeClr val="accent6">
                  <a:lumMod val="50000"/>
                </a:schemeClr>
              </a:buClr>
              <a:buFont typeface="Arial"/>
              <a:buNone/>
              <a:defRPr/>
            </a:pPr>
            <a:r>
              <a:rPr lang="en-US" b="1" dirty="0" smtClean="0">
                <a:cs typeface="Times New Roman" pitchFamily="18" charset="0"/>
              </a:rPr>
              <a:t>Tissue repair, coagulation, metal binding and transport proteins</a:t>
            </a:r>
            <a:endParaRPr lang="en-US" b="1" dirty="0" smtClean="0"/>
          </a:p>
        </p:txBody>
      </p:sp>
      <p:sp>
        <p:nvSpPr>
          <p:cNvPr id="26" name="Bent-Up Arrow 25"/>
          <p:cNvSpPr>
            <a:spLocks/>
          </p:cNvSpPr>
          <p:nvPr/>
        </p:nvSpPr>
        <p:spPr bwMode="auto">
          <a:xfrm rot="16200000" flipH="1">
            <a:off x="7327900" y="6069013"/>
            <a:ext cx="490538" cy="569912"/>
          </a:xfrm>
          <a:custGeom>
            <a:avLst/>
            <a:gdLst>
              <a:gd name="T0" fmla="*/ 368840 w 490330"/>
              <a:gd name="T1" fmla="*/ 0 h 569843"/>
              <a:gd name="T2" fmla="*/ 245893 w 490330"/>
              <a:gd name="T3" fmla="*/ 122688 h 569843"/>
              <a:gd name="T4" fmla="*/ 0 w 490330"/>
              <a:gd name="T5" fmla="*/ 508985 h 569843"/>
              <a:gd name="T6" fmla="*/ 215156 w 490330"/>
              <a:gd name="T7" fmla="*/ 570326 h 569843"/>
              <a:gd name="T8" fmla="*/ 430313 w 490330"/>
              <a:gd name="T9" fmla="*/ 346507 h 569843"/>
              <a:gd name="T10" fmla="*/ 491787 w 490330"/>
              <a:gd name="T11" fmla="*/ 122688 h 569843"/>
              <a:gd name="T12" fmla="*/ 17694720 60000 65536"/>
              <a:gd name="T13" fmla="*/ 11796480 60000 65536"/>
              <a:gd name="T14" fmla="*/ 11796480 60000 65536"/>
              <a:gd name="T15" fmla="*/ 5898240 60000 65536"/>
              <a:gd name="T16" fmla="*/ 0 60000 65536"/>
              <a:gd name="T17" fmla="*/ 0 60000 65536"/>
              <a:gd name="T18" fmla="*/ 0 w 490330"/>
              <a:gd name="T19" fmla="*/ 447261 h 569843"/>
              <a:gd name="T20" fmla="*/ 429039 w 490330"/>
              <a:gd name="T21" fmla="*/ 569843 h 569843"/>
            </a:gdLst>
            <a:ahLst/>
            <a:cxnLst>
              <a:cxn ang="T12">
                <a:pos x="T0" y="T1"/>
              </a:cxn>
              <a:cxn ang="T13">
                <a:pos x="T2" y="T3"/>
              </a:cxn>
              <a:cxn ang="T14">
                <a:pos x="T4" y="T5"/>
              </a:cxn>
              <a:cxn ang="T15">
                <a:pos x="T6" y="T7"/>
              </a:cxn>
              <a:cxn ang="T16">
                <a:pos x="T8" y="T9"/>
              </a:cxn>
              <a:cxn ang="T17">
                <a:pos x="T10" y="T11"/>
              </a:cxn>
            </a:cxnLst>
            <a:rect l="T18" t="T19" r="T20" b="T21"/>
            <a:pathLst>
              <a:path w="490330" h="569843">
                <a:moveTo>
                  <a:pt x="0" y="447261"/>
                </a:moveTo>
                <a:lnTo>
                  <a:pt x="306456" y="447261"/>
                </a:lnTo>
                <a:lnTo>
                  <a:pt x="306456" y="122583"/>
                </a:lnTo>
                <a:lnTo>
                  <a:pt x="245165" y="122583"/>
                </a:lnTo>
                <a:lnTo>
                  <a:pt x="367748" y="0"/>
                </a:lnTo>
                <a:lnTo>
                  <a:pt x="490330" y="122583"/>
                </a:lnTo>
                <a:lnTo>
                  <a:pt x="429039" y="122583"/>
                </a:lnTo>
                <a:lnTo>
                  <a:pt x="429039" y="569843"/>
                </a:lnTo>
                <a:lnTo>
                  <a:pt x="0" y="569843"/>
                </a:lnTo>
                <a:lnTo>
                  <a:pt x="0" y="447261"/>
                </a:lnTo>
                <a:close/>
              </a:path>
            </a:pathLst>
          </a:custGeom>
          <a:solidFill>
            <a:srgbClr val="FFFF99"/>
          </a:solidFill>
          <a:ln w="9525" cap="flat" cmpd="sng">
            <a:solidFill>
              <a:srgbClr val="17375E"/>
            </a:solidFill>
            <a:prstDash val="solid"/>
            <a:round/>
            <a:headEnd/>
            <a:tailEnd/>
          </a:ln>
          <a:effectLst>
            <a:outerShdw dist="23000" dir="5400000" rotWithShape="0">
              <a:srgbClr val="000000">
                <a:alpha val="34998"/>
              </a:srgbClr>
            </a:outerShdw>
          </a:effectLst>
        </p:spPr>
        <p:txBody>
          <a:bodyPr anchor="ctr"/>
          <a:lstStyle/>
          <a:p>
            <a:endParaRPr lang="en-US"/>
          </a:p>
        </p:txBody>
      </p:sp>
    </p:spTree>
    <p:extLst>
      <p:ext uri="{BB962C8B-B14F-4D97-AF65-F5344CB8AC3E}">
        <p14:creationId xmlns:p14="http://schemas.microsoft.com/office/powerpoint/2010/main" val="3935503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9213" y="4418013"/>
            <a:ext cx="4722812" cy="844550"/>
          </a:xfrm>
        </p:spPr>
        <p:txBody>
          <a:bodyPr rtlCol="0">
            <a:normAutofit fontScale="92500"/>
          </a:bodyPr>
          <a:lstStyle/>
          <a:p>
            <a:pPr eaLnBrk="1" fontAlgn="auto" hangingPunct="1">
              <a:spcAft>
                <a:spcPts val="0"/>
              </a:spcAft>
              <a:buClr>
                <a:schemeClr val="accent6">
                  <a:lumMod val="50000"/>
                </a:schemeClr>
              </a:buClr>
              <a:buFont typeface="Wingdings" pitchFamily="2" charset="2"/>
              <a:buChar char="§"/>
              <a:defRPr/>
            </a:pPr>
            <a:r>
              <a:rPr lang="en-US" sz="3500" b="1" dirty="0" smtClean="0">
                <a:ea typeface="+mn-ea"/>
                <a:cs typeface="Times New Roman" pitchFamily="18" charset="0"/>
              </a:rPr>
              <a:t>Dietary amino acids (AA)</a:t>
            </a:r>
          </a:p>
        </p:txBody>
      </p:sp>
      <p:pic>
        <p:nvPicPr>
          <p:cNvPr id="23557" name="Picture 6" descr="Screen Shot 2013-01-07 at 12.46.56 PM.png"/>
          <p:cNvPicPr>
            <a:picLocks noChangeAspect="1"/>
          </p:cNvPicPr>
          <p:nvPr/>
        </p:nvPicPr>
        <p:blipFill>
          <a:blip r:embed="rId3"/>
          <a:srcRect/>
          <a:stretch>
            <a:fillRect/>
          </a:stretch>
        </p:blipFill>
        <p:spPr bwMode="auto">
          <a:xfrm>
            <a:off x="5240338" y="0"/>
            <a:ext cx="3903662" cy="6705600"/>
          </a:xfrm>
          <a:prstGeom prst="rect">
            <a:avLst/>
          </a:prstGeom>
          <a:noFill/>
          <a:ln w="9525">
            <a:noFill/>
            <a:miter lim="800000"/>
            <a:headEnd/>
            <a:tailEnd/>
          </a:ln>
        </p:spPr>
      </p:pic>
      <p:sp>
        <p:nvSpPr>
          <p:cNvPr id="11" name="Content Placeholder 9"/>
          <p:cNvSpPr txBox="1">
            <a:spLocks/>
          </p:cNvSpPr>
          <p:nvPr/>
        </p:nvSpPr>
        <p:spPr>
          <a:xfrm>
            <a:off x="57150" y="3444875"/>
            <a:ext cx="4860925" cy="842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Clr>
                <a:schemeClr val="accent6">
                  <a:lumMod val="50000"/>
                </a:schemeClr>
              </a:buClr>
              <a:buFont typeface="Wingdings" pitchFamily="2" charset="2"/>
              <a:buChar char="§"/>
              <a:defRPr/>
            </a:pPr>
            <a:r>
              <a:rPr lang="en-US" b="1" dirty="0" smtClean="0">
                <a:cs typeface="Times New Roman" pitchFamily="18" charset="0"/>
              </a:rPr>
              <a:t>Muscle AA mobilization</a:t>
            </a:r>
            <a:endParaRPr lang="en-US" b="1" dirty="0" smtClean="0"/>
          </a:p>
        </p:txBody>
      </p:sp>
      <p:cxnSp>
        <p:nvCxnSpPr>
          <p:cNvPr id="23559" name="Straight Arrow Connector 8"/>
          <p:cNvCxnSpPr>
            <a:cxnSpLocks noChangeShapeType="1"/>
          </p:cNvCxnSpPr>
          <p:nvPr/>
        </p:nvCxnSpPr>
        <p:spPr bwMode="auto">
          <a:xfrm>
            <a:off x="4910138" y="3821113"/>
            <a:ext cx="1541462" cy="300037"/>
          </a:xfrm>
          <a:prstGeom prst="straightConnector1">
            <a:avLst/>
          </a:prstGeom>
          <a:noFill/>
          <a:ln w="38100">
            <a:solidFill>
              <a:srgbClr val="E46C0A"/>
            </a:solidFill>
            <a:round/>
            <a:headEnd/>
            <a:tailEnd type="arrow" w="med" len="med"/>
          </a:ln>
        </p:spPr>
      </p:cxnSp>
      <p:cxnSp>
        <p:nvCxnSpPr>
          <p:cNvPr id="23560" name="Straight Arrow Connector 13"/>
          <p:cNvCxnSpPr>
            <a:cxnSpLocks noChangeShapeType="1"/>
          </p:cNvCxnSpPr>
          <p:nvPr/>
        </p:nvCxnSpPr>
        <p:spPr bwMode="auto">
          <a:xfrm flipV="1">
            <a:off x="4918075" y="4321175"/>
            <a:ext cx="1541463" cy="519113"/>
          </a:xfrm>
          <a:prstGeom prst="straightConnector1">
            <a:avLst/>
          </a:prstGeom>
          <a:noFill/>
          <a:ln w="38100">
            <a:solidFill>
              <a:srgbClr val="E46C0A"/>
            </a:solidFill>
            <a:round/>
            <a:headEnd/>
            <a:tailEnd type="arrow" w="med" len="med"/>
          </a:ln>
        </p:spPr>
      </p:cxnSp>
      <p:sp>
        <p:nvSpPr>
          <p:cNvPr id="12" name="Content Placeholder 9"/>
          <p:cNvSpPr txBox="1">
            <a:spLocks/>
          </p:cNvSpPr>
          <p:nvPr/>
        </p:nvSpPr>
        <p:spPr bwMode="auto">
          <a:xfrm>
            <a:off x="4240213" y="1889125"/>
            <a:ext cx="1625600" cy="595313"/>
          </a:xfrm>
          <a:prstGeom prst="rect">
            <a:avLst/>
          </a:prstGeom>
          <a:noFill/>
          <a:ln w="9525">
            <a:noFill/>
            <a:miter lim="800000"/>
            <a:headEnd/>
            <a:tailEnd/>
          </a:ln>
        </p:spPr>
        <p:txBody>
          <a:bodyPr>
            <a:normAutofit lnSpcReduction="10000"/>
          </a:bodyPr>
          <a:lstStyle/>
          <a:p>
            <a:pPr marL="342900" indent="-342900" algn="ctr" fontAlgn="auto">
              <a:spcBef>
                <a:spcPct val="20000"/>
              </a:spcBef>
              <a:spcAft>
                <a:spcPts val="0"/>
              </a:spcAft>
              <a:buClr>
                <a:schemeClr val="accent6">
                  <a:lumMod val="50000"/>
                </a:schemeClr>
              </a:buClr>
              <a:defRPr/>
            </a:pPr>
            <a:r>
              <a:rPr lang="en-US" sz="3500" b="1" dirty="0">
                <a:solidFill>
                  <a:srgbClr val="C00000"/>
                </a:solidFill>
                <a:latin typeface="+mn-lt"/>
                <a:ea typeface="+mn-ea"/>
                <a:cs typeface="Times New Roman" pitchFamily="18" charset="0"/>
              </a:rPr>
              <a:t>Stress</a:t>
            </a:r>
          </a:p>
        </p:txBody>
      </p:sp>
      <p:sp>
        <p:nvSpPr>
          <p:cNvPr id="13" name="Content Placeholder 9"/>
          <p:cNvSpPr txBox="1">
            <a:spLocks/>
          </p:cNvSpPr>
          <p:nvPr/>
        </p:nvSpPr>
        <p:spPr bwMode="auto">
          <a:xfrm>
            <a:off x="4108450" y="814388"/>
            <a:ext cx="1965325" cy="657225"/>
          </a:xfrm>
          <a:prstGeom prst="rect">
            <a:avLst/>
          </a:prstGeom>
          <a:solidFill>
            <a:schemeClr val="bg1"/>
          </a:solidFill>
          <a:ln w="9525">
            <a:noFill/>
            <a:miter lim="800000"/>
            <a:headEnd/>
            <a:tailEnd/>
          </a:ln>
        </p:spPr>
        <p:txBody>
          <a:bodyPr>
            <a:normAutofit/>
          </a:bodyPr>
          <a:lstStyle/>
          <a:p>
            <a:pPr marL="342900" indent="-342900" algn="r" fontAlgn="auto">
              <a:spcBef>
                <a:spcPct val="20000"/>
              </a:spcBef>
              <a:spcAft>
                <a:spcPts val="0"/>
              </a:spcAft>
              <a:buClr>
                <a:schemeClr val="accent6">
                  <a:lumMod val="50000"/>
                </a:schemeClr>
              </a:buClr>
              <a:defRPr/>
            </a:pPr>
            <a:r>
              <a:rPr lang="en-US" sz="3500" b="1" dirty="0">
                <a:latin typeface="+mn-lt"/>
                <a:ea typeface="+mn-ea"/>
                <a:cs typeface="Times New Roman" pitchFamily="18" charset="0"/>
              </a:rPr>
              <a:t>Antigen</a:t>
            </a:r>
          </a:p>
        </p:txBody>
      </p:sp>
      <p:cxnSp>
        <p:nvCxnSpPr>
          <p:cNvPr id="23563" name="Straight Arrow Connector 14"/>
          <p:cNvCxnSpPr>
            <a:cxnSpLocks noChangeShapeType="1"/>
          </p:cNvCxnSpPr>
          <p:nvPr/>
        </p:nvCxnSpPr>
        <p:spPr bwMode="auto">
          <a:xfrm flipV="1">
            <a:off x="5680075" y="1524000"/>
            <a:ext cx="1243013" cy="517525"/>
          </a:xfrm>
          <a:prstGeom prst="straightConnector1">
            <a:avLst/>
          </a:prstGeom>
          <a:noFill/>
          <a:ln w="38100">
            <a:solidFill>
              <a:srgbClr val="C00000"/>
            </a:solidFill>
            <a:round/>
            <a:headEnd/>
            <a:tailEnd type="arrow" w="med" len="med"/>
          </a:ln>
        </p:spPr>
      </p:cxnSp>
      <p:sp>
        <p:nvSpPr>
          <p:cNvPr id="22" name="TextBox 2"/>
          <p:cNvSpPr txBox="1">
            <a:spLocks noChangeArrowheads="1"/>
          </p:cNvSpPr>
          <p:nvPr/>
        </p:nvSpPr>
        <p:spPr bwMode="auto">
          <a:xfrm>
            <a:off x="-4763" y="615950"/>
            <a:ext cx="4221163" cy="646113"/>
          </a:xfrm>
          <a:prstGeom prst="rect">
            <a:avLst/>
          </a:prstGeom>
          <a:noFill/>
          <a:ln w="9525">
            <a:noFill/>
            <a:miter lim="800000"/>
            <a:headEnd/>
            <a:tailEnd/>
          </a:ln>
        </p:spPr>
        <p:txBody>
          <a:bodyPr>
            <a:spAutoFit/>
          </a:bodyPr>
          <a:lstStyle/>
          <a:p>
            <a:pPr>
              <a:defRPr/>
            </a:pPr>
            <a:r>
              <a:rPr lang="en-US" dirty="0">
                <a:latin typeface="+mn-lt"/>
              </a:rPr>
              <a:t>Adapted from Carroll and </a:t>
            </a:r>
            <a:r>
              <a:rPr lang="en-US" dirty="0" err="1">
                <a:latin typeface="+mn-lt"/>
              </a:rPr>
              <a:t>Fosberg</a:t>
            </a:r>
            <a:r>
              <a:rPr lang="en-US" dirty="0">
                <a:latin typeface="+mn-lt"/>
              </a:rPr>
              <a:t> (2007)</a:t>
            </a:r>
          </a:p>
          <a:p>
            <a:pPr>
              <a:defRPr/>
            </a:pPr>
            <a:r>
              <a:rPr lang="en-US" dirty="0">
                <a:latin typeface="+mn-lt"/>
              </a:rPr>
              <a:t>Vet. </a:t>
            </a:r>
            <a:r>
              <a:rPr lang="en-US" dirty="0" err="1">
                <a:latin typeface="+mn-lt"/>
              </a:rPr>
              <a:t>Clin</a:t>
            </a:r>
            <a:r>
              <a:rPr lang="en-US" dirty="0">
                <a:latin typeface="+mn-lt"/>
              </a:rPr>
              <a:t>. Food Anim. 23:105-149</a:t>
            </a:r>
          </a:p>
        </p:txBody>
      </p:sp>
      <p:sp>
        <p:nvSpPr>
          <p:cNvPr id="23" name="Title 3"/>
          <p:cNvSpPr>
            <a:spLocks noGrp="1"/>
          </p:cNvSpPr>
          <p:nvPr>
            <p:ph type="title"/>
          </p:nvPr>
        </p:nvSpPr>
        <p:spPr>
          <a:xfrm>
            <a:off x="-5143" y="1"/>
            <a:ext cx="4457873" cy="609600"/>
          </a:xfrm>
          <a:solidFill>
            <a:srgbClr val="800000"/>
          </a:solidFill>
          <a:effectLst>
            <a:innerShdw blurRad="114300">
              <a:prstClr val="black"/>
            </a:innerShdw>
          </a:effectLst>
          <a:extLst>
            <a:ext uri="{FAA26D3D-D897-4be2-8F04-BA451C77F1D7}">
              <ma14:placeholderFlag xmlns:ma14="http://schemas.microsoft.com/office/mac/drawingml/2011/main" val="1"/>
            </a:ext>
          </a:extLst>
        </p:spPr>
        <p:txBody>
          <a:bodyPr>
            <a:noAutofit/>
          </a:bodyPr>
          <a:lstStyle/>
          <a:p>
            <a:pPr algn="l" eaLnBrk="1" hangingPunct="1">
              <a:defRPr/>
            </a:pPr>
            <a:r>
              <a:rPr lang="en-US" sz="3600" dirty="0" smtClean="0">
                <a:solidFill>
                  <a:schemeClr val="bg1"/>
                </a:solidFill>
                <a:latin typeface="+mn-lt"/>
                <a:cs typeface="Times New Roman" pitchFamily="18" charset="0"/>
              </a:rPr>
              <a:t>Acute-phase Response</a:t>
            </a:r>
          </a:p>
        </p:txBody>
      </p:sp>
      <p:sp>
        <p:nvSpPr>
          <p:cNvPr id="24" name="Content Placeholder 9"/>
          <p:cNvSpPr txBox="1">
            <a:spLocks/>
          </p:cNvSpPr>
          <p:nvPr/>
        </p:nvSpPr>
        <p:spPr bwMode="auto">
          <a:xfrm>
            <a:off x="6151563" y="5367338"/>
            <a:ext cx="2992437" cy="1338262"/>
          </a:xfrm>
          <a:prstGeom prst="rect">
            <a:avLst/>
          </a:prstGeom>
          <a:solidFill>
            <a:schemeClr val="bg1"/>
          </a:solidFill>
          <a:ln w="9525">
            <a:noFill/>
            <a:miter lim="800000"/>
            <a:headEnd/>
            <a:tailEnd/>
          </a:ln>
        </p:spPr>
        <p:txBody>
          <a:bodyPr/>
          <a:lstStyle/>
          <a:p>
            <a:pPr marL="342900" indent="-342900" algn="ctr" fontAlgn="auto">
              <a:spcBef>
                <a:spcPct val="20000"/>
              </a:spcBef>
              <a:spcAft>
                <a:spcPts val="0"/>
              </a:spcAft>
              <a:buClr>
                <a:schemeClr val="accent6">
                  <a:lumMod val="50000"/>
                </a:schemeClr>
              </a:buClr>
              <a:defRPr/>
            </a:pPr>
            <a:r>
              <a:rPr lang="en-US" sz="2400" b="1" dirty="0">
                <a:latin typeface="+mn-lt"/>
                <a:ea typeface="+mn-ea"/>
                <a:cs typeface="Times New Roman" pitchFamily="18" charset="0"/>
              </a:rPr>
              <a:t>Acute-phase proteins </a:t>
            </a:r>
            <a:br>
              <a:rPr lang="en-US" sz="2400" b="1" dirty="0">
                <a:latin typeface="+mn-lt"/>
                <a:ea typeface="+mn-ea"/>
                <a:cs typeface="Times New Roman" pitchFamily="18" charset="0"/>
              </a:rPr>
            </a:br>
            <a:r>
              <a:rPr lang="en-US" sz="2400" b="1" dirty="0">
                <a:latin typeface="+mn-lt"/>
                <a:ea typeface="+mn-ea"/>
                <a:cs typeface="Times New Roman" pitchFamily="18" charset="0"/>
              </a:rPr>
              <a:t>APP</a:t>
            </a:r>
          </a:p>
        </p:txBody>
      </p:sp>
      <p:sp>
        <p:nvSpPr>
          <p:cNvPr id="25" name="Content Placeholder 9"/>
          <p:cNvSpPr txBox="1">
            <a:spLocks/>
          </p:cNvSpPr>
          <p:nvPr/>
        </p:nvSpPr>
        <p:spPr>
          <a:xfrm>
            <a:off x="100013" y="5883275"/>
            <a:ext cx="6751637" cy="769938"/>
          </a:xfrm>
          <a:prstGeom prst="rect">
            <a:avLst/>
          </a:prstGeom>
          <a:solidFill>
            <a:srgbClr val="FFFF99"/>
          </a:solidFill>
          <a:ln>
            <a:solidFill>
              <a:schemeClr val="tx2">
                <a:lumMod val="75000"/>
              </a:schemeClr>
            </a:solidFill>
          </a:ln>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buClr>
                <a:schemeClr val="accent6">
                  <a:lumMod val="50000"/>
                </a:schemeClr>
              </a:buClr>
              <a:buFont typeface="Arial"/>
              <a:buNone/>
              <a:defRPr/>
            </a:pPr>
            <a:r>
              <a:rPr lang="en-US" b="1" dirty="0" smtClean="0">
                <a:cs typeface="Times New Roman" pitchFamily="18" charset="0"/>
              </a:rPr>
              <a:t>Tissue repair, coagulation, metal binding and transport proteins</a:t>
            </a:r>
            <a:endParaRPr lang="en-US" b="1" dirty="0" smtClean="0"/>
          </a:p>
        </p:txBody>
      </p:sp>
      <p:sp>
        <p:nvSpPr>
          <p:cNvPr id="26" name="Bent-Up Arrow 25"/>
          <p:cNvSpPr>
            <a:spLocks/>
          </p:cNvSpPr>
          <p:nvPr/>
        </p:nvSpPr>
        <p:spPr bwMode="auto">
          <a:xfrm rot="16200000" flipH="1">
            <a:off x="7327900" y="6069013"/>
            <a:ext cx="490538" cy="569912"/>
          </a:xfrm>
          <a:custGeom>
            <a:avLst/>
            <a:gdLst>
              <a:gd name="T0" fmla="*/ 368840 w 490330"/>
              <a:gd name="T1" fmla="*/ 0 h 569843"/>
              <a:gd name="T2" fmla="*/ 245893 w 490330"/>
              <a:gd name="T3" fmla="*/ 122688 h 569843"/>
              <a:gd name="T4" fmla="*/ 0 w 490330"/>
              <a:gd name="T5" fmla="*/ 508985 h 569843"/>
              <a:gd name="T6" fmla="*/ 215156 w 490330"/>
              <a:gd name="T7" fmla="*/ 570326 h 569843"/>
              <a:gd name="T8" fmla="*/ 430313 w 490330"/>
              <a:gd name="T9" fmla="*/ 346507 h 569843"/>
              <a:gd name="T10" fmla="*/ 491787 w 490330"/>
              <a:gd name="T11" fmla="*/ 122688 h 569843"/>
              <a:gd name="T12" fmla="*/ 17694720 60000 65536"/>
              <a:gd name="T13" fmla="*/ 11796480 60000 65536"/>
              <a:gd name="T14" fmla="*/ 11796480 60000 65536"/>
              <a:gd name="T15" fmla="*/ 5898240 60000 65536"/>
              <a:gd name="T16" fmla="*/ 0 60000 65536"/>
              <a:gd name="T17" fmla="*/ 0 60000 65536"/>
              <a:gd name="T18" fmla="*/ 0 w 490330"/>
              <a:gd name="T19" fmla="*/ 447261 h 569843"/>
              <a:gd name="T20" fmla="*/ 429039 w 490330"/>
              <a:gd name="T21" fmla="*/ 569843 h 569843"/>
            </a:gdLst>
            <a:ahLst/>
            <a:cxnLst>
              <a:cxn ang="T12">
                <a:pos x="T0" y="T1"/>
              </a:cxn>
              <a:cxn ang="T13">
                <a:pos x="T2" y="T3"/>
              </a:cxn>
              <a:cxn ang="T14">
                <a:pos x="T4" y="T5"/>
              </a:cxn>
              <a:cxn ang="T15">
                <a:pos x="T6" y="T7"/>
              </a:cxn>
              <a:cxn ang="T16">
                <a:pos x="T8" y="T9"/>
              </a:cxn>
              <a:cxn ang="T17">
                <a:pos x="T10" y="T11"/>
              </a:cxn>
            </a:cxnLst>
            <a:rect l="T18" t="T19" r="T20" b="T21"/>
            <a:pathLst>
              <a:path w="490330" h="569843">
                <a:moveTo>
                  <a:pt x="0" y="447261"/>
                </a:moveTo>
                <a:lnTo>
                  <a:pt x="306456" y="447261"/>
                </a:lnTo>
                <a:lnTo>
                  <a:pt x="306456" y="122583"/>
                </a:lnTo>
                <a:lnTo>
                  <a:pt x="245165" y="122583"/>
                </a:lnTo>
                <a:lnTo>
                  <a:pt x="367748" y="0"/>
                </a:lnTo>
                <a:lnTo>
                  <a:pt x="490330" y="122583"/>
                </a:lnTo>
                <a:lnTo>
                  <a:pt x="429039" y="122583"/>
                </a:lnTo>
                <a:lnTo>
                  <a:pt x="429039" y="569843"/>
                </a:lnTo>
                <a:lnTo>
                  <a:pt x="0" y="569843"/>
                </a:lnTo>
                <a:lnTo>
                  <a:pt x="0" y="447261"/>
                </a:lnTo>
                <a:close/>
              </a:path>
            </a:pathLst>
          </a:custGeom>
          <a:solidFill>
            <a:srgbClr val="FFFF99"/>
          </a:solidFill>
          <a:ln w="9525" cap="flat" cmpd="sng">
            <a:solidFill>
              <a:srgbClr val="17375E"/>
            </a:solidFill>
            <a:prstDash val="solid"/>
            <a:round/>
            <a:headEnd/>
            <a:tailEnd/>
          </a:ln>
          <a:effectLst>
            <a:outerShdw dist="23000" dir="5400000" rotWithShape="0">
              <a:srgbClr val="000000">
                <a:alpha val="34998"/>
              </a:srgbClr>
            </a:outerShdw>
          </a:effectLst>
        </p:spPr>
        <p:txBody>
          <a:bodyPr anchor="ctr"/>
          <a:lstStyle/>
          <a:p>
            <a:endParaRPr lang="en-US"/>
          </a:p>
        </p:txBody>
      </p:sp>
    </p:spTree>
    <p:extLst>
      <p:ext uri="{BB962C8B-B14F-4D97-AF65-F5344CB8AC3E}">
        <p14:creationId xmlns:p14="http://schemas.microsoft.com/office/powerpoint/2010/main" val="6166507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199609" y="765811"/>
            <a:ext cx="8813108" cy="60921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b="1" i="1" dirty="0" smtClean="0">
              <a:solidFill>
                <a:srgbClr val="800000"/>
              </a:solidFill>
            </a:endParaRPr>
          </a:p>
          <a:p>
            <a:pPr algn="l"/>
            <a:endParaRPr lang="en-US" sz="3600" b="1" i="1" dirty="0">
              <a:solidFill>
                <a:srgbClr val="800000"/>
              </a:solidFill>
            </a:endParaRPr>
          </a:p>
          <a:p>
            <a:pPr algn="l"/>
            <a:endParaRPr lang="en-US" sz="3600" b="1" i="1" dirty="0" smtClean="0">
              <a:solidFill>
                <a:srgbClr val="800000"/>
              </a:solidFill>
            </a:endParaRPr>
          </a:p>
          <a:p>
            <a:r>
              <a:rPr lang="en-US" sz="6000" b="1" i="1" dirty="0" smtClean="0">
                <a:solidFill>
                  <a:schemeClr val="accent6">
                    <a:lumMod val="75000"/>
                  </a:schemeClr>
                </a:solidFill>
              </a:rPr>
              <a:t>Stress and immune function</a:t>
            </a:r>
          </a:p>
        </p:txBody>
      </p:sp>
      <p:pic>
        <p:nvPicPr>
          <p:cNvPr id="5"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6656817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9" name="Picture 8" descr="pred-pr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24210"/>
            <a:ext cx="5705123" cy="3803415"/>
          </a:xfrm>
          <a:prstGeom prst="rect">
            <a:avLst/>
          </a:prstGeom>
        </p:spPr>
      </p:pic>
      <p:pic>
        <p:nvPicPr>
          <p:cNvPr id="8" name="Picture 7" descr="FightOrFl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731" y="1324210"/>
            <a:ext cx="4754269" cy="3803415"/>
          </a:xfrm>
          <a:prstGeom prst="rect">
            <a:avLst/>
          </a:prstGeom>
        </p:spPr>
      </p:pic>
      <p:sp>
        <p:nvSpPr>
          <p:cNvPr id="10" name="Subtitle 2"/>
          <p:cNvSpPr txBox="1">
            <a:spLocks/>
          </p:cNvSpPr>
          <p:nvPr/>
        </p:nvSpPr>
        <p:spPr>
          <a:xfrm>
            <a:off x="685800" y="5127625"/>
            <a:ext cx="7645400" cy="7731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b="1" dirty="0" smtClean="0">
                <a:solidFill>
                  <a:srgbClr val="800000"/>
                </a:solidFill>
              </a:rPr>
              <a:t>“Fight or Flight response”</a:t>
            </a:r>
          </a:p>
        </p:txBody>
      </p:sp>
      <p:graphicFrame>
        <p:nvGraphicFramePr>
          <p:cNvPr id="12" name="Diagram 11"/>
          <p:cNvGraphicFramePr/>
          <p:nvPr>
            <p:extLst>
              <p:ext uri="{D42A27DB-BD31-4B8C-83A1-F6EECF244321}">
                <p14:modId xmlns:p14="http://schemas.microsoft.com/office/powerpoint/2010/main" val="452444432"/>
              </p:ext>
            </p:extLst>
          </p:nvPr>
        </p:nvGraphicFramePr>
        <p:xfrm>
          <a:off x="1590841" y="5662087"/>
          <a:ext cx="6096000" cy="1097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4"/>
          <p:cNvPicPr>
            <a:picLocks noChangeAspect="1" noChangeArrowheads="1"/>
          </p:cNvPicPr>
          <p:nvPr/>
        </p:nvPicPr>
        <p:blipFill>
          <a:blip r:embed="rId9"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41884039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8120" y="483566"/>
            <a:ext cx="3040822" cy="646331"/>
          </a:xfrm>
          <a:prstGeom prst="rect">
            <a:avLst/>
          </a:prstGeom>
          <a:noFill/>
        </p:spPr>
        <p:txBody>
          <a:bodyPr wrap="square" rtlCol="0">
            <a:spAutoFit/>
          </a:bodyPr>
          <a:lstStyle/>
          <a:p>
            <a:pPr algn="r"/>
            <a:r>
              <a:rPr lang="en-US" sz="1200" dirty="0" err="1" smtClean="0"/>
              <a:t>Carrol</a:t>
            </a:r>
            <a:r>
              <a:rPr lang="en-US" sz="1200" dirty="0" smtClean="0"/>
              <a:t> and Forsberg (2007) </a:t>
            </a:r>
            <a:br>
              <a:rPr lang="en-US" sz="1200" dirty="0" smtClean="0"/>
            </a:br>
            <a:r>
              <a:rPr lang="en-US" sz="1200" dirty="0" smtClean="0"/>
              <a:t>Vet </a:t>
            </a:r>
            <a:r>
              <a:rPr lang="en-US" sz="1200" dirty="0" err="1" smtClean="0"/>
              <a:t>Clin</a:t>
            </a:r>
            <a:r>
              <a:rPr lang="en-US" sz="1200" dirty="0" smtClean="0"/>
              <a:t> Food </a:t>
            </a:r>
            <a:r>
              <a:rPr lang="en-US" sz="1200" dirty="0" err="1" smtClean="0"/>
              <a:t>Anim</a:t>
            </a:r>
            <a:r>
              <a:rPr lang="en-US" sz="1200" dirty="0" smtClean="0"/>
              <a:t>  23:105-149 </a:t>
            </a:r>
            <a:endParaRPr lang="en-US" sz="1200" dirty="0"/>
          </a:p>
          <a:p>
            <a:pPr algn="r"/>
            <a:endParaRPr lang="en-US" sz="1200" dirty="0"/>
          </a:p>
        </p:txBody>
      </p:sp>
      <p:graphicFrame>
        <p:nvGraphicFramePr>
          <p:cNvPr id="3" name="Diagram 2"/>
          <p:cNvGraphicFramePr/>
          <p:nvPr>
            <p:extLst>
              <p:ext uri="{D42A27DB-BD31-4B8C-83A1-F6EECF244321}">
                <p14:modId xmlns:p14="http://schemas.microsoft.com/office/powerpoint/2010/main" val="2210348665"/>
              </p:ext>
            </p:extLst>
          </p:nvPr>
        </p:nvGraphicFramePr>
        <p:xfrm>
          <a:off x="257813" y="544248"/>
          <a:ext cx="8756087" cy="6168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p:cNvPicPr>
            <a:picLocks noChangeAspect="1" noChangeArrowheads="1"/>
          </p:cNvPicPr>
          <p:nvPr/>
        </p:nvPicPr>
        <p:blipFill>
          <a:blip r:embed="rId7"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4661340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470025"/>
          </a:xfrm>
          <a:prstGeom prst="rect">
            <a:avLst/>
          </a:prstGeom>
          <a:solidFill>
            <a:srgbClr val="800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Text Box 2"/>
          <p:cNvSpPr txBox="1">
            <a:spLocks noChangeArrowheads="1"/>
          </p:cNvSpPr>
          <p:nvPr/>
        </p:nvSpPr>
        <p:spPr bwMode="auto">
          <a:xfrm>
            <a:off x="0" y="1157288"/>
            <a:ext cx="9144000" cy="309562"/>
          </a:xfrm>
          <a:prstGeom prst="rect">
            <a:avLst/>
          </a:prstGeom>
          <a:solidFill>
            <a:srgbClr val="DB02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a:r>
              <a:rPr lang="en-US" sz="1200" b="1">
                <a:solidFill>
                  <a:srgbClr val="FFFFFF"/>
                </a:solidFill>
                <a:latin typeface="Cambria" charset="0"/>
                <a:cs typeface="ÇlÇr ñæí©" charset="0"/>
              </a:rPr>
              <a:t> NC STATE </a:t>
            </a:r>
            <a:r>
              <a:rPr lang="en-US" sz="1200">
                <a:solidFill>
                  <a:srgbClr val="FFFFFF"/>
                </a:solidFill>
                <a:latin typeface="Cambria" charset="0"/>
                <a:cs typeface="ÇlÇr ñæí©" charset="0"/>
              </a:rPr>
              <a:t>UNIVERSITY</a:t>
            </a:r>
            <a:endParaRPr lang="en-US" sz="2400"/>
          </a:p>
        </p:txBody>
      </p:sp>
      <p:sp>
        <p:nvSpPr>
          <p:cNvPr id="5" name="Title 4"/>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23174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1312491"/>
              </p:ext>
            </p:extLst>
          </p:nvPr>
        </p:nvGraphicFramePr>
        <p:xfrm>
          <a:off x="0" y="765810"/>
          <a:ext cx="9144000" cy="6092190"/>
        </p:xfrm>
        <a:graphic>
          <a:graphicData uri="http://schemas.openxmlformats.org/drawingml/2006/chart">
            <c:chart xmlns:c="http://schemas.openxmlformats.org/drawingml/2006/chart" xmlns:r="http://schemas.openxmlformats.org/officeDocument/2006/relationships" r:id="rId2"/>
          </a:graphicData>
        </a:graphic>
      </p:graphicFrame>
      <p:sp>
        <p:nvSpPr>
          <p:cNvPr id="8" name="Down Arrow 7"/>
          <p:cNvSpPr/>
          <p:nvPr/>
        </p:nvSpPr>
        <p:spPr>
          <a:xfrm>
            <a:off x="2539830" y="2799721"/>
            <a:ext cx="323470" cy="2228588"/>
          </a:xfrm>
          <a:prstGeom prst="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04869" y="2276501"/>
            <a:ext cx="1629327" cy="523220"/>
          </a:xfrm>
          <a:prstGeom prst="rect">
            <a:avLst/>
          </a:prstGeom>
          <a:noFill/>
        </p:spPr>
        <p:txBody>
          <a:bodyPr wrap="square" rtlCol="0">
            <a:spAutoFit/>
          </a:bodyPr>
          <a:lstStyle/>
          <a:p>
            <a:r>
              <a:rPr lang="en-US" sz="2800" b="1" dirty="0" smtClean="0">
                <a:solidFill>
                  <a:schemeClr val="tx1">
                    <a:lumMod val="95000"/>
                    <a:lumOff val="5000"/>
                  </a:schemeClr>
                </a:solidFill>
              </a:rPr>
              <a:t>Weaning</a:t>
            </a:r>
          </a:p>
        </p:txBody>
      </p:sp>
      <p:pic>
        <p:nvPicPr>
          <p:cNvPr id="7" name="Picture 4"/>
          <p:cNvPicPr>
            <a:picLocks noChangeAspect="1" noChangeArrowheads="1"/>
          </p:cNvPicPr>
          <p:nvPr/>
        </p:nvPicPr>
        <p:blipFill>
          <a:blip r:embed="rId3"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40414824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56626956"/>
              </p:ext>
            </p:extLst>
          </p:nvPr>
        </p:nvGraphicFramePr>
        <p:xfrm>
          <a:off x="0" y="765810"/>
          <a:ext cx="9144000" cy="6092190"/>
        </p:xfrm>
        <a:graphic>
          <a:graphicData uri="http://schemas.openxmlformats.org/drawingml/2006/chart">
            <c:chart xmlns:c="http://schemas.openxmlformats.org/drawingml/2006/chart" xmlns:r="http://schemas.openxmlformats.org/officeDocument/2006/relationships" r:id="rId2"/>
          </a:graphicData>
        </a:graphic>
      </p:graphicFrame>
      <p:sp>
        <p:nvSpPr>
          <p:cNvPr id="8" name="Down Arrow 7"/>
          <p:cNvSpPr/>
          <p:nvPr/>
        </p:nvSpPr>
        <p:spPr>
          <a:xfrm>
            <a:off x="2539830" y="2799721"/>
            <a:ext cx="323470" cy="2228588"/>
          </a:xfrm>
          <a:prstGeom prst="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04869" y="2276501"/>
            <a:ext cx="1629327" cy="523220"/>
          </a:xfrm>
          <a:prstGeom prst="rect">
            <a:avLst/>
          </a:prstGeom>
          <a:noFill/>
        </p:spPr>
        <p:txBody>
          <a:bodyPr wrap="square" rtlCol="0">
            <a:spAutoFit/>
          </a:bodyPr>
          <a:lstStyle/>
          <a:p>
            <a:r>
              <a:rPr lang="en-US" sz="2800" b="1" dirty="0" smtClean="0">
                <a:solidFill>
                  <a:schemeClr val="tx1">
                    <a:lumMod val="95000"/>
                    <a:lumOff val="5000"/>
                  </a:schemeClr>
                </a:solidFill>
              </a:rPr>
              <a:t>Weaning</a:t>
            </a:r>
          </a:p>
        </p:txBody>
      </p:sp>
      <p:pic>
        <p:nvPicPr>
          <p:cNvPr id="7" name="Picture 4"/>
          <p:cNvPicPr>
            <a:picLocks noChangeAspect="1" noChangeArrowheads="1"/>
          </p:cNvPicPr>
          <p:nvPr/>
        </p:nvPicPr>
        <p:blipFill>
          <a:blip r:embed="rId3"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31610759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199609" y="765811"/>
            <a:ext cx="8813108" cy="60921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smtClean="0">
                <a:solidFill>
                  <a:schemeClr val="accent6">
                    <a:lumMod val="75000"/>
                  </a:schemeClr>
                </a:solidFill>
              </a:rPr>
              <a:t>BOVINE RESPIRATORY DISEASE</a:t>
            </a:r>
          </a:p>
          <a:p>
            <a:pPr marL="342900" indent="-342900" algn="l">
              <a:buFont typeface="Wingdings" charset="2"/>
              <a:buChar char="ü"/>
            </a:pPr>
            <a:endParaRPr lang="en-US" sz="3600" b="1" i="1" dirty="0" smtClean="0"/>
          </a:p>
          <a:p>
            <a:pPr marL="342900" indent="-342900" algn="l">
              <a:buFont typeface="Wingdings" charset="2"/>
              <a:buChar char="ü"/>
            </a:pPr>
            <a:r>
              <a:rPr lang="en-US" sz="3600" dirty="0" smtClean="0"/>
              <a:t>$ 800 to 900 million Losses annually </a:t>
            </a:r>
            <a:br>
              <a:rPr lang="en-US" sz="3600" dirty="0" smtClean="0"/>
            </a:br>
            <a:r>
              <a:rPr lang="en-US" sz="2400" dirty="0" smtClean="0"/>
              <a:t>(</a:t>
            </a:r>
            <a:r>
              <a:rPr lang="en-US" sz="2400" dirty="0" err="1" smtClean="0"/>
              <a:t>Chirase</a:t>
            </a:r>
            <a:r>
              <a:rPr lang="en-US" sz="2400" dirty="0" smtClean="0"/>
              <a:t> and Greene, 2001; Anim. Feed </a:t>
            </a:r>
            <a:r>
              <a:rPr lang="en-US" sz="2400" dirty="0" err="1" smtClean="0"/>
              <a:t>Sci</a:t>
            </a:r>
            <a:r>
              <a:rPr lang="en-US" sz="2400" dirty="0" smtClean="0"/>
              <a:t> 93:217-228)</a:t>
            </a:r>
            <a:endParaRPr lang="en-US" sz="3200" dirty="0" smtClean="0"/>
          </a:p>
          <a:p>
            <a:pPr marL="342900" indent="-342900" algn="l">
              <a:buFont typeface="Wingdings" charset="2"/>
              <a:buChar char="ü"/>
            </a:pPr>
            <a:endParaRPr lang="en-US" sz="3600" dirty="0">
              <a:solidFill>
                <a:schemeClr val="accent6">
                  <a:lumMod val="75000"/>
                </a:schemeClr>
              </a:solidFill>
            </a:endParaRPr>
          </a:p>
          <a:p>
            <a:pPr algn="l"/>
            <a:r>
              <a:rPr lang="en-US" sz="3600" b="1" i="1" dirty="0" smtClean="0">
                <a:solidFill>
                  <a:schemeClr val="accent6">
                    <a:lumMod val="75000"/>
                  </a:schemeClr>
                </a:solidFill>
              </a:rPr>
              <a:t>Number or treatments and income loss</a:t>
            </a:r>
          </a:p>
          <a:p>
            <a:pPr marL="342900" indent="-342900" algn="l">
              <a:buFont typeface="Wingdings" charset="2"/>
              <a:buChar char="ü"/>
            </a:pPr>
            <a:r>
              <a:rPr lang="en-US" sz="3600" b="1" i="1" dirty="0" smtClean="0"/>
              <a:t>1 treatment = </a:t>
            </a:r>
            <a:r>
              <a:rPr lang="en-US" sz="3600" i="1" dirty="0" smtClean="0"/>
              <a:t>decrease return by </a:t>
            </a:r>
            <a:r>
              <a:rPr lang="en-US" sz="4000" b="1" i="1" dirty="0" smtClean="0"/>
              <a:t>$41</a:t>
            </a:r>
            <a:endParaRPr lang="en-US" sz="3600" b="1" i="1" dirty="0" smtClean="0"/>
          </a:p>
          <a:p>
            <a:pPr marL="342900" indent="-342900" algn="l">
              <a:buFont typeface="Wingdings" charset="2"/>
              <a:buChar char="ü"/>
            </a:pPr>
            <a:r>
              <a:rPr lang="en-US" sz="3600" b="1" i="1" dirty="0" smtClean="0"/>
              <a:t>2 treatments = </a:t>
            </a:r>
            <a:r>
              <a:rPr lang="en-US" sz="3600" i="1" dirty="0" smtClean="0"/>
              <a:t>decrease return by</a:t>
            </a:r>
            <a:r>
              <a:rPr lang="en-US" sz="3600" b="1" i="1" dirty="0" smtClean="0"/>
              <a:t> </a:t>
            </a:r>
            <a:r>
              <a:rPr lang="en-US" sz="4000" b="1" i="1" dirty="0" smtClean="0"/>
              <a:t>$58</a:t>
            </a:r>
            <a:endParaRPr lang="en-US" sz="3600" b="1" i="1" dirty="0"/>
          </a:p>
          <a:p>
            <a:pPr marL="342900" indent="-342900" algn="l">
              <a:buFont typeface="Wingdings" charset="2"/>
              <a:buChar char="ü"/>
            </a:pPr>
            <a:r>
              <a:rPr lang="en-US" sz="3600" b="1" i="1" dirty="0" smtClean="0"/>
              <a:t>3 or + </a:t>
            </a:r>
            <a:r>
              <a:rPr lang="en-US" sz="3600" i="1" dirty="0" smtClean="0"/>
              <a:t>= decrease by over </a:t>
            </a:r>
            <a:r>
              <a:rPr lang="en-US" sz="4000" b="1" i="1" dirty="0" smtClean="0"/>
              <a:t>$292 </a:t>
            </a:r>
            <a:endParaRPr lang="en-US" sz="3600" b="1" i="1" dirty="0" smtClean="0"/>
          </a:p>
          <a:p>
            <a:pPr algn="l"/>
            <a:r>
              <a:rPr lang="en-US" sz="3600" b="1" i="1" dirty="0"/>
              <a:t>	</a:t>
            </a:r>
            <a:r>
              <a:rPr lang="en-US" sz="3600" b="1" i="1" dirty="0" smtClean="0"/>
              <a:t>								</a:t>
            </a:r>
            <a:r>
              <a:rPr lang="en-US" sz="1600" dirty="0" smtClean="0"/>
              <a:t>Fulton et al. (2002) </a:t>
            </a:r>
            <a:r>
              <a:rPr lang="en-US" sz="1600" dirty="0"/>
              <a:t>J. Vet. </a:t>
            </a:r>
            <a:r>
              <a:rPr lang="en-US" sz="1600" dirty="0" err="1"/>
              <a:t>Diagn</a:t>
            </a:r>
            <a:r>
              <a:rPr lang="en-US" sz="1600" dirty="0"/>
              <a:t>. Invest. 12:33–</a:t>
            </a:r>
            <a:r>
              <a:rPr lang="en-US" sz="1600" dirty="0" smtClean="0"/>
              <a:t>38</a:t>
            </a:r>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12139029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59" y="152573"/>
            <a:ext cx="8133080" cy="1892935"/>
          </a:xfrm>
        </p:spPr>
        <p:txBody>
          <a:bodyPr>
            <a:noAutofit/>
          </a:bodyPr>
          <a:lstStyle/>
          <a:p>
            <a:r>
              <a:rPr lang="en-US" sz="5400" b="1" dirty="0" smtClean="0">
                <a:solidFill>
                  <a:schemeClr val="accent6">
                    <a:lumMod val="75000"/>
                  </a:schemeClr>
                </a:solidFill>
                <a:latin typeface="Arial"/>
                <a:cs typeface="Arial"/>
              </a:rPr>
              <a:t>Creep-feeding</a:t>
            </a:r>
            <a:r>
              <a:rPr lang="en-US" sz="5400" b="1" dirty="0" smtClean="0">
                <a:solidFill>
                  <a:schemeClr val="accent2">
                    <a:lumMod val="50000"/>
                  </a:schemeClr>
                </a:solidFill>
                <a:latin typeface="Arial"/>
                <a:cs typeface="Arial"/>
              </a:rPr>
              <a:t/>
            </a:r>
            <a:br>
              <a:rPr lang="en-US" sz="5400" b="1" dirty="0" smtClean="0">
                <a:solidFill>
                  <a:schemeClr val="accent2">
                    <a:lumMod val="50000"/>
                  </a:schemeClr>
                </a:solidFill>
                <a:latin typeface="Arial"/>
                <a:cs typeface="Arial"/>
              </a:rPr>
            </a:br>
            <a:r>
              <a:rPr lang="en-US" sz="3600" i="1" dirty="0" smtClean="0">
                <a:solidFill>
                  <a:schemeClr val="tx1">
                    <a:lumMod val="65000"/>
                    <a:lumOff val="35000"/>
                  </a:schemeClr>
                </a:solidFill>
                <a:latin typeface="Arial"/>
                <a:cs typeface="Arial"/>
              </a:rPr>
              <a:t>Pre-weaning performance</a:t>
            </a:r>
            <a:endParaRPr lang="en-US" sz="5400" i="1" dirty="0">
              <a:solidFill>
                <a:schemeClr val="tx1">
                  <a:lumMod val="65000"/>
                  <a:lumOff val="35000"/>
                </a:schemeClr>
              </a:solidFill>
              <a:latin typeface="Arial"/>
              <a:cs typeface="Arial"/>
            </a:endParaRPr>
          </a:p>
        </p:txBody>
      </p:sp>
      <p:pic>
        <p:nvPicPr>
          <p:cNvPr id="12"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79" y="1870055"/>
            <a:ext cx="7076439" cy="4737120"/>
          </a:xfrm>
          <a:prstGeom prst="rect">
            <a:avLst/>
          </a:prstGeom>
        </p:spPr>
      </p:pic>
    </p:spTree>
    <p:extLst>
      <p:ext uri="{BB962C8B-B14F-4D97-AF65-F5344CB8AC3E}">
        <p14:creationId xmlns:p14="http://schemas.microsoft.com/office/powerpoint/2010/main" val="6879879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199609" y="765811"/>
            <a:ext cx="8813108" cy="60921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1" dirty="0" smtClean="0">
                <a:solidFill>
                  <a:schemeClr val="accent6">
                    <a:lumMod val="75000"/>
                  </a:schemeClr>
                </a:solidFill>
              </a:rPr>
              <a:t>Unlimited and limited creep-feeding increased weaning weights</a:t>
            </a:r>
          </a:p>
          <a:p>
            <a:endParaRPr lang="en-US" sz="3200" dirty="0" smtClean="0"/>
          </a:p>
          <a:p>
            <a:pPr algn="l"/>
            <a:r>
              <a:rPr lang="en-US" sz="3200" dirty="0" err="1" smtClean="0"/>
              <a:t>Stricker</a:t>
            </a:r>
            <a:r>
              <a:rPr lang="en-US" sz="3200" dirty="0" smtClean="0"/>
              <a:t> </a:t>
            </a:r>
            <a:r>
              <a:rPr lang="en-US" sz="3200" dirty="0"/>
              <a:t>et al., </a:t>
            </a:r>
            <a:r>
              <a:rPr lang="en-US" sz="3200" dirty="0" smtClean="0"/>
              <a:t>1979 </a:t>
            </a:r>
          </a:p>
          <a:p>
            <a:pPr algn="l"/>
            <a:r>
              <a:rPr lang="en-US" sz="3200" dirty="0" err="1" smtClean="0"/>
              <a:t>Hixon</a:t>
            </a:r>
            <a:r>
              <a:rPr lang="en-US" sz="3200" dirty="0" smtClean="0"/>
              <a:t> </a:t>
            </a:r>
            <a:r>
              <a:rPr lang="en-US" sz="3200" dirty="0"/>
              <a:t>et al., </a:t>
            </a:r>
            <a:r>
              <a:rPr lang="en-US" sz="3200" dirty="0" smtClean="0"/>
              <a:t>1982 </a:t>
            </a:r>
          </a:p>
          <a:p>
            <a:pPr algn="l"/>
            <a:r>
              <a:rPr lang="en-US" sz="3200" dirty="0" smtClean="0"/>
              <a:t>Lusby </a:t>
            </a:r>
            <a:r>
              <a:rPr lang="en-US" sz="3200" dirty="0"/>
              <a:t>and </a:t>
            </a:r>
            <a:r>
              <a:rPr lang="en-US" sz="3200" dirty="0" err="1"/>
              <a:t>Wettemann</a:t>
            </a:r>
            <a:r>
              <a:rPr lang="en-US" sz="3200" dirty="0"/>
              <a:t>, </a:t>
            </a:r>
            <a:r>
              <a:rPr lang="en-US" sz="3200" dirty="0" smtClean="0"/>
              <a:t>1986 </a:t>
            </a:r>
          </a:p>
          <a:p>
            <a:pPr algn="l"/>
            <a:r>
              <a:rPr lang="en-US" sz="3200" dirty="0" smtClean="0"/>
              <a:t>Faulkner </a:t>
            </a:r>
            <a:r>
              <a:rPr lang="en-US" sz="3200" dirty="0"/>
              <a:t>et al., </a:t>
            </a:r>
            <a:r>
              <a:rPr lang="en-US" sz="3200" dirty="0" smtClean="0"/>
              <a:t>1994 </a:t>
            </a:r>
          </a:p>
          <a:p>
            <a:pPr algn="l"/>
            <a:r>
              <a:rPr lang="en-US" sz="3200" dirty="0" err="1" smtClean="0"/>
              <a:t>Sexten</a:t>
            </a:r>
            <a:r>
              <a:rPr lang="en-US" sz="3200" dirty="0" smtClean="0"/>
              <a:t> </a:t>
            </a:r>
            <a:r>
              <a:rPr lang="en-US" sz="3200" dirty="0"/>
              <a:t>et al., </a:t>
            </a:r>
            <a:r>
              <a:rPr lang="en-US" sz="3200" dirty="0" smtClean="0"/>
              <a:t>2004 </a:t>
            </a:r>
          </a:p>
          <a:p>
            <a:pPr algn="l"/>
            <a:r>
              <a:rPr lang="en-US" sz="3200" dirty="0" smtClean="0"/>
              <a:t>Moriel </a:t>
            </a:r>
            <a:r>
              <a:rPr lang="en-US" sz="3200" dirty="0"/>
              <a:t>and Arthington, 2013a,</a:t>
            </a:r>
            <a:r>
              <a:rPr lang="en-US" sz="3200" dirty="0" smtClean="0"/>
              <a:t>b</a:t>
            </a:r>
          </a:p>
          <a:p>
            <a:pPr algn="l"/>
            <a:endParaRPr lang="en-US" sz="3200" dirty="0"/>
          </a:p>
          <a:p>
            <a:pPr algn="l"/>
            <a:r>
              <a:rPr lang="en-US" sz="3200" b="1" dirty="0" smtClean="0"/>
              <a:t>Which one to use? </a:t>
            </a:r>
            <a:endParaRPr lang="en-US" sz="3200" b="1" dirty="0"/>
          </a:p>
        </p:txBody>
      </p:sp>
      <p:pic>
        <p:nvPicPr>
          <p:cNvPr id="5"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36994943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5055504"/>
              </p:ext>
            </p:extLst>
          </p:nvPr>
        </p:nvGraphicFramePr>
        <p:xfrm>
          <a:off x="162813" y="765808"/>
          <a:ext cx="8974440" cy="6042660"/>
        </p:xfrm>
        <a:graphic>
          <a:graphicData uri="http://schemas.openxmlformats.org/drawingml/2006/table">
            <a:tbl>
              <a:tblPr/>
              <a:tblGrid>
                <a:gridCol w="3963896"/>
                <a:gridCol w="1447490"/>
                <a:gridCol w="1647912"/>
                <a:gridCol w="1915142"/>
              </a:tblGrid>
              <a:tr h="326813">
                <a:tc>
                  <a:txBody>
                    <a:bodyPr/>
                    <a:lstStyle/>
                    <a:p>
                      <a:pPr algn="l" fontAlgn="b"/>
                      <a:endParaRPr lang="en-US" sz="2400" b="1" i="0" u="none" strike="noStrike" dirty="0">
                        <a:solidFill>
                          <a:schemeClr val="tx1"/>
                        </a:solidFill>
                        <a:effectLst/>
                        <a:latin typeface="Calibri"/>
                      </a:endParaRPr>
                    </a:p>
                  </a:txBody>
                  <a:tcPr marL="12700" marR="12700" marT="12700" marB="0" anchor="b">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No Creep</a:t>
                      </a: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Limited creep</a:t>
                      </a: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Unlimited creep</a:t>
                      </a:r>
                    </a:p>
                  </a:txBody>
                  <a:tcPr marL="12700" marR="12700" marT="12700" marB="0" anchor="ctr">
                    <a:lnL>
                      <a:noFill/>
                    </a:lnL>
                    <a:lnR>
                      <a:noFill/>
                    </a:lnR>
                    <a:lnT>
                      <a:noFill/>
                    </a:lnT>
                    <a:lnB>
                      <a:noFill/>
                    </a:lnB>
                    <a:solidFill>
                      <a:schemeClr val="accent6">
                        <a:lumMod val="60000"/>
                        <a:lumOff val="40000"/>
                      </a:schemeClr>
                    </a:solidFill>
                  </a:tcPr>
                </a:tc>
              </a:tr>
              <a:tr h="326813">
                <a:tc>
                  <a:txBody>
                    <a:bodyPr/>
                    <a:lstStyle/>
                    <a:p>
                      <a:pPr algn="l" fontAlgn="b"/>
                      <a:r>
                        <a:rPr lang="en-US" sz="2400" b="0" i="0" u="none" strike="noStrike" dirty="0" smtClean="0">
                          <a:solidFill>
                            <a:srgbClr val="000000"/>
                          </a:solidFill>
                          <a:effectLst/>
                          <a:latin typeface="Calibri"/>
                        </a:rPr>
                        <a:t>Sup. </a:t>
                      </a:r>
                      <a:r>
                        <a:rPr lang="en-US" sz="2400" b="0" i="0" u="none" strike="noStrike" dirty="0">
                          <a:solidFill>
                            <a:srgbClr val="000000"/>
                          </a:solidFill>
                          <a:effectLst/>
                          <a:latin typeface="Calibri"/>
                        </a:rPr>
                        <a:t>intake, Lb</a:t>
                      </a:r>
                      <a:r>
                        <a:rPr lang="en-US" sz="2400" b="0" i="0" u="none" strike="noStrike" dirty="0" smtClean="0">
                          <a:solidFill>
                            <a:srgbClr val="000000"/>
                          </a:solidFill>
                          <a:effectLst/>
                          <a:latin typeface="Calibri"/>
                        </a:rPr>
                        <a:t>/calf</a:t>
                      </a:r>
                      <a:r>
                        <a:rPr lang="en-US" sz="2400" b="0" i="0" u="none" strike="noStrike" baseline="0" dirty="0" smtClean="0">
                          <a:solidFill>
                            <a:srgbClr val="000000"/>
                          </a:solidFill>
                          <a:effectLst/>
                          <a:latin typeface="Calibri"/>
                        </a:rPr>
                        <a:t>/</a:t>
                      </a:r>
                      <a:r>
                        <a:rPr lang="en-US" sz="2400" b="0" i="0" u="none" strike="noStrike" dirty="0" smtClean="0">
                          <a:solidFill>
                            <a:srgbClr val="000000"/>
                          </a:solidFill>
                          <a:effectLst/>
                          <a:latin typeface="Calibri"/>
                        </a:rPr>
                        <a:t>day</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2.2</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5.0</a:t>
                      </a: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Sup. intake (84 days), Lb</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187</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422</a:t>
                      </a: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Sup. cost @ </a:t>
                      </a:r>
                      <a:r>
                        <a:rPr lang="en-US" sz="2400" b="0" i="0" u="none" strike="noStrike" dirty="0">
                          <a:solidFill>
                            <a:srgbClr val="000000"/>
                          </a:solidFill>
                          <a:effectLst/>
                          <a:latin typeface="Calibri"/>
                        </a:rPr>
                        <a:t>$0.19/Lb, $/head</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 $35.51 </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 $80.15 </a:t>
                      </a:r>
                    </a:p>
                  </a:txBody>
                  <a:tcPr marL="12700" marR="12700" marT="12700" marB="0" anchor="b">
                    <a:lnL>
                      <a:noFill/>
                    </a:lnL>
                    <a:lnR>
                      <a:noFill/>
                    </a:lnR>
                    <a:lnT>
                      <a:noFill/>
                    </a:lnT>
                    <a:lnB>
                      <a:noFill/>
                    </a:lnB>
                  </a:tcPr>
                </a:tc>
              </a:tr>
              <a:tr h="326813">
                <a:tc>
                  <a:txBody>
                    <a:bodyPr/>
                    <a:lstStyle/>
                    <a:p>
                      <a:pPr algn="l"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Initial weight, Lb</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319</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297</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a:solidFill>
                            <a:srgbClr val="FFFFFF"/>
                          </a:solidFill>
                          <a:effectLst/>
                          <a:latin typeface="Calibri"/>
                        </a:rPr>
                        <a:t>297</a:t>
                      </a: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Final weight, Lb</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a:solidFill>
                            <a:srgbClr val="FFFFFF"/>
                          </a:solidFill>
                          <a:effectLst/>
                          <a:latin typeface="Calibri"/>
                        </a:rPr>
                        <a:t>484</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525</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a:solidFill>
                            <a:srgbClr val="FFFFFF"/>
                          </a:solidFill>
                          <a:effectLst/>
                          <a:latin typeface="Calibri"/>
                        </a:rPr>
                        <a:t>555</a:t>
                      </a: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Weight gain, Lb</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165</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228</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258</a:t>
                      </a: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Added gain, Lb</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63</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93</a:t>
                      </a:r>
                    </a:p>
                  </a:txBody>
                  <a:tcPr marL="12700" marR="12700" marT="12700" marB="0" anchor="b">
                    <a:lnL>
                      <a:noFill/>
                    </a:lnL>
                    <a:lnR>
                      <a:noFill/>
                    </a:lnR>
                    <a:lnT>
                      <a:noFill/>
                    </a:lnT>
                    <a:lnB>
                      <a:noFill/>
                    </a:lnB>
                    <a:solidFill>
                      <a:srgbClr val="FFFFFF"/>
                    </a:solidFill>
                  </a:tcPr>
                </a:tc>
              </a:tr>
              <a:tr h="326813">
                <a:tc>
                  <a:txBody>
                    <a:bodyPr/>
                    <a:lstStyle/>
                    <a:p>
                      <a:pPr algn="l"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Feed conversion of added gain</a:t>
                      </a: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a:solidFill>
                            <a:srgbClr val="FFFFFF"/>
                          </a:solidFill>
                          <a:effectLst/>
                          <a:latin typeface="Calibri"/>
                        </a:rPr>
                        <a:t>2.9</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4.5</a:t>
                      </a: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Cost of added gain, $/Lb</a:t>
                      </a: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a:solidFill>
                            <a:srgbClr val="FFFFFF"/>
                          </a:solidFill>
                          <a:effectLst/>
                          <a:latin typeface="Calibri"/>
                        </a:rPr>
                        <a:t> $0.56 </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0.86</a:t>
                      </a:r>
                    </a:p>
                  </a:txBody>
                  <a:tcPr marL="12700" marR="12700" marT="12700" marB="0" anchor="b">
                    <a:lnL>
                      <a:noFill/>
                    </a:lnL>
                    <a:lnR>
                      <a:noFill/>
                    </a:lnR>
                    <a:lnT>
                      <a:noFill/>
                    </a:lnT>
                    <a:lnB>
                      <a:noFill/>
                    </a:lnB>
                    <a:solidFill>
                      <a:srgbClr val="FFFFFF"/>
                    </a:solidFill>
                  </a:tcPr>
                </a:tc>
              </a:tr>
              <a:tr h="326813">
                <a:tc>
                  <a:txBody>
                    <a:bodyPr/>
                    <a:lstStyle/>
                    <a:p>
                      <a:pPr algn="l"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Income, $/calf</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$1,016.70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$1,103.19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$1,166.10 </a:t>
                      </a: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Return, $/calf</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$1,016.70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$1,067.69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$1,085.95 </a:t>
                      </a:r>
                    </a:p>
                  </a:txBody>
                  <a:tcPr marL="12700" marR="12700" marT="12700" marB="0" anchor="b">
                    <a:lnL>
                      <a:noFill/>
                    </a:lnL>
                    <a:lnR>
                      <a:noFill/>
                    </a:lnR>
                    <a:lnT>
                      <a:noFill/>
                    </a:lnT>
                    <a:lnB>
                      <a:noFill/>
                    </a:lnB>
                    <a:solidFill>
                      <a:srgbClr val="FFFFFF"/>
                    </a:solidFill>
                  </a:tcPr>
                </a:tc>
              </a:tr>
            </a:tbl>
          </a:graphicData>
        </a:graphic>
      </p:graphicFrame>
      <p:sp>
        <p:nvSpPr>
          <p:cNvPr id="7" name="Title 7"/>
          <p:cNvSpPr txBox="1">
            <a:spLocks/>
          </p:cNvSpPr>
          <p:nvPr/>
        </p:nvSpPr>
        <p:spPr>
          <a:xfrm>
            <a:off x="5098396" y="26080"/>
            <a:ext cx="4045604" cy="44344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bg1"/>
                </a:solidFill>
              </a:rPr>
              <a:t>Adapted from Faulkner et al. (1994) JAS 72:470-477</a:t>
            </a:r>
            <a:endParaRPr lang="en-US" sz="1600" dirty="0">
              <a:solidFill>
                <a:schemeClr val="bg1"/>
              </a:solidFill>
            </a:endParaRPr>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
        <p:nvSpPr>
          <p:cNvPr id="3" name="Rectangle 2"/>
          <p:cNvSpPr/>
          <p:nvPr/>
        </p:nvSpPr>
        <p:spPr>
          <a:xfrm>
            <a:off x="0" y="302409"/>
            <a:ext cx="3877985" cy="369332"/>
          </a:xfrm>
          <a:prstGeom prst="rect">
            <a:avLst/>
          </a:prstGeom>
        </p:spPr>
        <p:txBody>
          <a:bodyPr wrap="none">
            <a:spAutoFit/>
          </a:bodyPr>
          <a:lstStyle/>
          <a:p>
            <a:r>
              <a:rPr lang="pl-PL" i="1" dirty="0" smtClean="0">
                <a:latin typeface="Times" charset="0"/>
              </a:rPr>
              <a:t>Faulkner et al. (1994) JAS</a:t>
            </a:r>
            <a:r>
              <a:rPr lang="pl-PL" dirty="0" smtClean="0">
                <a:latin typeface="Times" charset="0"/>
              </a:rPr>
              <a:t> </a:t>
            </a:r>
            <a:r>
              <a:rPr lang="pl-PL" dirty="0">
                <a:latin typeface="Times" charset="0"/>
              </a:rPr>
              <a:t>72:470-477. </a:t>
            </a:r>
            <a:endParaRPr lang="pl-PL" dirty="0"/>
          </a:p>
        </p:txBody>
      </p:sp>
    </p:spTree>
    <p:extLst>
      <p:ext uri="{BB962C8B-B14F-4D97-AF65-F5344CB8AC3E}">
        <p14:creationId xmlns:p14="http://schemas.microsoft.com/office/powerpoint/2010/main" val="26338105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9601218"/>
              </p:ext>
            </p:extLst>
          </p:nvPr>
        </p:nvGraphicFramePr>
        <p:xfrm>
          <a:off x="162813" y="765808"/>
          <a:ext cx="8974440" cy="6042660"/>
        </p:xfrm>
        <a:graphic>
          <a:graphicData uri="http://schemas.openxmlformats.org/drawingml/2006/table">
            <a:tbl>
              <a:tblPr/>
              <a:tblGrid>
                <a:gridCol w="3963896"/>
                <a:gridCol w="1447490"/>
                <a:gridCol w="1647912"/>
                <a:gridCol w="1915142"/>
              </a:tblGrid>
              <a:tr h="326813">
                <a:tc>
                  <a:txBody>
                    <a:bodyPr/>
                    <a:lstStyle/>
                    <a:p>
                      <a:pPr algn="l" fontAlgn="b"/>
                      <a:endParaRPr lang="en-US" sz="2400" b="1" i="0" u="none" strike="noStrike" dirty="0">
                        <a:solidFill>
                          <a:schemeClr val="tx1"/>
                        </a:solidFill>
                        <a:effectLst/>
                        <a:latin typeface="Calibri"/>
                      </a:endParaRPr>
                    </a:p>
                  </a:txBody>
                  <a:tcPr marL="12700" marR="12700" marT="12700" marB="0" anchor="b">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No Creep</a:t>
                      </a: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Limited creep</a:t>
                      </a: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Unlimited creep</a:t>
                      </a:r>
                    </a:p>
                  </a:txBody>
                  <a:tcPr marL="12700" marR="12700" marT="12700" marB="0" anchor="ctr">
                    <a:lnL>
                      <a:noFill/>
                    </a:lnL>
                    <a:lnR>
                      <a:noFill/>
                    </a:lnR>
                    <a:lnT>
                      <a:noFill/>
                    </a:lnT>
                    <a:lnB>
                      <a:noFill/>
                    </a:lnB>
                    <a:solidFill>
                      <a:schemeClr val="accent6">
                        <a:lumMod val="60000"/>
                        <a:lumOff val="40000"/>
                      </a:schemeClr>
                    </a:solidFill>
                  </a:tcPr>
                </a:tc>
              </a:tr>
              <a:tr h="326813">
                <a:tc>
                  <a:txBody>
                    <a:bodyPr/>
                    <a:lstStyle/>
                    <a:p>
                      <a:pPr algn="l" fontAlgn="b"/>
                      <a:r>
                        <a:rPr lang="en-US" sz="2400" b="0" i="0" u="none" strike="noStrike" dirty="0" smtClean="0">
                          <a:solidFill>
                            <a:srgbClr val="000000"/>
                          </a:solidFill>
                          <a:effectLst/>
                          <a:latin typeface="Calibri"/>
                        </a:rPr>
                        <a:t>Sup. </a:t>
                      </a:r>
                      <a:r>
                        <a:rPr lang="en-US" sz="2400" b="0" i="0" u="none" strike="noStrike" dirty="0">
                          <a:solidFill>
                            <a:srgbClr val="000000"/>
                          </a:solidFill>
                          <a:effectLst/>
                          <a:latin typeface="Calibri"/>
                        </a:rPr>
                        <a:t>intake, Lb</a:t>
                      </a:r>
                      <a:r>
                        <a:rPr lang="en-US" sz="2400" b="0" i="0" u="none" strike="noStrike" dirty="0" smtClean="0">
                          <a:solidFill>
                            <a:srgbClr val="000000"/>
                          </a:solidFill>
                          <a:effectLst/>
                          <a:latin typeface="Calibri"/>
                        </a:rPr>
                        <a:t>/calf</a:t>
                      </a:r>
                      <a:r>
                        <a:rPr lang="en-US" sz="2400" b="0" i="0" u="none" strike="noStrike" baseline="0" dirty="0" smtClean="0">
                          <a:solidFill>
                            <a:srgbClr val="000000"/>
                          </a:solidFill>
                          <a:effectLst/>
                          <a:latin typeface="Calibri"/>
                        </a:rPr>
                        <a:t>/</a:t>
                      </a:r>
                      <a:r>
                        <a:rPr lang="en-US" sz="2400" b="0" i="0" u="none" strike="noStrike" dirty="0" smtClean="0">
                          <a:solidFill>
                            <a:srgbClr val="000000"/>
                          </a:solidFill>
                          <a:effectLst/>
                          <a:latin typeface="Calibri"/>
                        </a:rPr>
                        <a:t>day</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2.2</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5.0</a:t>
                      </a: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Sup. intake (84 days), Lb</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187</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422</a:t>
                      </a: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Sup. cost @ </a:t>
                      </a:r>
                      <a:r>
                        <a:rPr lang="en-US" sz="2400" b="0" i="0" u="none" strike="noStrike" dirty="0">
                          <a:solidFill>
                            <a:srgbClr val="000000"/>
                          </a:solidFill>
                          <a:effectLst/>
                          <a:latin typeface="Calibri"/>
                        </a:rPr>
                        <a:t>$0.19/Lb, $/head</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 $35.51 </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 $80.15 </a:t>
                      </a:r>
                    </a:p>
                  </a:txBody>
                  <a:tcPr marL="12700" marR="12700" marT="12700" marB="0" anchor="b">
                    <a:lnL>
                      <a:noFill/>
                    </a:lnL>
                    <a:lnR>
                      <a:noFill/>
                    </a:lnR>
                    <a:lnT>
                      <a:noFill/>
                    </a:lnT>
                    <a:lnB>
                      <a:noFill/>
                    </a:lnB>
                  </a:tcPr>
                </a:tc>
              </a:tr>
              <a:tr h="326813">
                <a:tc>
                  <a:txBody>
                    <a:bodyPr/>
                    <a:lstStyle/>
                    <a:p>
                      <a:pPr algn="l"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Initial weight, Lb</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319</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297</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297</a:t>
                      </a:r>
                    </a:p>
                  </a:txBody>
                  <a:tcPr marL="12700" marR="12700" marT="12700" marB="0" anchor="b">
                    <a:lnL>
                      <a:noFill/>
                    </a:lnL>
                    <a:lnR>
                      <a:noFill/>
                    </a:lnR>
                    <a:lnT>
                      <a:noFill/>
                    </a:lnT>
                    <a:lnB>
                      <a:noFill/>
                    </a:lnB>
                  </a:tcPr>
                </a:tc>
              </a:tr>
              <a:tr h="326813">
                <a:tc>
                  <a:txBody>
                    <a:bodyPr/>
                    <a:lstStyle/>
                    <a:p>
                      <a:pPr algn="l" fontAlgn="b"/>
                      <a:r>
                        <a:rPr lang="en-US" sz="2400" b="0" i="0" u="none" strike="noStrike">
                          <a:solidFill>
                            <a:srgbClr val="000000"/>
                          </a:solidFill>
                          <a:effectLst/>
                          <a:latin typeface="Calibri"/>
                        </a:rPr>
                        <a:t>Final weight, Lb</a:t>
                      </a: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484</a:t>
                      </a:r>
                      <a:r>
                        <a:rPr lang="en-US" sz="2400" b="0" i="0" u="none" strike="noStrike" baseline="30000" dirty="0" smtClean="0">
                          <a:solidFill>
                            <a:srgbClr val="000000"/>
                          </a:solidFill>
                          <a:effectLst/>
                          <a:latin typeface="Calibri"/>
                        </a:rPr>
                        <a:t>a</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525</a:t>
                      </a:r>
                      <a:r>
                        <a:rPr lang="en-US" sz="2400" b="0" i="0" u="none" strike="noStrike" baseline="30000" dirty="0" smtClean="0">
                          <a:solidFill>
                            <a:srgbClr val="000000"/>
                          </a:solidFill>
                          <a:effectLst/>
                          <a:latin typeface="Calibri"/>
                        </a:rPr>
                        <a:t>b</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555</a:t>
                      </a:r>
                      <a:r>
                        <a:rPr lang="en-US" sz="2400" b="0" i="0" u="none" strike="noStrike" baseline="30000" dirty="0" smtClean="0">
                          <a:solidFill>
                            <a:srgbClr val="000000"/>
                          </a:solidFill>
                          <a:effectLst/>
                          <a:latin typeface="Calibri"/>
                        </a:rPr>
                        <a:t>c</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Weight gain, Lb</a:t>
                      </a: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165</a:t>
                      </a:r>
                      <a:r>
                        <a:rPr lang="en-US" sz="2400" b="0" i="0" u="none" strike="noStrike" baseline="30000" dirty="0" smtClean="0">
                          <a:solidFill>
                            <a:srgbClr val="000000"/>
                          </a:solidFill>
                          <a:effectLst/>
                          <a:latin typeface="Calibri"/>
                        </a:rPr>
                        <a:t>a</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228</a:t>
                      </a:r>
                      <a:r>
                        <a:rPr lang="en-US" sz="2400" b="0" i="0" u="none" strike="noStrike" baseline="30000" dirty="0" smtClean="0">
                          <a:solidFill>
                            <a:srgbClr val="000000"/>
                          </a:solidFill>
                          <a:effectLst/>
                          <a:latin typeface="Calibri"/>
                        </a:rPr>
                        <a:t>b</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258</a:t>
                      </a:r>
                      <a:r>
                        <a:rPr lang="en-US" sz="2400" b="0" i="0" u="none" strike="noStrike" baseline="30000" dirty="0" smtClean="0">
                          <a:solidFill>
                            <a:srgbClr val="000000"/>
                          </a:solidFill>
                          <a:effectLst/>
                          <a:latin typeface="Calibri"/>
                        </a:rPr>
                        <a:t>c</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Added gain, Lb</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2400" b="0" i="0" u="none" strike="noStrike" dirty="0">
                          <a:solidFill>
                            <a:srgbClr val="000000"/>
                          </a:solidFill>
                          <a:effectLst/>
                          <a:latin typeface="Calibri"/>
                        </a:rPr>
                        <a:t>.</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2400" b="0" i="0" u="none" strike="noStrike" dirty="0">
                          <a:solidFill>
                            <a:srgbClr val="000000"/>
                          </a:solidFill>
                          <a:effectLst/>
                          <a:latin typeface="Calibri"/>
                        </a:rPr>
                        <a:t>63</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2400" b="0" i="0" u="none" strike="noStrike" dirty="0">
                          <a:solidFill>
                            <a:srgbClr val="000000"/>
                          </a:solidFill>
                          <a:effectLst/>
                          <a:latin typeface="Calibri"/>
                        </a:rPr>
                        <a:t>93</a:t>
                      </a:r>
                    </a:p>
                  </a:txBody>
                  <a:tcPr marL="12700" marR="12700" marT="12700" marB="0" anchor="b">
                    <a:lnL>
                      <a:noFill/>
                    </a:lnL>
                    <a:lnR>
                      <a:noFill/>
                    </a:lnR>
                    <a:lnT>
                      <a:noFill/>
                    </a:lnT>
                    <a:lnB>
                      <a:noFill/>
                    </a:lnB>
                    <a:solidFill>
                      <a:schemeClr val="bg1">
                        <a:lumMod val="75000"/>
                      </a:schemeClr>
                    </a:solidFill>
                  </a:tcPr>
                </a:tc>
              </a:tr>
              <a:tr h="326813">
                <a:tc>
                  <a:txBody>
                    <a:bodyPr/>
                    <a:lstStyle/>
                    <a:p>
                      <a:pPr algn="l"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Feed conversion of added gain</a:t>
                      </a: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a:solidFill>
                            <a:srgbClr val="FFFFFF"/>
                          </a:solidFill>
                          <a:effectLst/>
                          <a:latin typeface="Calibri"/>
                        </a:rPr>
                        <a:t>2.9</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4.5</a:t>
                      </a: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a:solidFill>
                            <a:srgbClr val="FFFFFF"/>
                          </a:solidFill>
                          <a:effectLst/>
                          <a:latin typeface="Calibri"/>
                        </a:rPr>
                        <a:t>Cost of added gain, $/Lb</a:t>
                      </a: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 $0.56 </a:t>
                      </a:r>
                    </a:p>
                  </a:txBody>
                  <a:tcPr marL="12700" marR="12700" marT="12700" marB="0" anchor="b">
                    <a:lnL>
                      <a:noFill/>
                    </a:lnL>
                    <a:lnR>
                      <a:noFill/>
                    </a:lnR>
                    <a:lnT>
                      <a:noFill/>
                    </a:lnT>
                    <a:lnB>
                      <a:noFill/>
                    </a:lnB>
                    <a:solidFill>
                      <a:srgbClr val="FFFFFF"/>
                    </a:solidFill>
                  </a:tcPr>
                </a:tc>
                <a:tc>
                  <a:txBody>
                    <a:bodyPr/>
                    <a:lstStyle/>
                    <a:p>
                      <a:pPr algn="ctr" fontAlgn="b"/>
                      <a:r>
                        <a:rPr lang="en-US" sz="2400" b="0" i="0" u="none" strike="noStrike" dirty="0">
                          <a:solidFill>
                            <a:srgbClr val="FFFFFF"/>
                          </a:solidFill>
                          <a:effectLst/>
                          <a:latin typeface="Calibri"/>
                        </a:rPr>
                        <a:t>0.86</a:t>
                      </a:r>
                    </a:p>
                  </a:txBody>
                  <a:tcPr marL="12700" marR="12700" marT="12700" marB="0" anchor="b">
                    <a:lnL>
                      <a:noFill/>
                    </a:lnL>
                    <a:lnR>
                      <a:noFill/>
                    </a:lnR>
                    <a:lnT>
                      <a:noFill/>
                    </a:lnT>
                    <a:lnB>
                      <a:noFill/>
                    </a:lnB>
                    <a:solidFill>
                      <a:srgbClr val="FFFFFF"/>
                    </a:solidFill>
                  </a:tcPr>
                </a:tc>
              </a:tr>
              <a:tr h="326813">
                <a:tc>
                  <a:txBody>
                    <a:bodyPr/>
                    <a:lstStyle/>
                    <a:p>
                      <a:pPr algn="l"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400" b="0" i="0" u="none" strike="noStrike" dirty="0">
                        <a:solidFill>
                          <a:srgbClr val="FFFFFF"/>
                        </a:solidFill>
                        <a:effectLst/>
                        <a:latin typeface="Calibri"/>
                      </a:endParaRP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Income, $/calf</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$1,016.70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$1,103.19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$1,166.10 </a:t>
                      </a: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Return, $/calf</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$1,016.70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$1,067.69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$1,085.95 </a:t>
                      </a:r>
                    </a:p>
                  </a:txBody>
                  <a:tcPr marL="12700" marR="12700" marT="12700" marB="0" anchor="b">
                    <a:lnL>
                      <a:noFill/>
                    </a:lnL>
                    <a:lnR>
                      <a:noFill/>
                    </a:lnR>
                    <a:lnT>
                      <a:noFill/>
                    </a:lnT>
                    <a:lnB>
                      <a:noFill/>
                    </a:lnB>
                    <a:solidFill>
                      <a:srgbClr val="FFFFFF"/>
                    </a:solidFill>
                  </a:tcPr>
                </a:tc>
              </a:tr>
            </a:tbl>
          </a:graphicData>
        </a:graphic>
      </p:graphicFrame>
      <p:sp>
        <p:nvSpPr>
          <p:cNvPr id="7" name="Title 7"/>
          <p:cNvSpPr txBox="1">
            <a:spLocks/>
          </p:cNvSpPr>
          <p:nvPr/>
        </p:nvSpPr>
        <p:spPr>
          <a:xfrm>
            <a:off x="5098396" y="26080"/>
            <a:ext cx="4045604" cy="44344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bg1"/>
                </a:solidFill>
              </a:rPr>
              <a:t>Adapted from Faulkner et al. (1994) JAS 72:470-477</a:t>
            </a:r>
            <a:endParaRPr lang="en-US" sz="1600" dirty="0">
              <a:solidFill>
                <a:schemeClr val="bg1"/>
              </a:solidFill>
            </a:endParaRPr>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
        <p:nvSpPr>
          <p:cNvPr id="5" name="Rectangle 4"/>
          <p:cNvSpPr/>
          <p:nvPr/>
        </p:nvSpPr>
        <p:spPr>
          <a:xfrm>
            <a:off x="0" y="302409"/>
            <a:ext cx="3877985" cy="369332"/>
          </a:xfrm>
          <a:prstGeom prst="rect">
            <a:avLst/>
          </a:prstGeom>
        </p:spPr>
        <p:txBody>
          <a:bodyPr wrap="none">
            <a:spAutoFit/>
          </a:bodyPr>
          <a:lstStyle/>
          <a:p>
            <a:r>
              <a:rPr lang="pl-PL" i="1" dirty="0" smtClean="0">
                <a:latin typeface="Times" charset="0"/>
              </a:rPr>
              <a:t>Faulkner et al. (1994) JAS</a:t>
            </a:r>
            <a:r>
              <a:rPr lang="pl-PL" dirty="0" smtClean="0">
                <a:latin typeface="Times" charset="0"/>
              </a:rPr>
              <a:t> </a:t>
            </a:r>
            <a:r>
              <a:rPr lang="pl-PL" dirty="0">
                <a:latin typeface="Times" charset="0"/>
              </a:rPr>
              <a:t>72:470-477. </a:t>
            </a:r>
            <a:endParaRPr lang="pl-PL" dirty="0"/>
          </a:p>
        </p:txBody>
      </p:sp>
    </p:spTree>
    <p:extLst>
      <p:ext uri="{BB962C8B-B14F-4D97-AF65-F5344CB8AC3E}">
        <p14:creationId xmlns:p14="http://schemas.microsoft.com/office/powerpoint/2010/main" val="6362470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118267"/>
              </p:ext>
            </p:extLst>
          </p:nvPr>
        </p:nvGraphicFramePr>
        <p:xfrm>
          <a:off x="162813" y="765808"/>
          <a:ext cx="8974440" cy="6042660"/>
        </p:xfrm>
        <a:graphic>
          <a:graphicData uri="http://schemas.openxmlformats.org/drawingml/2006/table">
            <a:tbl>
              <a:tblPr/>
              <a:tblGrid>
                <a:gridCol w="3963896"/>
                <a:gridCol w="1447490"/>
                <a:gridCol w="1647912"/>
                <a:gridCol w="1915142"/>
              </a:tblGrid>
              <a:tr h="326813">
                <a:tc>
                  <a:txBody>
                    <a:bodyPr/>
                    <a:lstStyle/>
                    <a:p>
                      <a:pPr algn="l" fontAlgn="b"/>
                      <a:endParaRPr lang="en-US" sz="2400" b="1" i="0" u="none" strike="noStrike" dirty="0">
                        <a:solidFill>
                          <a:schemeClr val="tx1"/>
                        </a:solidFill>
                        <a:effectLst/>
                        <a:latin typeface="Calibri"/>
                      </a:endParaRPr>
                    </a:p>
                  </a:txBody>
                  <a:tcPr marL="12700" marR="12700" marT="12700" marB="0" anchor="b">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No Creep</a:t>
                      </a: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Limited creep</a:t>
                      </a: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Unlimited creep</a:t>
                      </a:r>
                    </a:p>
                  </a:txBody>
                  <a:tcPr marL="12700" marR="12700" marT="12700" marB="0" anchor="ctr">
                    <a:lnL>
                      <a:noFill/>
                    </a:lnL>
                    <a:lnR>
                      <a:noFill/>
                    </a:lnR>
                    <a:lnT>
                      <a:noFill/>
                    </a:lnT>
                    <a:lnB>
                      <a:noFill/>
                    </a:lnB>
                    <a:solidFill>
                      <a:schemeClr val="accent6">
                        <a:lumMod val="60000"/>
                        <a:lumOff val="40000"/>
                      </a:schemeClr>
                    </a:solidFill>
                  </a:tcPr>
                </a:tc>
              </a:tr>
              <a:tr h="326813">
                <a:tc>
                  <a:txBody>
                    <a:bodyPr/>
                    <a:lstStyle/>
                    <a:p>
                      <a:pPr algn="l" fontAlgn="b"/>
                      <a:r>
                        <a:rPr lang="en-US" sz="2400" b="0" i="0" u="none" strike="noStrike" dirty="0" smtClean="0">
                          <a:solidFill>
                            <a:srgbClr val="000000"/>
                          </a:solidFill>
                          <a:effectLst/>
                          <a:latin typeface="Calibri"/>
                        </a:rPr>
                        <a:t>Sup. </a:t>
                      </a:r>
                      <a:r>
                        <a:rPr lang="en-US" sz="2400" b="0" i="0" u="none" strike="noStrike" dirty="0">
                          <a:solidFill>
                            <a:srgbClr val="000000"/>
                          </a:solidFill>
                          <a:effectLst/>
                          <a:latin typeface="Calibri"/>
                        </a:rPr>
                        <a:t>intake, Lb</a:t>
                      </a:r>
                      <a:r>
                        <a:rPr lang="en-US" sz="2400" b="0" i="0" u="none" strike="noStrike" dirty="0" smtClean="0">
                          <a:solidFill>
                            <a:srgbClr val="000000"/>
                          </a:solidFill>
                          <a:effectLst/>
                          <a:latin typeface="Calibri"/>
                        </a:rPr>
                        <a:t>/calf</a:t>
                      </a:r>
                      <a:r>
                        <a:rPr lang="en-US" sz="2400" b="0" i="0" u="none" strike="noStrike" baseline="0" dirty="0" smtClean="0">
                          <a:solidFill>
                            <a:srgbClr val="000000"/>
                          </a:solidFill>
                          <a:effectLst/>
                          <a:latin typeface="Calibri"/>
                        </a:rPr>
                        <a:t>/</a:t>
                      </a:r>
                      <a:r>
                        <a:rPr lang="en-US" sz="2400" b="0" i="0" u="none" strike="noStrike" dirty="0" smtClean="0">
                          <a:solidFill>
                            <a:srgbClr val="000000"/>
                          </a:solidFill>
                          <a:effectLst/>
                          <a:latin typeface="Calibri"/>
                        </a:rPr>
                        <a:t>day</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2.2</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5.0</a:t>
                      </a: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Sup. intake (84 days), Lb</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187</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422</a:t>
                      </a: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Sup. cost @ </a:t>
                      </a:r>
                      <a:r>
                        <a:rPr lang="en-US" sz="2400" b="0" i="0" u="none" strike="noStrike" dirty="0">
                          <a:solidFill>
                            <a:srgbClr val="000000"/>
                          </a:solidFill>
                          <a:effectLst/>
                          <a:latin typeface="Calibri"/>
                        </a:rPr>
                        <a:t>$0.19/Lb, $/head</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 $35.51 </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 $80.15 </a:t>
                      </a:r>
                    </a:p>
                  </a:txBody>
                  <a:tcPr marL="12700" marR="12700" marT="12700" marB="0" anchor="b">
                    <a:lnL>
                      <a:noFill/>
                    </a:lnL>
                    <a:lnR>
                      <a:noFill/>
                    </a:lnR>
                    <a:lnT>
                      <a:noFill/>
                    </a:lnT>
                    <a:lnB>
                      <a:noFill/>
                    </a:lnB>
                  </a:tcPr>
                </a:tc>
              </a:tr>
              <a:tr h="326813">
                <a:tc>
                  <a:txBody>
                    <a:bodyPr/>
                    <a:lstStyle/>
                    <a:p>
                      <a:pPr algn="l"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Initial weight, Lb</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319</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297</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297</a:t>
                      </a:r>
                    </a:p>
                  </a:txBody>
                  <a:tcPr marL="12700" marR="12700" marT="12700" marB="0" anchor="b">
                    <a:lnL>
                      <a:noFill/>
                    </a:lnL>
                    <a:lnR>
                      <a:noFill/>
                    </a:lnR>
                    <a:lnT>
                      <a:noFill/>
                    </a:lnT>
                    <a:lnB>
                      <a:noFill/>
                    </a:lnB>
                  </a:tcPr>
                </a:tc>
              </a:tr>
              <a:tr h="326813">
                <a:tc>
                  <a:txBody>
                    <a:bodyPr/>
                    <a:lstStyle/>
                    <a:p>
                      <a:pPr algn="l" fontAlgn="b"/>
                      <a:r>
                        <a:rPr lang="en-US" sz="2400" b="0" i="0" u="none" strike="noStrike">
                          <a:solidFill>
                            <a:srgbClr val="000000"/>
                          </a:solidFill>
                          <a:effectLst/>
                          <a:latin typeface="Calibri"/>
                        </a:rPr>
                        <a:t>Final weight, Lb</a:t>
                      </a: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484</a:t>
                      </a:r>
                      <a:r>
                        <a:rPr lang="en-US" sz="2400" b="0" i="0" u="none" strike="noStrike" baseline="30000" dirty="0" smtClean="0">
                          <a:solidFill>
                            <a:srgbClr val="000000"/>
                          </a:solidFill>
                          <a:effectLst/>
                          <a:latin typeface="Calibri"/>
                        </a:rPr>
                        <a:t>a</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525</a:t>
                      </a:r>
                      <a:r>
                        <a:rPr lang="en-US" sz="2400" b="0" i="0" u="none" strike="noStrike" baseline="30000" dirty="0" smtClean="0">
                          <a:solidFill>
                            <a:srgbClr val="000000"/>
                          </a:solidFill>
                          <a:effectLst/>
                          <a:latin typeface="Calibri"/>
                        </a:rPr>
                        <a:t>b</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555</a:t>
                      </a:r>
                      <a:r>
                        <a:rPr lang="en-US" sz="2400" b="0" i="0" u="none" strike="noStrike" baseline="30000" dirty="0" smtClean="0">
                          <a:solidFill>
                            <a:srgbClr val="000000"/>
                          </a:solidFill>
                          <a:effectLst/>
                          <a:latin typeface="Calibri"/>
                        </a:rPr>
                        <a:t>c</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Weight gain, Lb</a:t>
                      </a: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165</a:t>
                      </a:r>
                      <a:r>
                        <a:rPr lang="en-US" sz="2400" b="0" i="0" u="none" strike="noStrike" baseline="30000" dirty="0" smtClean="0">
                          <a:solidFill>
                            <a:srgbClr val="000000"/>
                          </a:solidFill>
                          <a:effectLst/>
                          <a:latin typeface="Calibri"/>
                        </a:rPr>
                        <a:t>a</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228</a:t>
                      </a:r>
                      <a:r>
                        <a:rPr lang="en-US" sz="2400" b="0" i="0" u="none" strike="noStrike" baseline="30000" dirty="0" smtClean="0">
                          <a:solidFill>
                            <a:srgbClr val="000000"/>
                          </a:solidFill>
                          <a:effectLst/>
                          <a:latin typeface="Calibri"/>
                        </a:rPr>
                        <a:t>b</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258</a:t>
                      </a:r>
                      <a:r>
                        <a:rPr lang="en-US" sz="2400" b="0" i="0" u="none" strike="noStrike" baseline="30000" dirty="0" smtClean="0">
                          <a:solidFill>
                            <a:srgbClr val="000000"/>
                          </a:solidFill>
                          <a:effectLst/>
                          <a:latin typeface="Calibri"/>
                        </a:rPr>
                        <a:t>c</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Added gain, Lb</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2400" b="0" i="0" u="none" strike="noStrike" dirty="0">
                          <a:solidFill>
                            <a:srgbClr val="000000"/>
                          </a:solidFill>
                          <a:effectLst/>
                          <a:latin typeface="Calibri"/>
                        </a:rPr>
                        <a:t>.</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2400" b="0" i="0" u="none" strike="noStrike" dirty="0">
                          <a:solidFill>
                            <a:srgbClr val="000000"/>
                          </a:solidFill>
                          <a:effectLst/>
                          <a:latin typeface="Calibri"/>
                        </a:rPr>
                        <a:t>63</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2400" b="0" i="0" u="none" strike="noStrike" dirty="0">
                          <a:solidFill>
                            <a:srgbClr val="000000"/>
                          </a:solidFill>
                          <a:effectLst/>
                          <a:latin typeface="Calibri"/>
                        </a:rPr>
                        <a:t>93</a:t>
                      </a:r>
                    </a:p>
                  </a:txBody>
                  <a:tcPr marL="12700" marR="12700" marT="12700" marB="0" anchor="b">
                    <a:lnL>
                      <a:noFill/>
                    </a:lnL>
                    <a:lnR>
                      <a:noFill/>
                    </a:lnR>
                    <a:lnT>
                      <a:noFill/>
                    </a:lnT>
                    <a:lnB>
                      <a:noFill/>
                    </a:lnB>
                    <a:solidFill>
                      <a:schemeClr val="bg1">
                        <a:lumMod val="75000"/>
                      </a:schemeClr>
                    </a:solidFill>
                  </a:tcPr>
                </a:tc>
              </a:tr>
              <a:tr h="326813">
                <a:tc>
                  <a:txBody>
                    <a:bodyPr/>
                    <a:lstStyle/>
                    <a:p>
                      <a:pPr algn="l"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Feed conversion of added gain</a:t>
                      </a:r>
                    </a:p>
                  </a:txBody>
                  <a:tcPr marL="12700" marR="12700" marT="12700"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2.9</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4.5</a:t>
                      </a:r>
                    </a:p>
                  </a:txBody>
                  <a:tcPr marL="12700" marR="12700" marT="12700" marB="0" anchor="b">
                    <a:lnL>
                      <a:noFill/>
                    </a:lnL>
                    <a:lnR>
                      <a:noFill/>
                    </a:lnR>
                    <a:lnT>
                      <a:noFill/>
                    </a:lnT>
                    <a:lnB>
                      <a:noFill/>
                    </a:lnB>
                  </a:tcPr>
                </a:tc>
              </a:tr>
              <a:tr h="326813">
                <a:tc>
                  <a:txBody>
                    <a:bodyPr/>
                    <a:lstStyle/>
                    <a:p>
                      <a:pPr algn="l" fontAlgn="b"/>
                      <a:r>
                        <a:rPr lang="en-US" sz="2400" b="0" i="0" u="none" strike="noStrike">
                          <a:solidFill>
                            <a:srgbClr val="000000"/>
                          </a:solidFill>
                          <a:effectLst/>
                          <a:latin typeface="Calibri"/>
                        </a:rPr>
                        <a:t>Cost of added gain, $/Lb</a:t>
                      </a:r>
                    </a:p>
                  </a:txBody>
                  <a:tcPr marL="12700" marR="12700" marT="12700"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 $0.56 </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0.86</a:t>
                      </a:r>
                    </a:p>
                  </a:txBody>
                  <a:tcPr marL="12700" marR="12700" marT="12700" marB="0" anchor="b">
                    <a:lnL>
                      <a:noFill/>
                    </a:lnL>
                    <a:lnR>
                      <a:noFill/>
                    </a:lnR>
                    <a:lnT>
                      <a:noFill/>
                    </a:lnT>
                    <a:lnB>
                      <a:noFill/>
                    </a:lnB>
                  </a:tcPr>
                </a:tc>
              </a:tr>
              <a:tr h="326813">
                <a:tc>
                  <a:txBody>
                    <a:bodyPr/>
                    <a:lstStyle/>
                    <a:p>
                      <a:pPr algn="l"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FFFFFF"/>
                          </a:solidFill>
                          <a:effectLst/>
                          <a:latin typeface="Calibri"/>
                        </a:rPr>
                        <a:t>Income, $/calf</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$1,016.70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$1,103.19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$1,166.10 </a:t>
                      </a: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a:solidFill>
                            <a:srgbClr val="FFFFFF"/>
                          </a:solidFill>
                          <a:effectLst/>
                          <a:latin typeface="Calibri"/>
                        </a:rPr>
                        <a:t>Return, $/calf</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$1,016.70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$1,067.69 </a:t>
                      </a:r>
                    </a:p>
                  </a:txBody>
                  <a:tcPr marL="12700" marR="12700" marT="12700" marB="0" anchor="b">
                    <a:lnL>
                      <a:noFill/>
                    </a:lnL>
                    <a:lnR>
                      <a:noFill/>
                    </a:lnR>
                    <a:lnT>
                      <a:noFill/>
                    </a:lnT>
                    <a:lnB>
                      <a:noFill/>
                    </a:lnB>
                    <a:solidFill>
                      <a:srgbClr val="FFFFFF"/>
                    </a:solidFill>
                  </a:tcPr>
                </a:tc>
                <a:tc>
                  <a:txBody>
                    <a:bodyPr/>
                    <a:lstStyle/>
                    <a:p>
                      <a:pPr algn="r" fontAlgn="b"/>
                      <a:r>
                        <a:rPr lang="en-US" sz="2400" b="0" i="0" u="none" strike="noStrike" dirty="0">
                          <a:solidFill>
                            <a:srgbClr val="FFFFFF"/>
                          </a:solidFill>
                          <a:effectLst/>
                          <a:latin typeface="Calibri"/>
                        </a:rPr>
                        <a:t> $1,085.95 </a:t>
                      </a:r>
                    </a:p>
                  </a:txBody>
                  <a:tcPr marL="12700" marR="12700" marT="12700" marB="0" anchor="b">
                    <a:lnL>
                      <a:noFill/>
                    </a:lnL>
                    <a:lnR>
                      <a:noFill/>
                    </a:lnR>
                    <a:lnT>
                      <a:noFill/>
                    </a:lnT>
                    <a:lnB>
                      <a:noFill/>
                    </a:lnB>
                    <a:solidFill>
                      <a:srgbClr val="FFFFFF"/>
                    </a:solidFill>
                  </a:tcPr>
                </a:tc>
              </a:tr>
            </a:tbl>
          </a:graphicData>
        </a:graphic>
      </p:graphicFrame>
      <p:sp>
        <p:nvSpPr>
          <p:cNvPr id="7" name="Title 7"/>
          <p:cNvSpPr txBox="1">
            <a:spLocks/>
          </p:cNvSpPr>
          <p:nvPr/>
        </p:nvSpPr>
        <p:spPr>
          <a:xfrm>
            <a:off x="5098396" y="26080"/>
            <a:ext cx="4045604" cy="44344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bg1"/>
                </a:solidFill>
              </a:rPr>
              <a:t>Adapted from Faulkner et al. (1994) JAS 72:470-477</a:t>
            </a:r>
            <a:endParaRPr lang="en-US" sz="1600" dirty="0">
              <a:solidFill>
                <a:schemeClr val="bg1"/>
              </a:solidFill>
            </a:endParaRPr>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
        <p:nvSpPr>
          <p:cNvPr id="5" name="Rectangle 4"/>
          <p:cNvSpPr/>
          <p:nvPr/>
        </p:nvSpPr>
        <p:spPr>
          <a:xfrm>
            <a:off x="0" y="302409"/>
            <a:ext cx="3877985" cy="369332"/>
          </a:xfrm>
          <a:prstGeom prst="rect">
            <a:avLst/>
          </a:prstGeom>
        </p:spPr>
        <p:txBody>
          <a:bodyPr wrap="none">
            <a:spAutoFit/>
          </a:bodyPr>
          <a:lstStyle/>
          <a:p>
            <a:r>
              <a:rPr lang="pl-PL" i="1" dirty="0" smtClean="0">
                <a:latin typeface="Times" charset="0"/>
              </a:rPr>
              <a:t>Faulkner et al. (1994) JAS</a:t>
            </a:r>
            <a:r>
              <a:rPr lang="pl-PL" dirty="0" smtClean="0">
                <a:latin typeface="Times" charset="0"/>
              </a:rPr>
              <a:t> </a:t>
            </a:r>
            <a:r>
              <a:rPr lang="pl-PL" dirty="0">
                <a:latin typeface="Times" charset="0"/>
              </a:rPr>
              <a:t>72:470-477. </a:t>
            </a:r>
            <a:endParaRPr lang="pl-PL" dirty="0"/>
          </a:p>
        </p:txBody>
      </p:sp>
    </p:spTree>
    <p:extLst>
      <p:ext uri="{BB962C8B-B14F-4D97-AF65-F5344CB8AC3E}">
        <p14:creationId xmlns:p14="http://schemas.microsoft.com/office/powerpoint/2010/main" val="24175168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4466550"/>
              </p:ext>
            </p:extLst>
          </p:nvPr>
        </p:nvGraphicFramePr>
        <p:xfrm>
          <a:off x="162813" y="765808"/>
          <a:ext cx="8974440" cy="6042660"/>
        </p:xfrm>
        <a:graphic>
          <a:graphicData uri="http://schemas.openxmlformats.org/drawingml/2006/table">
            <a:tbl>
              <a:tblPr/>
              <a:tblGrid>
                <a:gridCol w="3963896"/>
                <a:gridCol w="1447490"/>
                <a:gridCol w="1647912"/>
                <a:gridCol w="1915142"/>
              </a:tblGrid>
              <a:tr h="326813">
                <a:tc>
                  <a:txBody>
                    <a:bodyPr/>
                    <a:lstStyle/>
                    <a:p>
                      <a:pPr algn="l" fontAlgn="b"/>
                      <a:endParaRPr lang="en-US" sz="2400" b="1" i="0" u="none" strike="noStrike" dirty="0">
                        <a:solidFill>
                          <a:schemeClr val="tx1"/>
                        </a:solidFill>
                        <a:effectLst/>
                        <a:latin typeface="Calibri"/>
                      </a:endParaRPr>
                    </a:p>
                  </a:txBody>
                  <a:tcPr marL="12700" marR="12700" marT="12700" marB="0" anchor="b">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No Creep</a:t>
                      </a: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Limited creep</a:t>
                      </a: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Unlimited creep</a:t>
                      </a:r>
                    </a:p>
                  </a:txBody>
                  <a:tcPr marL="12700" marR="12700" marT="12700" marB="0" anchor="ctr">
                    <a:lnL>
                      <a:noFill/>
                    </a:lnL>
                    <a:lnR>
                      <a:noFill/>
                    </a:lnR>
                    <a:lnT>
                      <a:noFill/>
                    </a:lnT>
                    <a:lnB>
                      <a:noFill/>
                    </a:lnB>
                    <a:solidFill>
                      <a:schemeClr val="accent6">
                        <a:lumMod val="60000"/>
                        <a:lumOff val="40000"/>
                      </a:schemeClr>
                    </a:solidFill>
                  </a:tcPr>
                </a:tc>
              </a:tr>
              <a:tr h="326813">
                <a:tc>
                  <a:txBody>
                    <a:bodyPr/>
                    <a:lstStyle/>
                    <a:p>
                      <a:pPr algn="l" fontAlgn="b"/>
                      <a:r>
                        <a:rPr lang="en-US" sz="2400" b="0" i="0" u="none" strike="noStrike" dirty="0" smtClean="0">
                          <a:solidFill>
                            <a:srgbClr val="000000"/>
                          </a:solidFill>
                          <a:effectLst/>
                          <a:latin typeface="Calibri"/>
                        </a:rPr>
                        <a:t>Sup. </a:t>
                      </a:r>
                      <a:r>
                        <a:rPr lang="en-US" sz="2400" b="0" i="0" u="none" strike="noStrike" dirty="0">
                          <a:solidFill>
                            <a:srgbClr val="000000"/>
                          </a:solidFill>
                          <a:effectLst/>
                          <a:latin typeface="Calibri"/>
                        </a:rPr>
                        <a:t>intake, Lb</a:t>
                      </a:r>
                      <a:r>
                        <a:rPr lang="en-US" sz="2400" b="0" i="0" u="none" strike="noStrike" dirty="0" smtClean="0">
                          <a:solidFill>
                            <a:srgbClr val="000000"/>
                          </a:solidFill>
                          <a:effectLst/>
                          <a:latin typeface="Calibri"/>
                        </a:rPr>
                        <a:t>/calf</a:t>
                      </a:r>
                      <a:r>
                        <a:rPr lang="en-US" sz="2400" b="0" i="0" u="none" strike="noStrike" baseline="0" dirty="0" smtClean="0">
                          <a:solidFill>
                            <a:srgbClr val="000000"/>
                          </a:solidFill>
                          <a:effectLst/>
                          <a:latin typeface="Calibri"/>
                        </a:rPr>
                        <a:t>/</a:t>
                      </a:r>
                      <a:r>
                        <a:rPr lang="en-US" sz="2400" b="0" i="0" u="none" strike="noStrike" dirty="0" smtClean="0">
                          <a:solidFill>
                            <a:srgbClr val="000000"/>
                          </a:solidFill>
                          <a:effectLst/>
                          <a:latin typeface="Calibri"/>
                        </a:rPr>
                        <a:t>day</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2.2</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5.0</a:t>
                      </a: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Sup. intake (84 days), Lb</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187</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422</a:t>
                      </a: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Sup. cost @ </a:t>
                      </a:r>
                      <a:r>
                        <a:rPr lang="en-US" sz="2400" b="0" i="0" u="none" strike="noStrike" dirty="0">
                          <a:solidFill>
                            <a:srgbClr val="000000"/>
                          </a:solidFill>
                          <a:effectLst/>
                          <a:latin typeface="Calibri"/>
                        </a:rPr>
                        <a:t>$0.19/Lb, $/head</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 $35.51 </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 $80.15 </a:t>
                      </a:r>
                    </a:p>
                  </a:txBody>
                  <a:tcPr marL="12700" marR="12700" marT="12700" marB="0" anchor="b">
                    <a:lnL>
                      <a:noFill/>
                    </a:lnL>
                    <a:lnR>
                      <a:noFill/>
                    </a:lnR>
                    <a:lnT>
                      <a:noFill/>
                    </a:lnT>
                    <a:lnB>
                      <a:noFill/>
                    </a:lnB>
                  </a:tcPr>
                </a:tc>
              </a:tr>
              <a:tr h="326813">
                <a:tc>
                  <a:txBody>
                    <a:bodyPr/>
                    <a:lstStyle/>
                    <a:p>
                      <a:pPr algn="l"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Initial weight, Lb</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319</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297</a:t>
                      </a: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297</a:t>
                      </a:r>
                    </a:p>
                  </a:txBody>
                  <a:tcPr marL="12700" marR="12700" marT="12700" marB="0" anchor="b">
                    <a:lnL>
                      <a:noFill/>
                    </a:lnL>
                    <a:lnR>
                      <a:noFill/>
                    </a:lnR>
                    <a:lnT>
                      <a:noFill/>
                    </a:lnT>
                    <a:lnB>
                      <a:noFill/>
                    </a:lnB>
                  </a:tcPr>
                </a:tc>
              </a:tr>
              <a:tr h="326813">
                <a:tc>
                  <a:txBody>
                    <a:bodyPr/>
                    <a:lstStyle/>
                    <a:p>
                      <a:pPr algn="l" fontAlgn="b"/>
                      <a:r>
                        <a:rPr lang="en-US" sz="2400" b="0" i="0" u="none" strike="noStrike">
                          <a:solidFill>
                            <a:srgbClr val="000000"/>
                          </a:solidFill>
                          <a:effectLst/>
                          <a:latin typeface="Calibri"/>
                        </a:rPr>
                        <a:t>Final weight, Lb</a:t>
                      </a: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484</a:t>
                      </a:r>
                      <a:r>
                        <a:rPr lang="en-US" sz="2400" b="0" i="0" u="none" strike="noStrike" baseline="30000" dirty="0" smtClean="0">
                          <a:solidFill>
                            <a:srgbClr val="000000"/>
                          </a:solidFill>
                          <a:effectLst/>
                          <a:latin typeface="Calibri"/>
                        </a:rPr>
                        <a:t>a</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525</a:t>
                      </a:r>
                      <a:r>
                        <a:rPr lang="en-US" sz="2400" b="0" i="0" u="none" strike="noStrike" baseline="30000" dirty="0" smtClean="0">
                          <a:solidFill>
                            <a:srgbClr val="000000"/>
                          </a:solidFill>
                          <a:effectLst/>
                          <a:latin typeface="Calibri"/>
                        </a:rPr>
                        <a:t>b</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555</a:t>
                      </a:r>
                      <a:r>
                        <a:rPr lang="en-US" sz="2400" b="0" i="0" u="none" strike="noStrike" baseline="30000" dirty="0" smtClean="0">
                          <a:solidFill>
                            <a:srgbClr val="000000"/>
                          </a:solidFill>
                          <a:effectLst/>
                          <a:latin typeface="Calibri"/>
                        </a:rPr>
                        <a:t>c</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Weight gain, Lb</a:t>
                      </a: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165</a:t>
                      </a:r>
                      <a:r>
                        <a:rPr lang="en-US" sz="2400" b="0" i="0" u="none" strike="noStrike" baseline="30000" dirty="0" smtClean="0">
                          <a:solidFill>
                            <a:srgbClr val="000000"/>
                          </a:solidFill>
                          <a:effectLst/>
                          <a:latin typeface="Calibri"/>
                        </a:rPr>
                        <a:t>a</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228</a:t>
                      </a:r>
                      <a:r>
                        <a:rPr lang="en-US" sz="2400" b="0" i="0" u="none" strike="noStrike" baseline="30000" dirty="0" smtClean="0">
                          <a:solidFill>
                            <a:srgbClr val="000000"/>
                          </a:solidFill>
                          <a:effectLst/>
                          <a:latin typeface="Calibri"/>
                        </a:rPr>
                        <a:t>b</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258</a:t>
                      </a:r>
                      <a:r>
                        <a:rPr lang="en-US" sz="2400" b="0" i="0" u="none" strike="noStrike" baseline="30000" dirty="0" smtClean="0">
                          <a:solidFill>
                            <a:srgbClr val="000000"/>
                          </a:solidFill>
                          <a:effectLst/>
                          <a:latin typeface="Calibri"/>
                        </a:rPr>
                        <a:t>c</a:t>
                      </a:r>
                      <a:endParaRPr lang="en-US" sz="24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Added gain, Lb</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2400" b="0" i="0" u="none" strike="noStrike" dirty="0">
                          <a:solidFill>
                            <a:srgbClr val="000000"/>
                          </a:solidFill>
                          <a:effectLst/>
                          <a:latin typeface="Calibri"/>
                        </a:rPr>
                        <a:t>.</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2400" b="0" i="0" u="none" strike="noStrike" dirty="0">
                          <a:solidFill>
                            <a:srgbClr val="000000"/>
                          </a:solidFill>
                          <a:effectLst/>
                          <a:latin typeface="Calibri"/>
                        </a:rPr>
                        <a:t>63</a:t>
                      </a:r>
                    </a:p>
                  </a:txBody>
                  <a:tcPr marL="12700" marR="12700" marT="12700" marB="0" anchor="b">
                    <a:lnL>
                      <a:noFill/>
                    </a:lnL>
                    <a:lnR>
                      <a:noFill/>
                    </a:lnR>
                    <a:lnT>
                      <a:noFill/>
                    </a:lnT>
                    <a:lnB>
                      <a:noFill/>
                    </a:lnB>
                    <a:solidFill>
                      <a:schemeClr val="bg1">
                        <a:lumMod val="75000"/>
                      </a:schemeClr>
                    </a:solidFill>
                  </a:tcPr>
                </a:tc>
                <a:tc>
                  <a:txBody>
                    <a:bodyPr/>
                    <a:lstStyle/>
                    <a:p>
                      <a:pPr algn="ctr" fontAlgn="b"/>
                      <a:r>
                        <a:rPr lang="en-US" sz="2400" b="0" i="0" u="none" strike="noStrike" dirty="0">
                          <a:solidFill>
                            <a:srgbClr val="000000"/>
                          </a:solidFill>
                          <a:effectLst/>
                          <a:latin typeface="Calibri"/>
                        </a:rPr>
                        <a:t>93</a:t>
                      </a:r>
                    </a:p>
                  </a:txBody>
                  <a:tcPr marL="12700" marR="12700" marT="12700" marB="0" anchor="b">
                    <a:lnL>
                      <a:noFill/>
                    </a:lnL>
                    <a:lnR>
                      <a:noFill/>
                    </a:lnR>
                    <a:lnT>
                      <a:noFill/>
                    </a:lnT>
                    <a:lnB>
                      <a:noFill/>
                    </a:lnB>
                    <a:solidFill>
                      <a:schemeClr val="bg1">
                        <a:lumMod val="75000"/>
                      </a:schemeClr>
                    </a:solidFill>
                  </a:tcPr>
                </a:tc>
              </a:tr>
              <a:tr h="326813">
                <a:tc>
                  <a:txBody>
                    <a:bodyPr/>
                    <a:lstStyle/>
                    <a:p>
                      <a:pPr algn="l"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Feed conversion of added gain</a:t>
                      </a:r>
                    </a:p>
                  </a:txBody>
                  <a:tcPr marL="12700" marR="12700" marT="12700"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2.9</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4.5</a:t>
                      </a: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Cost of added gain, $/Lb</a:t>
                      </a:r>
                    </a:p>
                  </a:txBody>
                  <a:tcPr marL="12700" marR="12700" marT="12700"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 $0.56 </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0.86</a:t>
                      </a:r>
                    </a:p>
                  </a:txBody>
                  <a:tcPr marL="12700" marR="12700" marT="12700" marB="0" anchor="b">
                    <a:lnL>
                      <a:noFill/>
                    </a:lnL>
                    <a:lnR>
                      <a:noFill/>
                    </a:lnR>
                    <a:lnT>
                      <a:noFill/>
                    </a:lnT>
                    <a:lnB>
                      <a:noFill/>
                    </a:lnB>
                  </a:tcPr>
                </a:tc>
              </a:tr>
              <a:tr h="326813">
                <a:tc>
                  <a:txBody>
                    <a:bodyPr/>
                    <a:lstStyle/>
                    <a:p>
                      <a:pPr algn="l"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000000"/>
                          </a:solidFill>
                          <a:effectLst/>
                          <a:latin typeface="Calibri"/>
                        </a:rPr>
                        <a:t>Income, $/</a:t>
                      </a:r>
                      <a:r>
                        <a:rPr lang="en-US" sz="2400" b="0" i="0" u="none" strike="noStrike" dirty="0" smtClean="0">
                          <a:solidFill>
                            <a:srgbClr val="000000"/>
                          </a:solidFill>
                          <a:effectLst/>
                          <a:latin typeface="Calibri"/>
                        </a:rPr>
                        <a:t>calf @1.30/</a:t>
                      </a:r>
                      <a:r>
                        <a:rPr lang="en-US" sz="2400" b="0" i="0" u="none" strike="noStrike" dirty="0" err="1" smtClean="0">
                          <a:solidFill>
                            <a:srgbClr val="000000"/>
                          </a:solidFill>
                          <a:effectLst/>
                          <a:latin typeface="Calibri"/>
                        </a:rPr>
                        <a:t>lb</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$629.20</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$682.50</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000000"/>
                          </a:solidFill>
                          <a:effectLst/>
                          <a:latin typeface="Calibri"/>
                        </a:rPr>
                        <a:t>$721.50</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a:solidFill>
                            <a:srgbClr val="FF0000"/>
                          </a:solidFill>
                          <a:effectLst/>
                          <a:latin typeface="Calibri"/>
                        </a:rPr>
                        <a:t>Return, $/calf</a:t>
                      </a: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FF0000"/>
                          </a:solidFill>
                          <a:effectLst/>
                          <a:latin typeface="Calibri"/>
                        </a:rPr>
                        <a:t>$629.20</a:t>
                      </a:r>
                      <a:endParaRPr lang="en-US" sz="2400" b="0" i="0" u="none" strike="noStrike" dirty="0">
                        <a:solidFill>
                          <a:srgbClr val="FF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FF0000"/>
                          </a:solidFill>
                          <a:effectLst/>
                          <a:latin typeface="Calibri"/>
                        </a:rPr>
                        <a:t>$646.99</a:t>
                      </a:r>
                      <a:endParaRPr lang="en-US" sz="2400" b="0" i="0" u="none" strike="noStrike" dirty="0">
                        <a:solidFill>
                          <a:srgbClr val="FF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400" b="0" i="0" u="none" strike="noStrike" dirty="0" smtClean="0">
                          <a:solidFill>
                            <a:srgbClr val="FF0000"/>
                          </a:solidFill>
                          <a:effectLst/>
                          <a:latin typeface="Calibri"/>
                        </a:rPr>
                        <a:t>$641.35</a:t>
                      </a:r>
                      <a:endParaRPr lang="en-US" sz="2400" b="0" i="0" u="none" strike="noStrike" dirty="0">
                        <a:solidFill>
                          <a:srgbClr val="FF0000"/>
                        </a:solidFill>
                        <a:effectLst/>
                        <a:latin typeface="Calibri"/>
                      </a:endParaRPr>
                    </a:p>
                  </a:txBody>
                  <a:tcPr marL="12700" marR="12700" marT="12700" marB="0" anchor="b">
                    <a:lnL>
                      <a:noFill/>
                    </a:lnL>
                    <a:lnR>
                      <a:noFill/>
                    </a:lnR>
                    <a:lnT>
                      <a:noFill/>
                    </a:lnT>
                    <a:lnB>
                      <a:noFill/>
                    </a:lnB>
                  </a:tcPr>
                </a:tc>
              </a:tr>
            </a:tbl>
          </a:graphicData>
        </a:graphic>
      </p:graphicFrame>
      <p:sp>
        <p:nvSpPr>
          <p:cNvPr id="7" name="Title 7"/>
          <p:cNvSpPr txBox="1">
            <a:spLocks/>
          </p:cNvSpPr>
          <p:nvPr/>
        </p:nvSpPr>
        <p:spPr>
          <a:xfrm>
            <a:off x="5098396" y="26080"/>
            <a:ext cx="4045604" cy="44344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bg1"/>
                </a:solidFill>
              </a:rPr>
              <a:t>Adapted from Faulkner et al. (1994) JAS 72:470-477</a:t>
            </a:r>
            <a:endParaRPr lang="en-US" sz="1600" dirty="0">
              <a:solidFill>
                <a:schemeClr val="bg1"/>
              </a:solidFill>
            </a:endParaRPr>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
        <p:nvSpPr>
          <p:cNvPr id="5" name="Rectangle 4"/>
          <p:cNvSpPr/>
          <p:nvPr/>
        </p:nvSpPr>
        <p:spPr>
          <a:xfrm>
            <a:off x="0" y="302409"/>
            <a:ext cx="3877985" cy="369332"/>
          </a:xfrm>
          <a:prstGeom prst="rect">
            <a:avLst/>
          </a:prstGeom>
        </p:spPr>
        <p:txBody>
          <a:bodyPr wrap="none">
            <a:spAutoFit/>
          </a:bodyPr>
          <a:lstStyle/>
          <a:p>
            <a:r>
              <a:rPr lang="pl-PL" i="1" dirty="0" smtClean="0">
                <a:latin typeface="Times" charset="0"/>
              </a:rPr>
              <a:t>Faulkner et al. (1994) JAS</a:t>
            </a:r>
            <a:r>
              <a:rPr lang="pl-PL" dirty="0" smtClean="0">
                <a:latin typeface="Times" charset="0"/>
              </a:rPr>
              <a:t> </a:t>
            </a:r>
            <a:r>
              <a:rPr lang="pl-PL" dirty="0">
                <a:latin typeface="Times" charset="0"/>
              </a:rPr>
              <a:t>72:470-477. </a:t>
            </a:r>
            <a:endParaRPr lang="pl-PL" dirty="0"/>
          </a:p>
        </p:txBody>
      </p:sp>
    </p:spTree>
    <p:extLst>
      <p:ext uri="{BB962C8B-B14F-4D97-AF65-F5344CB8AC3E}">
        <p14:creationId xmlns:p14="http://schemas.microsoft.com/office/powerpoint/2010/main" val="6362470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90118657"/>
              </p:ext>
            </p:extLst>
          </p:nvPr>
        </p:nvGraphicFramePr>
        <p:xfrm>
          <a:off x="386132" y="798513"/>
          <a:ext cx="8465770" cy="3448109"/>
        </p:xfrm>
        <a:graphic>
          <a:graphicData uri="http://schemas.openxmlformats.org/drawingml/2006/table">
            <a:tbl>
              <a:tblPr>
                <a:tableStyleId>{125E5076-3810-47DD-B79F-674D7AD40C01}</a:tableStyleId>
              </a:tblPr>
              <a:tblGrid>
                <a:gridCol w="2217368"/>
                <a:gridCol w="1746250"/>
                <a:gridCol w="1746250"/>
                <a:gridCol w="1062748"/>
                <a:gridCol w="1693154"/>
              </a:tblGrid>
              <a:tr h="315515">
                <a:tc>
                  <a:txBody>
                    <a:bodyPr/>
                    <a:lstStyle/>
                    <a:p>
                      <a:pPr algn="l" fontAlgn="ctr"/>
                      <a:r>
                        <a:rPr lang="en-US" sz="1800" u="none" strike="noStrike" dirty="0">
                          <a:effectLst/>
                        </a:rPr>
                        <a:t> </a:t>
                      </a:r>
                      <a:endParaRPr lang="en-US" sz="1800" b="1" i="0" u="none" strike="noStrike" dirty="0">
                        <a:solidFill>
                          <a:srgbClr val="000000"/>
                        </a:solidFill>
                        <a:effectLst/>
                        <a:latin typeface="Calibri" charset="0"/>
                      </a:endParaRPr>
                    </a:p>
                  </a:txBody>
                  <a:tcPr marL="12299" marR="12299" marT="12299" marB="0" anchor="ctr"/>
                </a:tc>
                <a:tc gridSpan="2">
                  <a:txBody>
                    <a:bodyPr/>
                    <a:lstStyle/>
                    <a:p>
                      <a:pPr algn="ctr" fontAlgn="ctr"/>
                      <a:r>
                        <a:rPr lang="en-US" sz="1800" u="none" strike="noStrike">
                          <a:effectLst/>
                        </a:rPr>
                        <a:t>Treatment</a:t>
                      </a:r>
                      <a:endParaRPr lang="en-US" sz="1800" b="1" i="0" u="none" strike="noStrike">
                        <a:solidFill>
                          <a:srgbClr val="000000"/>
                        </a:solidFill>
                        <a:effectLst/>
                        <a:latin typeface="Calibri" charset="0"/>
                      </a:endParaRPr>
                    </a:p>
                  </a:txBody>
                  <a:tcPr marL="12299" marR="12299" marT="12299" marB="0" anchor="ctr"/>
                </a:tc>
                <a:tc hMerge="1">
                  <a:txBody>
                    <a:bodyPr/>
                    <a:lstStyle/>
                    <a:p>
                      <a:endParaRPr lang="en-US"/>
                    </a:p>
                  </a:txBody>
                  <a:tcPr/>
                </a:tc>
                <a:tc>
                  <a:txBody>
                    <a:bodyPr/>
                    <a:lstStyle/>
                    <a:p>
                      <a:pPr algn="ctr" fontAlgn="ctr"/>
                      <a:r>
                        <a:rPr lang="en-US" sz="1800" u="none" strike="noStrike">
                          <a:effectLst/>
                        </a:rPr>
                        <a:t> </a:t>
                      </a:r>
                      <a:endParaRPr lang="en-US" sz="1800" b="1" i="0" u="none" strike="noStrike">
                        <a:solidFill>
                          <a:srgbClr val="000000"/>
                        </a:solidFill>
                        <a:effectLst/>
                        <a:latin typeface="Calibri" charset="0"/>
                      </a:endParaRPr>
                    </a:p>
                  </a:txBody>
                  <a:tcPr marL="12299" marR="12299" marT="12299" marB="0" anchor="ctr"/>
                </a:tc>
                <a:tc>
                  <a:txBody>
                    <a:bodyPr/>
                    <a:lstStyle/>
                    <a:p>
                      <a:pPr algn="ctr" fontAlgn="ctr"/>
                      <a:endParaRPr lang="en-US" sz="1800" b="1" i="0" u="none" strike="noStrike" dirty="0">
                        <a:solidFill>
                          <a:srgbClr val="000000"/>
                        </a:solidFill>
                        <a:effectLst/>
                        <a:latin typeface="Calibri" charset="0"/>
                      </a:endParaRPr>
                    </a:p>
                  </a:txBody>
                  <a:tcPr marL="12299" marR="12299" marT="12299" marB="0" anchor="ctr"/>
                </a:tc>
              </a:tr>
              <a:tr h="536377">
                <a:tc>
                  <a:txBody>
                    <a:bodyPr/>
                    <a:lstStyle/>
                    <a:p>
                      <a:pPr algn="l" fontAlgn="ctr"/>
                      <a:r>
                        <a:rPr lang="en-US" sz="1800" u="none" strike="noStrike" dirty="0">
                          <a:effectLst/>
                        </a:rPr>
                        <a:t>Item</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Non-sup</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Limit creep-fed</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SEM</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P-value</a:t>
                      </a:r>
                      <a:r>
                        <a:rPr lang="en-US" sz="1800" u="none" strike="noStrike" dirty="0">
                          <a:effectLst/>
                        </a:rPr>
                        <a:t> </a:t>
                      </a:r>
                      <a:endParaRPr lang="en-US" sz="1800" b="0"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r>
              <a:tr h="268188">
                <a:tc>
                  <a:txBody>
                    <a:bodyPr/>
                    <a:lstStyle/>
                    <a:p>
                      <a:pPr algn="l" fontAlgn="ctr"/>
                      <a:r>
                        <a:rPr lang="en-US" sz="1800" b="1" u="none" strike="noStrike" dirty="0">
                          <a:solidFill>
                            <a:sysClr val="windowText" lastClr="000000"/>
                          </a:solidFill>
                          <a:effectLst/>
                        </a:rPr>
                        <a:t>Calf BW, </a:t>
                      </a:r>
                      <a:r>
                        <a:rPr lang="en-US" sz="1800" b="1" u="none" strike="noStrike" dirty="0" err="1">
                          <a:solidFill>
                            <a:sysClr val="windowText" lastClr="000000"/>
                          </a:solidFill>
                          <a:effectLst/>
                        </a:rPr>
                        <a:t>lb</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8188">
                <a:tc>
                  <a:txBody>
                    <a:bodyPr/>
                    <a:lstStyle/>
                    <a:p>
                      <a:pPr algn="ctr" fontAlgn="ctr"/>
                      <a:r>
                        <a:rPr lang="en-US" sz="1800" u="none" strike="noStrike" dirty="0">
                          <a:solidFill>
                            <a:sysClr val="windowText" lastClr="000000"/>
                          </a:solidFill>
                          <a:effectLst/>
                        </a:rPr>
                        <a:t>d 0 </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289</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291</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8.4</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0.76</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188">
                <a:tc>
                  <a:txBody>
                    <a:bodyPr/>
                    <a:lstStyle/>
                    <a:p>
                      <a:pPr algn="ctr" fontAlgn="ctr"/>
                      <a:r>
                        <a:rPr lang="en-US" sz="1800" u="none" strike="noStrike" dirty="0">
                          <a:solidFill>
                            <a:sysClr val="windowText" lastClr="000000"/>
                          </a:solidFill>
                          <a:effectLst/>
                        </a:rPr>
                        <a:t>d 102</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482</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504</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9.3</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0.05</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601">
                <a:tc>
                  <a:txBody>
                    <a:bodyPr/>
                    <a:lstStyle/>
                    <a:p>
                      <a:pPr algn="l" fontAlgn="ctr"/>
                      <a:r>
                        <a:rPr lang="en-US" sz="1800" b="1" i="1" u="none" strike="noStrike" dirty="0">
                          <a:solidFill>
                            <a:sysClr val="windowText" lastClr="000000"/>
                          </a:solidFill>
                          <a:effectLst/>
                        </a:rPr>
                        <a:t>Calf ADG, </a:t>
                      </a:r>
                      <a:r>
                        <a:rPr lang="en-US" sz="1800" b="1" i="1" u="none" strike="noStrike" dirty="0" err="1">
                          <a:solidFill>
                            <a:sysClr val="windowText" lastClr="000000"/>
                          </a:solidFill>
                          <a:effectLst/>
                        </a:rPr>
                        <a:t>lb</a:t>
                      </a:r>
                      <a:r>
                        <a:rPr lang="en-US" sz="1800" b="1" i="1" u="none" strike="noStrike" dirty="0">
                          <a:solidFill>
                            <a:sysClr val="windowText" lastClr="000000"/>
                          </a:solidFill>
                          <a:effectLst/>
                        </a:rPr>
                        <a:t>/d</a:t>
                      </a:r>
                      <a:endParaRPr lang="en-US" sz="1800" b="1" i="1"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8188">
                <a:tc>
                  <a:txBody>
                    <a:bodyPr/>
                    <a:lstStyle/>
                    <a:p>
                      <a:pPr algn="ctr" fontAlgn="ctr"/>
                      <a:r>
                        <a:rPr lang="en-US" sz="1800" u="none" strike="noStrike" dirty="0">
                          <a:solidFill>
                            <a:sysClr val="windowText" lastClr="000000"/>
                          </a:solidFill>
                          <a:effectLst/>
                        </a:rPr>
                        <a:t>d 0 to 102</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1.89</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2.07</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0.066</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0.07</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601">
                <a:tc>
                  <a:txBody>
                    <a:bodyPr/>
                    <a:lstStyle/>
                    <a:p>
                      <a:pPr algn="l" fontAlgn="ctr"/>
                      <a:r>
                        <a:rPr lang="en-US" sz="1800" b="1" u="none" strike="noStrike" dirty="0">
                          <a:solidFill>
                            <a:sysClr val="windowText" lastClr="000000"/>
                          </a:solidFill>
                          <a:effectLst/>
                        </a:rPr>
                        <a:t>Supplement DMI, </a:t>
                      </a:r>
                      <a:r>
                        <a:rPr lang="en-US" sz="1800" b="1" u="none" strike="noStrike" dirty="0" err="1">
                          <a:solidFill>
                            <a:sysClr val="windowText" lastClr="000000"/>
                          </a:solidFill>
                          <a:effectLst/>
                        </a:rPr>
                        <a:t>lb</a:t>
                      </a:r>
                      <a:r>
                        <a:rPr lang="en-US" sz="1800" b="1" u="none" strike="noStrike" dirty="0">
                          <a:solidFill>
                            <a:sysClr val="windowText" lastClr="000000"/>
                          </a:solidFill>
                          <a:effectLst/>
                        </a:rPr>
                        <a:t>/d</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8188">
                <a:tc>
                  <a:txBody>
                    <a:bodyPr/>
                    <a:lstStyle/>
                    <a:p>
                      <a:pPr algn="ctr" fontAlgn="ctr"/>
                      <a:r>
                        <a:rPr lang="en-US" sz="1800" u="none" strike="noStrike" dirty="0">
                          <a:solidFill>
                            <a:sysClr val="windowText" lastClr="000000"/>
                          </a:solidFill>
                          <a:effectLst/>
                        </a:rPr>
                        <a:t>d 0 to 102</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35.7</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a:solidFill>
                            <a:sysClr val="windowText" lastClr="000000"/>
                          </a:solidFill>
                          <a:effectLst/>
                        </a:rPr>
                        <a:t> </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itle 7"/>
          <p:cNvSpPr txBox="1">
            <a:spLocks/>
          </p:cNvSpPr>
          <p:nvPr/>
        </p:nvSpPr>
        <p:spPr>
          <a:xfrm>
            <a:off x="5098396" y="26080"/>
            <a:ext cx="4045604" cy="44344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bg1"/>
                </a:solidFill>
              </a:rPr>
              <a:t>Adapted from Faulkner et al. (1994) JAS 72:470-477</a:t>
            </a:r>
            <a:endParaRPr lang="en-US" sz="1600" dirty="0">
              <a:solidFill>
                <a:schemeClr val="bg1"/>
              </a:solidFill>
            </a:endParaRPr>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
        <p:nvSpPr>
          <p:cNvPr id="3" name="Rectangle 2"/>
          <p:cNvSpPr/>
          <p:nvPr/>
        </p:nvSpPr>
        <p:spPr>
          <a:xfrm>
            <a:off x="-1" y="305148"/>
            <a:ext cx="4769383" cy="369332"/>
          </a:xfrm>
          <a:prstGeom prst="rect">
            <a:avLst/>
          </a:prstGeom>
        </p:spPr>
        <p:txBody>
          <a:bodyPr wrap="none">
            <a:spAutoFit/>
          </a:bodyPr>
          <a:lstStyle/>
          <a:p>
            <a:r>
              <a:rPr lang="fi-FI" dirty="0" smtClean="0">
                <a:latin typeface="TimesNewRomanPSMT" charset="0"/>
              </a:rPr>
              <a:t>Moriel and </a:t>
            </a:r>
            <a:r>
              <a:rPr lang="fi-FI" dirty="0" err="1" smtClean="0">
                <a:latin typeface="TimesNewRomanPSMT" charset="0"/>
              </a:rPr>
              <a:t>Arthington</a:t>
            </a:r>
            <a:r>
              <a:rPr lang="fi-FI" dirty="0" smtClean="0">
                <a:latin typeface="TimesNewRomanPSMT" charset="0"/>
              </a:rPr>
              <a:t> (2013) JAS 91:1371–1380</a:t>
            </a:r>
          </a:p>
        </p:txBody>
      </p:sp>
    </p:spTree>
    <p:extLst>
      <p:ext uri="{BB962C8B-B14F-4D97-AF65-F5344CB8AC3E}">
        <p14:creationId xmlns:p14="http://schemas.microsoft.com/office/powerpoint/2010/main" val="20705319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44985235"/>
              </p:ext>
            </p:extLst>
          </p:nvPr>
        </p:nvGraphicFramePr>
        <p:xfrm>
          <a:off x="386132" y="798513"/>
          <a:ext cx="8465770" cy="3448109"/>
        </p:xfrm>
        <a:graphic>
          <a:graphicData uri="http://schemas.openxmlformats.org/drawingml/2006/table">
            <a:tbl>
              <a:tblPr>
                <a:tableStyleId>{125E5076-3810-47DD-B79F-674D7AD40C01}</a:tableStyleId>
              </a:tblPr>
              <a:tblGrid>
                <a:gridCol w="2217368"/>
                <a:gridCol w="1746250"/>
                <a:gridCol w="1746250"/>
                <a:gridCol w="1062748"/>
                <a:gridCol w="1693154"/>
              </a:tblGrid>
              <a:tr h="315515">
                <a:tc>
                  <a:txBody>
                    <a:bodyPr/>
                    <a:lstStyle/>
                    <a:p>
                      <a:pPr algn="l" fontAlgn="ctr"/>
                      <a:r>
                        <a:rPr lang="en-US" sz="1800" u="none" strike="noStrike" dirty="0">
                          <a:effectLst/>
                        </a:rPr>
                        <a:t> </a:t>
                      </a:r>
                      <a:endParaRPr lang="en-US" sz="1800" b="1" i="0" u="none" strike="noStrike" dirty="0">
                        <a:solidFill>
                          <a:srgbClr val="000000"/>
                        </a:solidFill>
                        <a:effectLst/>
                        <a:latin typeface="Calibri" charset="0"/>
                      </a:endParaRPr>
                    </a:p>
                  </a:txBody>
                  <a:tcPr marL="12299" marR="12299" marT="12299" marB="0" anchor="ctr"/>
                </a:tc>
                <a:tc gridSpan="2">
                  <a:txBody>
                    <a:bodyPr/>
                    <a:lstStyle/>
                    <a:p>
                      <a:pPr algn="ctr" fontAlgn="ctr"/>
                      <a:r>
                        <a:rPr lang="en-US" sz="1800" u="none" strike="noStrike">
                          <a:effectLst/>
                        </a:rPr>
                        <a:t>Treatment</a:t>
                      </a:r>
                      <a:endParaRPr lang="en-US" sz="1800" b="1" i="0" u="none" strike="noStrike">
                        <a:solidFill>
                          <a:srgbClr val="000000"/>
                        </a:solidFill>
                        <a:effectLst/>
                        <a:latin typeface="Calibri" charset="0"/>
                      </a:endParaRPr>
                    </a:p>
                  </a:txBody>
                  <a:tcPr marL="12299" marR="12299" marT="12299" marB="0" anchor="ctr"/>
                </a:tc>
                <a:tc hMerge="1">
                  <a:txBody>
                    <a:bodyPr/>
                    <a:lstStyle/>
                    <a:p>
                      <a:endParaRPr lang="en-US"/>
                    </a:p>
                  </a:txBody>
                  <a:tcPr/>
                </a:tc>
                <a:tc>
                  <a:txBody>
                    <a:bodyPr/>
                    <a:lstStyle/>
                    <a:p>
                      <a:pPr algn="ctr" fontAlgn="ctr"/>
                      <a:r>
                        <a:rPr lang="en-US" sz="1800" u="none" strike="noStrike">
                          <a:effectLst/>
                        </a:rPr>
                        <a:t> </a:t>
                      </a:r>
                      <a:endParaRPr lang="en-US" sz="1800" b="1" i="0" u="none" strike="noStrike">
                        <a:solidFill>
                          <a:srgbClr val="000000"/>
                        </a:solidFill>
                        <a:effectLst/>
                        <a:latin typeface="Calibri" charset="0"/>
                      </a:endParaRPr>
                    </a:p>
                  </a:txBody>
                  <a:tcPr marL="12299" marR="12299" marT="12299" marB="0" anchor="ctr"/>
                </a:tc>
                <a:tc>
                  <a:txBody>
                    <a:bodyPr/>
                    <a:lstStyle/>
                    <a:p>
                      <a:pPr algn="ctr" fontAlgn="ctr"/>
                      <a:endParaRPr lang="en-US" sz="1800" b="1" i="0" u="none" strike="noStrike" dirty="0">
                        <a:solidFill>
                          <a:srgbClr val="000000"/>
                        </a:solidFill>
                        <a:effectLst/>
                        <a:latin typeface="Calibri" charset="0"/>
                      </a:endParaRPr>
                    </a:p>
                  </a:txBody>
                  <a:tcPr marL="12299" marR="12299" marT="12299" marB="0" anchor="ctr"/>
                </a:tc>
              </a:tr>
              <a:tr h="536377">
                <a:tc>
                  <a:txBody>
                    <a:bodyPr/>
                    <a:lstStyle/>
                    <a:p>
                      <a:pPr algn="l" fontAlgn="ctr"/>
                      <a:r>
                        <a:rPr lang="en-US" sz="1800" u="none" strike="noStrike" dirty="0">
                          <a:effectLst/>
                        </a:rPr>
                        <a:t>Item</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Non-sup</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Limit creep-fed</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SEM</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P-value</a:t>
                      </a:r>
                      <a:r>
                        <a:rPr lang="en-US" sz="1800" u="none" strike="noStrike" dirty="0">
                          <a:effectLst/>
                        </a:rPr>
                        <a:t> </a:t>
                      </a:r>
                      <a:endParaRPr lang="en-US" sz="1800" b="0"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r>
              <a:tr h="268188">
                <a:tc>
                  <a:txBody>
                    <a:bodyPr/>
                    <a:lstStyle/>
                    <a:p>
                      <a:pPr algn="l" fontAlgn="ctr"/>
                      <a:r>
                        <a:rPr lang="en-US" sz="1800" b="1" u="none" strike="noStrike" dirty="0">
                          <a:solidFill>
                            <a:sysClr val="windowText" lastClr="000000"/>
                          </a:solidFill>
                          <a:effectLst/>
                        </a:rPr>
                        <a:t>Calf BW, </a:t>
                      </a:r>
                      <a:r>
                        <a:rPr lang="en-US" sz="1800" b="1" u="none" strike="noStrike" dirty="0" err="1">
                          <a:solidFill>
                            <a:sysClr val="windowText" lastClr="000000"/>
                          </a:solidFill>
                          <a:effectLst/>
                        </a:rPr>
                        <a:t>lb</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8188">
                <a:tc>
                  <a:txBody>
                    <a:bodyPr/>
                    <a:lstStyle/>
                    <a:p>
                      <a:pPr algn="ctr" fontAlgn="ctr"/>
                      <a:r>
                        <a:rPr lang="en-US" sz="1800" u="none" strike="noStrike" dirty="0">
                          <a:solidFill>
                            <a:sysClr val="windowText" lastClr="000000"/>
                          </a:solidFill>
                          <a:effectLst/>
                        </a:rPr>
                        <a:t>d 0 </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289</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291</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8.4</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0.76</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188">
                <a:tc>
                  <a:txBody>
                    <a:bodyPr/>
                    <a:lstStyle/>
                    <a:p>
                      <a:pPr algn="ctr" fontAlgn="ctr"/>
                      <a:r>
                        <a:rPr lang="en-US" sz="1800" u="none" strike="noStrike" dirty="0">
                          <a:solidFill>
                            <a:sysClr val="windowText" lastClr="000000"/>
                          </a:solidFill>
                          <a:effectLst/>
                        </a:rPr>
                        <a:t>d 102</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482</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504</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9.3</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0.05</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601">
                <a:tc>
                  <a:txBody>
                    <a:bodyPr/>
                    <a:lstStyle/>
                    <a:p>
                      <a:pPr algn="l" fontAlgn="ctr"/>
                      <a:r>
                        <a:rPr lang="en-US" sz="1800" b="1" i="1" u="none" strike="noStrike" dirty="0">
                          <a:solidFill>
                            <a:sysClr val="windowText" lastClr="000000"/>
                          </a:solidFill>
                          <a:effectLst/>
                        </a:rPr>
                        <a:t>Calf ADG, </a:t>
                      </a:r>
                      <a:r>
                        <a:rPr lang="en-US" sz="1800" b="1" i="1" u="none" strike="noStrike" dirty="0" err="1">
                          <a:solidFill>
                            <a:sysClr val="windowText" lastClr="000000"/>
                          </a:solidFill>
                          <a:effectLst/>
                        </a:rPr>
                        <a:t>lb</a:t>
                      </a:r>
                      <a:r>
                        <a:rPr lang="en-US" sz="1800" b="1" i="1" u="none" strike="noStrike" dirty="0">
                          <a:solidFill>
                            <a:sysClr val="windowText" lastClr="000000"/>
                          </a:solidFill>
                          <a:effectLst/>
                        </a:rPr>
                        <a:t>/d</a:t>
                      </a:r>
                      <a:endParaRPr lang="en-US" sz="1800" b="1" i="1"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8188">
                <a:tc>
                  <a:txBody>
                    <a:bodyPr/>
                    <a:lstStyle/>
                    <a:p>
                      <a:pPr algn="ctr" fontAlgn="ctr"/>
                      <a:r>
                        <a:rPr lang="en-US" sz="1800" u="none" strike="noStrike" dirty="0">
                          <a:solidFill>
                            <a:sysClr val="windowText" lastClr="000000"/>
                          </a:solidFill>
                          <a:effectLst/>
                        </a:rPr>
                        <a:t>d 0 to 102</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1.89</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2.07</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0.066</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0.07</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601">
                <a:tc>
                  <a:txBody>
                    <a:bodyPr/>
                    <a:lstStyle/>
                    <a:p>
                      <a:pPr algn="l" fontAlgn="ctr"/>
                      <a:r>
                        <a:rPr lang="en-US" sz="1800" b="1" u="none" strike="noStrike" dirty="0">
                          <a:solidFill>
                            <a:sysClr val="windowText" lastClr="000000"/>
                          </a:solidFill>
                          <a:effectLst/>
                        </a:rPr>
                        <a:t>Supplement DMI, </a:t>
                      </a:r>
                      <a:r>
                        <a:rPr lang="en-US" sz="1800" b="1" u="none" strike="noStrike" dirty="0" err="1">
                          <a:solidFill>
                            <a:sysClr val="windowText" lastClr="000000"/>
                          </a:solidFill>
                          <a:effectLst/>
                        </a:rPr>
                        <a:t>lb</a:t>
                      </a:r>
                      <a:r>
                        <a:rPr lang="en-US" sz="1800" b="1" u="none" strike="noStrike" dirty="0">
                          <a:solidFill>
                            <a:sysClr val="windowText" lastClr="000000"/>
                          </a:solidFill>
                          <a:effectLst/>
                        </a:rPr>
                        <a:t>/d</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8188">
                <a:tc>
                  <a:txBody>
                    <a:bodyPr/>
                    <a:lstStyle/>
                    <a:p>
                      <a:pPr algn="ctr" fontAlgn="ctr"/>
                      <a:r>
                        <a:rPr lang="en-US" sz="1800" u="none" strike="noStrike" dirty="0">
                          <a:solidFill>
                            <a:sysClr val="windowText" lastClr="000000"/>
                          </a:solidFill>
                          <a:effectLst/>
                        </a:rPr>
                        <a:t>d 0 to 102</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0</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35.7</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itle 7"/>
          <p:cNvSpPr txBox="1">
            <a:spLocks/>
          </p:cNvSpPr>
          <p:nvPr/>
        </p:nvSpPr>
        <p:spPr>
          <a:xfrm>
            <a:off x="5098396" y="26080"/>
            <a:ext cx="4045604" cy="44344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bg1"/>
                </a:solidFill>
              </a:rPr>
              <a:t>Adapted from Faulkner et al. (1994) JAS 72:470-477</a:t>
            </a:r>
            <a:endParaRPr lang="en-US" sz="1600" dirty="0">
              <a:solidFill>
                <a:schemeClr val="bg1"/>
              </a:solidFill>
            </a:endParaRPr>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
        <p:nvSpPr>
          <p:cNvPr id="3" name="Rectangle 2"/>
          <p:cNvSpPr/>
          <p:nvPr/>
        </p:nvSpPr>
        <p:spPr>
          <a:xfrm>
            <a:off x="-1" y="305148"/>
            <a:ext cx="4769383" cy="369332"/>
          </a:xfrm>
          <a:prstGeom prst="rect">
            <a:avLst/>
          </a:prstGeom>
        </p:spPr>
        <p:txBody>
          <a:bodyPr wrap="none">
            <a:spAutoFit/>
          </a:bodyPr>
          <a:lstStyle/>
          <a:p>
            <a:r>
              <a:rPr lang="fi-FI" dirty="0" smtClean="0">
                <a:latin typeface="TimesNewRomanPSMT" charset="0"/>
              </a:rPr>
              <a:t>Moriel and </a:t>
            </a:r>
            <a:r>
              <a:rPr lang="fi-FI" dirty="0" err="1" smtClean="0">
                <a:latin typeface="TimesNewRomanPSMT" charset="0"/>
              </a:rPr>
              <a:t>Arthington</a:t>
            </a:r>
            <a:r>
              <a:rPr lang="fi-FI" dirty="0" smtClean="0">
                <a:latin typeface="TimesNewRomanPSMT" charset="0"/>
              </a:rPr>
              <a:t> (2013) JAS 91:1371–1380</a:t>
            </a:r>
          </a:p>
        </p:txBody>
      </p:sp>
      <p:sp>
        <p:nvSpPr>
          <p:cNvPr id="6" name="TextBox 5"/>
          <p:cNvSpPr txBox="1"/>
          <p:nvPr/>
        </p:nvSpPr>
        <p:spPr>
          <a:xfrm>
            <a:off x="4769382" y="3438962"/>
            <a:ext cx="2661304" cy="369332"/>
          </a:xfrm>
          <a:prstGeom prst="rect">
            <a:avLst/>
          </a:prstGeom>
          <a:solidFill>
            <a:schemeClr val="bg1"/>
          </a:solidFill>
          <a:ln>
            <a:solidFill>
              <a:srgbClr val="FF0000"/>
            </a:solidFill>
          </a:ln>
        </p:spPr>
        <p:txBody>
          <a:bodyPr wrap="square" rtlCol="0">
            <a:spAutoFit/>
          </a:bodyPr>
          <a:lstStyle/>
          <a:p>
            <a:pPr algn="ctr"/>
            <a:r>
              <a:rPr lang="en-US" dirty="0" smtClean="0">
                <a:solidFill>
                  <a:srgbClr val="FF0000"/>
                </a:solidFill>
              </a:rPr>
              <a:t>+0.18 </a:t>
            </a:r>
            <a:r>
              <a:rPr lang="en-US" dirty="0" err="1" smtClean="0">
                <a:solidFill>
                  <a:srgbClr val="FF0000"/>
                </a:solidFill>
              </a:rPr>
              <a:t>lb</a:t>
            </a:r>
            <a:r>
              <a:rPr lang="en-US" dirty="0" smtClean="0">
                <a:solidFill>
                  <a:srgbClr val="FF0000"/>
                </a:solidFill>
              </a:rPr>
              <a:t>/d added gain</a:t>
            </a:r>
            <a:endParaRPr lang="en-US" dirty="0">
              <a:solidFill>
                <a:srgbClr val="FF0000"/>
              </a:solidFill>
            </a:endParaRPr>
          </a:p>
        </p:txBody>
      </p:sp>
    </p:spTree>
    <p:extLst>
      <p:ext uri="{BB962C8B-B14F-4D97-AF65-F5344CB8AC3E}">
        <p14:creationId xmlns:p14="http://schemas.microsoft.com/office/powerpoint/2010/main" val="17862603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86132" y="798513"/>
          <a:ext cx="8465770" cy="6019562"/>
        </p:xfrm>
        <a:graphic>
          <a:graphicData uri="http://schemas.openxmlformats.org/drawingml/2006/table">
            <a:tbl>
              <a:tblPr>
                <a:tableStyleId>{125E5076-3810-47DD-B79F-674D7AD40C01}</a:tableStyleId>
              </a:tblPr>
              <a:tblGrid>
                <a:gridCol w="2217368"/>
                <a:gridCol w="1746250"/>
                <a:gridCol w="1746250"/>
                <a:gridCol w="1062748"/>
                <a:gridCol w="1693154"/>
              </a:tblGrid>
              <a:tr h="315515">
                <a:tc>
                  <a:txBody>
                    <a:bodyPr/>
                    <a:lstStyle/>
                    <a:p>
                      <a:pPr algn="l" fontAlgn="ctr"/>
                      <a:r>
                        <a:rPr lang="en-US" sz="1800" u="none" strike="noStrike" dirty="0">
                          <a:effectLst/>
                        </a:rPr>
                        <a:t> </a:t>
                      </a:r>
                      <a:endParaRPr lang="en-US" sz="1800" b="1" i="0" u="none" strike="noStrike" dirty="0">
                        <a:solidFill>
                          <a:srgbClr val="000000"/>
                        </a:solidFill>
                        <a:effectLst/>
                        <a:latin typeface="Calibri" charset="0"/>
                      </a:endParaRPr>
                    </a:p>
                  </a:txBody>
                  <a:tcPr marL="12299" marR="12299" marT="12299" marB="0" anchor="ctr"/>
                </a:tc>
                <a:tc gridSpan="2">
                  <a:txBody>
                    <a:bodyPr/>
                    <a:lstStyle/>
                    <a:p>
                      <a:pPr algn="ctr" fontAlgn="ctr"/>
                      <a:r>
                        <a:rPr lang="en-US" sz="1800" u="none" strike="noStrike">
                          <a:effectLst/>
                        </a:rPr>
                        <a:t>Treatment</a:t>
                      </a:r>
                      <a:endParaRPr lang="en-US" sz="1800" b="1" i="0" u="none" strike="noStrike">
                        <a:solidFill>
                          <a:srgbClr val="000000"/>
                        </a:solidFill>
                        <a:effectLst/>
                        <a:latin typeface="Calibri" charset="0"/>
                      </a:endParaRPr>
                    </a:p>
                  </a:txBody>
                  <a:tcPr marL="12299" marR="12299" marT="12299" marB="0" anchor="ctr"/>
                </a:tc>
                <a:tc hMerge="1">
                  <a:txBody>
                    <a:bodyPr/>
                    <a:lstStyle/>
                    <a:p>
                      <a:endParaRPr lang="en-US"/>
                    </a:p>
                  </a:txBody>
                  <a:tcPr/>
                </a:tc>
                <a:tc>
                  <a:txBody>
                    <a:bodyPr/>
                    <a:lstStyle/>
                    <a:p>
                      <a:pPr algn="ctr" fontAlgn="ctr"/>
                      <a:r>
                        <a:rPr lang="en-US" sz="1800" u="none" strike="noStrike">
                          <a:effectLst/>
                        </a:rPr>
                        <a:t> </a:t>
                      </a:r>
                      <a:endParaRPr lang="en-US" sz="1800" b="1" i="0" u="none" strike="noStrike">
                        <a:solidFill>
                          <a:srgbClr val="000000"/>
                        </a:solidFill>
                        <a:effectLst/>
                        <a:latin typeface="Calibri" charset="0"/>
                      </a:endParaRPr>
                    </a:p>
                  </a:txBody>
                  <a:tcPr marL="12299" marR="12299" marT="12299" marB="0" anchor="ctr"/>
                </a:tc>
                <a:tc>
                  <a:txBody>
                    <a:bodyPr/>
                    <a:lstStyle/>
                    <a:p>
                      <a:pPr algn="ctr" fontAlgn="ctr"/>
                      <a:endParaRPr lang="en-US" sz="1800" b="1" i="0" u="none" strike="noStrike" dirty="0">
                        <a:solidFill>
                          <a:srgbClr val="000000"/>
                        </a:solidFill>
                        <a:effectLst/>
                        <a:latin typeface="Calibri" charset="0"/>
                      </a:endParaRPr>
                    </a:p>
                  </a:txBody>
                  <a:tcPr marL="12299" marR="12299" marT="12299" marB="0" anchor="ctr"/>
                </a:tc>
              </a:tr>
              <a:tr h="536377">
                <a:tc>
                  <a:txBody>
                    <a:bodyPr/>
                    <a:lstStyle/>
                    <a:p>
                      <a:pPr algn="l" fontAlgn="ctr"/>
                      <a:r>
                        <a:rPr lang="en-US" sz="1800" u="none" strike="noStrike" dirty="0">
                          <a:effectLst/>
                        </a:rPr>
                        <a:t>Item</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Non-sup</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Limit creep-fed</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SEM</a:t>
                      </a:r>
                      <a:endParaRPr lang="en-US" sz="1800" b="1"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P-value</a:t>
                      </a:r>
                      <a:r>
                        <a:rPr lang="en-US" sz="1800" u="none" strike="noStrike" dirty="0">
                          <a:effectLst/>
                        </a:rPr>
                        <a:t> </a:t>
                      </a:r>
                      <a:endParaRPr lang="en-US" sz="1800" b="0" i="0" u="none" strike="noStrike" dirty="0">
                        <a:solidFill>
                          <a:srgbClr val="000000"/>
                        </a:solidFill>
                        <a:effectLst/>
                        <a:latin typeface="Calibri" charset="0"/>
                      </a:endParaRPr>
                    </a:p>
                  </a:txBody>
                  <a:tcPr marL="12299" marR="12299" marT="12299" marB="0" anchor="ctr">
                    <a:lnB w="12700" cap="flat" cmpd="sng" algn="ctr">
                      <a:solidFill>
                        <a:schemeClr val="tx1"/>
                      </a:solidFill>
                      <a:prstDash val="solid"/>
                      <a:round/>
                      <a:headEnd type="none" w="med" len="med"/>
                      <a:tailEnd type="none" w="med" len="med"/>
                    </a:lnB>
                  </a:tcPr>
                </a:tc>
              </a:tr>
              <a:tr h="268188">
                <a:tc>
                  <a:txBody>
                    <a:bodyPr/>
                    <a:lstStyle/>
                    <a:p>
                      <a:pPr algn="l" fontAlgn="ctr"/>
                      <a:r>
                        <a:rPr lang="en-US" sz="1800" b="1" u="none" strike="noStrike" dirty="0">
                          <a:solidFill>
                            <a:sysClr val="windowText" lastClr="000000"/>
                          </a:solidFill>
                          <a:effectLst/>
                        </a:rPr>
                        <a:t>Calf BW, </a:t>
                      </a:r>
                      <a:r>
                        <a:rPr lang="en-US" sz="1800" b="1" u="none" strike="noStrike" dirty="0" err="1">
                          <a:solidFill>
                            <a:sysClr val="windowText" lastClr="000000"/>
                          </a:solidFill>
                          <a:effectLst/>
                        </a:rPr>
                        <a:t>lb</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u="none" strike="noStrike" dirty="0">
                          <a:solidFill>
                            <a:sysClr val="windowText" lastClr="000000"/>
                          </a:solidFill>
                          <a:effectLst/>
                        </a:rPr>
                        <a:t> </a:t>
                      </a:r>
                      <a:endParaRPr lang="en-US" sz="1800" b="0" i="0" u="none" strike="noStrike" dirty="0">
                        <a:solidFill>
                          <a:sysClr val="windowText" lastClr="000000"/>
                        </a:solidFill>
                        <a:effectLst/>
                        <a:latin typeface="Calibri" charset="0"/>
                      </a:endParaRPr>
                    </a:p>
                  </a:txBody>
                  <a:tcPr marL="12299" marR="12299" marT="122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8188">
                <a:tc>
                  <a:txBody>
                    <a:bodyPr/>
                    <a:lstStyle/>
                    <a:p>
                      <a:pPr algn="ctr" fontAlgn="ctr"/>
                      <a:r>
                        <a:rPr lang="en-US" sz="1800" u="none" strike="noStrike" dirty="0">
                          <a:solidFill>
                            <a:sysClr val="windowText" lastClr="000000"/>
                          </a:solidFill>
                          <a:effectLst/>
                        </a:rPr>
                        <a:t>d 0 </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289</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291</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8.4</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0.76</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188">
                <a:tc>
                  <a:txBody>
                    <a:bodyPr/>
                    <a:lstStyle/>
                    <a:p>
                      <a:pPr algn="ctr" fontAlgn="ctr"/>
                      <a:r>
                        <a:rPr lang="en-US" sz="1800" u="none" strike="noStrike" dirty="0">
                          <a:solidFill>
                            <a:sysClr val="windowText" lastClr="000000"/>
                          </a:solidFill>
                          <a:effectLst/>
                        </a:rPr>
                        <a:t>d 102</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482</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504</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9.3</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0.05</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601">
                <a:tc>
                  <a:txBody>
                    <a:bodyPr/>
                    <a:lstStyle/>
                    <a:p>
                      <a:pPr algn="l" fontAlgn="ctr"/>
                      <a:r>
                        <a:rPr lang="en-US" sz="1800" b="1" i="1" u="none" strike="noStrike" dirty="0">
                          <a:solidFill>
                            <a:sysClr val="windowText" lastClr="000000"/>
                          </a:solidFill>
                          <a:effectLst/>
                        </a:rPr>
                        <a:t>Calf ADG, </a:t>
                      </a:r>
                      <a:r>
                        <a:rPr lang="en-US" sz="1800" b="1" i="1" u="none" strike="noStrike" dirty="0" err="1">
                          <a:solidFill>
                            <a:sysClr val="windowText" lastClr="000000"/>
                          </a:solidFill>
                          <a:effectLst/>
                        </a:rPr>
                        <a:t>lb</a:t>
                      </a:r>
                      <a:r>
                        <a:rPr lang="en-US" sz="1800" b="1" i="1" u="none" strike="noStrike" dirty="0">
                          <a:solidFill>
                            <a:sysClr val="windowText" lastClr="000000"/>
                          </a:solidFill>
                          <a:effectLst/>
                        </a:rPr>
                        <a:t>/d</a:t>
                      </a:r>
                      <a:endParaRPr lang="en-US" sz="1800" b="1" i="1"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8188">
                <a:tc>
                  <a:txBody>
                    <a:bodyPr/>
                    <a:lstStyle/>
                    <a:p>
                      <a:pPr algn="ctr" fontAlgn="ctr"/>
                      <a:r>
                        <a:rPr lang="en-US" sz="1800" u="none" strike="noStrike" dirty="0">
                          <a:solidFill>
                            <a:sysClr val="windowText" lastClr="000000"/>
                          </a:solidFill>
                          <a:effectLst/>
                        </a:rPr>
                        <a:t>d 0 to 102</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1.89</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2.07</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0.066</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solidFill>
                            <a:sysClr val="windowText" lastClr="000000"/>
                          </a:solidFill>
                          <a:effectLst/>
                        </a:rPr>
                        <a:t>0.07</a:t>
                      </a:r>
                      <a:endParaRPr lang="en-US" sz="2000" b="0" i="0" u="none" strike="noStrike">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601">
                <a:tc>
                  <a:txBody>
                    <a:bodyPr/>
                    <a:lstStyle/>
                    <a:p>
                      <a:pPr algn="l" fontAlgn="ctr"/>
                      <a:r>
                        <a:rPr lang="en-US" sz="1800" b="1" u="none" strike="noStrike" dirty="0">
                          <a:solidFill>
                            <a:sysClr val="windowText" lastClr="000000"/>
                          </a:solidFill>
                          <a:effectLst/>
                        </a:rPr>
                        <a:t>Supplement DMI, </a:t>
                      </a:r>
                      <a:r>
                        <a:rPr lang="en-US" sz="1800" b="1" u="none" strike="noStrike" dirty="0" err="1">
                          <a:solidFill>
                            <a:sysClr val="windowText" lastClr="000000"/>
                          </a:solidFill>
                          <a:effectLst/>
                        </a:rPr>
                        <a:t>lb</a:t>
                      </a:r>
                      <a:r>
                        <a:rPr lang="en-US" sz="1800" b="1" u="none" strike="noStrike" dirty="0">
                          <a:solidFill>
                            <a:sysClr val="windowText" lastClr="000000"/>
                          </a:solidFill>
                          <a:effectLst/>
                        </a:rPr>
                        <a:t>/d</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8188">
                <a:tc>
                  <a:txBody>
                    <a:bodyPr/>
                    <a:lstStyle/>
                    <a:p>
                      <a:pPr algn="ctr" fontAlgn="ctr"/>
                      <a:r>
                        <a:rPr lang="en-US" sz="1800" u="none" strike="noStrike" dirty="0">
                          <a:solidFill>
                            <a:sysClr val="windowText" lastClr="000000"/>
                          </a:solidFill>
                          <a:effectLst/>
                        </a:rPr>
                        <a:t>d 0 to 102</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0</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35.7</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5426">
                <a:tc>
                  <a:txBody>
                    <a:bodyPr/>
                    <a:lstStyle/>
                    <a:p>
                      <a:pPr algn="l" fontAlgn="ctr"/>
                      <a:r>
                        <a:rPr lang="en-US" sz="1800" b="1" u="none" strike="noStrike" dirty="0">
                          <a:solidFill>
                            <a:sysClr val="windowText" lastClr="000000"/>
                          </a:solidFill>
                          <a:effectLst/>
                        </a:rPr>
                        <a:t>Supplement cost $/head @$0.19/</a:t>
                      </a:r>
                      <a:r>
                        <a:rPr lang="en-US" sz="1800" b="1" u="none" strike="noStrike" dirty="0" err="1">
                          <a:solidFill>
                            <a:sysClr val="windowText" lastClr="000000"/>
                          </a:solidFill>
                          <a:effectLst/>
                        </a:rPr>
                        <a:t>lb</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0</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$6.78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5426">
                <a:tc>
                  <a:txBody>
                    <a:bodyPr/>
                    <a:lstStyle/>
                    <a:p>
                      <a:pPr algn="l" fontAlgn="ctr"/>
                      <a:r>
                        <a:rPr lang="en-US" sz="1800" b="1" u="none" strike="noStrike" dirty="0">
                          <a:solidFill>
                            <a:sysClr val="windowText" lastClr="000000"/>
                          </a:solidFill>
                          <a:effectLst/>
                        </a:rPr>
                        <a:t>Income added gain, $/head @$1.30/</a:t>
                      </a:r>
                      <a:r>
                        <a:rPr lang="en-US" sz="1800" b="1" u="none" strike="noStrike" dirty="0" err="1">
                          <a:solidFill>
                            <a:sysClr val="windowText" lastClr="000000"/>
                          </a:solidFill>
                          <a:effectLst/>
                        </a:rPr>
                        <a:t>lb</a:t>
                      </a:r>
                      <a:endParaRPr lang="en-US" sz="1800" b="1"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0</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solidFill>
                            <a:sysClr val="windowText" lastClr="000000"/>
                          </a:solidFill>
                          <a:effectLst/>
                        </a:rPr>
                        <a:t>$23.87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601">
                <a:tc>
                  <a:txBody>
                    <a:bodyPr/>
                    <a:lstStyle/>
                    <a:p>
                      <a:pPr algn="l" fontAlgn="ctr"/>
                      <a:r>
                        <a:rPr lang="en-US" sz="1800" b="1" u="none" strike="noStrike" dirty="0">
                          <a:solidFill>
                            <a:srgbClr val="FF0000"/>
                          </a:solidFill>
                          <a:effectLst/>
                        </a:rPr>
                        <a:t>Net return, $/head</a:t>
                      </a:r>
                      <a:endParaRPr lang="en-US" sz="1800" b="1" i="0" u="none" strike="noStrike" dirty="0">
                        <a:solidFill>
                          <a:srgbClr val="FF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b="1" u="none" strike="noStrike" dirty="0">
                          <a:solidFill>
                            <a:srgbClr val="FF0000"/>
                          </a:solidFill>
                          <a:effectLst/>
                        </a:rPr>
                        <a:t>0</a:t>
                      </a:r>
                      <a:endParaRPr lang="en-US" sz="2000" b="1" i="0" u="none" strike="noStrike" dirty="0">
                        <a:solidFill>
                          <a:srgbClr val="FF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b="1" u="none" strike="noStrike" dirty="0">
                          <a:solidFill>
                            <a:srgbClr val="FF0000"/>
                          </a:solidFill>
                          <a:effectLst/>
                        </a:rPr>
                        <a:t>$17.09 </a:t>
                      </a:r>
                      <a:endParaRPr lang="en-US" sz="2000" b="1" i="0" u="none" strike="noStrike" dirty="0">
                        <a:solidFill>
                          <a:srgbClr val="FF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rgbClr val="FF0000"/>
                          </a:solidFill>
                          <a:effectLst/>
                        </a:rPr>
                        <a:t> </a:t>
                      </a:r>
                      <a:endParaRPr lang="en-US" sz="2000" b="0" i="0" u="none" strike="noStrike" dirty="0">
                        <a:solidFill>
                          <a:srgbClr val="FF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charset="0"/>
                      </a:endParaRPr>
                    </a:p>
                  </a:txBody>
                  <a:tcPr marL="12299" marR="12299" marT="122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Title 7"/>
          <p:cNvSpPr txBox="1">
            <a:spLocks/>
          </p:cNvSpPr>
          <p:nvPr/>
        </p:nvSpPr>
        <p:spPr>
          <a:xfrm>
            <a:off x="5098396" y="26080"/>
            <a:ext cx="4045604" cy="44344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bg1"/>
                </a:solidFill>
              </a:rPr>
              <a:t>Adapted from Faulkner et al. (1994) JAS 72:470-477</a:t>
            </a:r>
            <a:endParaRPr lang="en-US" sz="1600" dirty="0">
              <a:solidFill>
                <a:schemeClr val="bg1"/>
              </a:solidFill>
            </a:endParaRPr>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
        <p:nvSpPr>
          <p:cNvPr id="3" name="Rectangle 2"/>
          <p:cNvSpPr/>
          <p:nvPr/>
        </p:nvSpPr>
        <p:spPr>
          <a:xfrm>
            <a:off x="-1" y="305148"/>
            <a:ext cx="4769383" cy="369332"/>
          </a:xfrm>
          <a:prstGeom prst="rect">
            <a:avLst/>
          </a:prstGeom>
        </p:spPr>
        <p:txBody>
          <a:bodyPr wrap="none">
            <a:spAutoFit/>
          </a:bodyPr>
          <a:lstStyle/>
          <a:p>
            <a:r>
              <a:rPr lang="fi-FI" dirty="0" smtClean="0">
                <a:latin typeface="TimesNewRomanPSMT" charset="0"/>
              </a:rPr>
              <a:t>Moriel and </a:t>
            </a:r>
            <a:r>
              <a:rPr lang="fi-FI" dirty="0" err="1" smtClean="0">
                <a:latin typeface="TimesNewRomanPSMT" charset="0"/>
              </a:rPr>
              <a:t>Arthington</a:t>
            </a:r>
            <a:r>
              <a:rPr lang="fi-FI" dirty="0" smtClean="0">
                <a:latin typeface="TimesNewRomanPSMT" charset="0"/>
              </a:rPr>
              <a:t> (2013) JAS 91:1371–1380</a:t>
            </a:r>
          </a:p>
        </p:txBody>
      </p:sp>
      <p:sp>
        <p:nvSpPr>
          <p:cNvPr id="6" name="TextBox 5"/>
          <p:cNvSpPr txBox="1"/>
          <p:nvPr/>
        </p:nvSpPr>
        <p:spPr>
          <a:xfrm>
            <a:off x="4769382" y="3438962"/>
            <a:ext cx="2661304" cy="369332"/>
          </a:xfrm>
          <a:prstGeom prst="rect">
            <a:avLst/>
          </a:prstGeom>
          <a:solidFill>
            <a:schemeClr val="bg1"/>
          </a:solidFill>
          <a:ln>
            <a:solidFill>
              <a:srgbClr val="FF0000"/>
            </a:solidFill>
          </a:ln>
        </p:spPr>
        <p:txBody>
          <a:bodyPr wrap="square" rtlCol="0">
            <a:spAutoFit/>
          </a:bodyPr>
          <a:lstStyle/>
          <a:p>
            <a:pPr algn="ctr"/>
            <a:r>
              <a:rPr lang="en-US" dirty="0" smtClean="0">
                <a:solidFill>
                  <a:srgbClr val="FF0000"/>
                </a:solidFill>
              </a:rPr>
              <a:t>+0.18 </a:t>
            </a:r>
            <a:r>
              <a:rPr lang="en-US" dirty="0" err="1" smtClean="0">
                <a:solidFill>
                  <a:srgbClr val="FF0000"/>
                </a:solidFill>
              </a:rPr>
              <a:t>lb</a:t>
            </a:r>
            <a:r>
              <a:rPr lang="en-US" dirty="0" smtClean="0">
                <a:solidFill>
                  <a:srgbClr val="FF0000"/>
                </a:solidFill>
              </a:rPr>
              <a:t>/d added gain</a:t>
            </a:r>
            <a:endParaRPr lang="en-US" dirty="0">
              <a:solidFill>
                <a:srgbClr val="FF0000"/>
              </a:solidFill>
            </a:endParaRPr>
          </a:p>
        </p:txBody>
      </p:sp>
    </p:spTree>
    <p:extLst>
      <p:ext uri="{BB962C8B-B14F-4D97-AF65-F5344CB8AC3E}">
        <p14:creationId xmlns:p14="http://schemas.microsoft.com/office/powerpoint/2010/main" val="14396768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59" y="2036396"/>
            <a:ext cx="8133080" cy="1892935"/>
          </a:xfrm>
        </p:spPr>
        <p:txBody>
          <a:bodyPr>
            <a:noAutofit/>
          </a:bodyPr>
          <a:lstStyle/>
          <a:p>
            <a:r>
              <a:rPr lang="en-US" sz="5400" b="1" dirty="0" smtClean="0">
                <a:solidFill>
                  <a:schemeClr val="accent6">
                    <a:lumMod val="75000"/>
                  </a:schemeClr>
                </a:solidFill>
                <a:latin typeface="Arial"/>
                <a:cs typeface="Arial"/>
              </a:rPr>
              <a:t>Creep-feeding</a:t>
            </a:r>
            <a:r>
              <a:rPr lang="en-US" sz="5400" b="1" dirty="0" smtClean="0">
                <a:solidFill>
                  <a:schemeClr val="accent2">
                    <a:lumMod val="50000"/>
                  </a:schemeClr>
                </a:solidFill>
                <a:latin typeface="Arial"/>
                <a:cs typeface="Arial"/>
              </a:rPr>
              <a:t/>
            </a:r>
            <a:br>
              <a:rPr lang="en-US" sz="5400" b="1" dirty="0" smtClean="0">
                <a:solidFill>
                  <a:schemeClr val="accent2">
                    <a:lumMod val="50000"/>
                  </a:schemeClr>
                </a:solidFill>
                <a:latin typeface="Arial"/>
                <a:cs typeface="Arial"/>
              </a:rPr>
            </a:br>
            <a:r>
              <a:rPr lang="en-US" sz="3600" i="1" dirty="0" smtClean="0">
                <a:solidFill>
                  <a:schemeClr val="tx1">
                    <a:lumMod val="65000"/>
                    <a:lumOff val="35000"/>
                  </a:schemeClr>
                </a:solidFill>
                <a:latin typeface="Arial"/>
                <a:cs typeface="Arial"/>
              </a:rPr>
              <a:t>Post-weaning performance</a:t>
            </a:r>
            <a:endParaRPr lang="en-US" sz="5400" i="1" dirty="0">
              <a:solidFill>
                <a:schemeClr val="tx1">
                  <a:lumMod val="65000"/>
                  <a:lumOff val="35000"/>
                </a:schemeClr>
              </a:solidFill>
              <a:latin typeface="Arial"/>
              <a:cs typeface="Arial"/>
            </a:endParaRPr>
          </a:p>
        </p:txBody>
      </p:sp>
      <p:pic>
        <p:nvPicPr>
          <p:cNvPr id="12"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28433353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3557116"/>
              </p:ext>
            </p:extLst>
          </p:nvPr>
        </p:nvGraphicFramePr>
        <p:xfrm>
          <a:off x="206482" y="1594704"/>
          <a:ext cx="8722317" cy="3472599"/>
        </p:xfrm>
        <a:graphic>
          <a:graphicData uri="http://schemas.openxmlformats.org/drawingml/2006/table">
            <a:tbl>
              <a:tblPr firstRow="1" bandRow="1">
                <a:tableStyleId>{0660B408-B3CF-4A94-85FC-2B1E0A45F4A2}</a:tableStyleId>
              </a:tblPr>
              <a:tblGrid>
                <a:gridCol w="4071313"/>
                <a:gridCol w="2325502"/>
                <a:gridCol w="2325502"/>
              </a:tblGrid>
              <a:tr h="576999">
                <a:tc>
                  <a:txBody>
                    <a:bodyPr/>
                    <a:lstStyle/>
                    <a:p>
                      <a:endParaRPr lang="en-US" sz="2400" b="1" dirty="0"/>
                    </a:p>
                  </a:txBody>
                  <a:tcPr/>
                </a:tc>
                <a:tc>
                  <a:txBody>
                    <a:bodyPr/>
                    <a:lstStyle/>
                    <a:p>
                      <a:r>
                        <a:rPr lang="en-US" sz="2400" b="1" dirty="0" smtClean="0"/>
                        <a:t>Healthy calves</a:t>
                      </a:r>
                      <a:endParaRPr lang="en-US" sz="2400" b="1" dirty="0"/>
                    </a:p>
                  </a:txBody>
                  <a:tcPr/>
                </a:tc>
                <a:tc>
                  <a:txBody>
                    <a:bodyPr/>
                    <a:lstStyle/>
                    <a:p>
                      <a:r>
                        <a:rPr lang="en-US" sz="2400" b="1" dirty="0" smtClean="0"/>
                        <a:t>Sick calves</a:t>
                      </a:r>
                      <a:endParaRPr lang="en-US" sz="2400" b="1" dirty="0"/>
                    </a:p>
                  </a:txBody>
                  <a:tcPr/>
                </a:tc>
              </a:tr>
              <a:tr h="576999">
                <a:tc>
                  <a:txBody>
                    <a:bodyPr/>
                    <a:lstStyle/>
                    <a:p>
                      <a:r>
                        <a:rPr lang="en-US" sz="2400" b="1" dirty="0" smtClean="0"/>
                        <a:t>Number of cattle</a:t>
                      </a:r>
                      <a:endParaRPr lang="en-US" sz="2400" b="1" dirty="0"/>
                    </a:p>
                  </a:txBody>
                  <a:tcPr/>
                </a:tc>
                <a:tc>
                  <a:txBody>
                    <a:bodyPr/>
                    <a:lstStyle/>
                    <a:p>
                      <a:pPr algn="ctr"/>
                      <a:r>
                        <a:rPr lang="en-US" sz="3200" b="1" dirty="0" smtClean="0"/>
                        <a:t>12,306</a:t>
                      </a:r>
                      <a:endParaRPr lang="en-US" sz="3200" b="1" dirty="0"/>
                    </a:p>
                  </a:txBody>
                  <a:tcPr/>
                </a:tc>
                <a:tc>
                  <a:txBody>
                    <a:bodyPr/>
                    <a:lstStyle/>
                    <a:p>
                      <a:pPr algn="ctr"/>
                      <a:r>
                        <a:rPr lang="en-US" sz="3200" b="1" dirty="0" smtClean="0"/>
                        <a:t>4,047</a:t>
                      </a:r>
                      <a:endParaRPr lang="en-US" sz="3200" b="1" dirty="0"/>
                    </a:p>
                  </a:txBody>
                  <a:tcPr/>
                </a:tc>
              </a:tr>
              <a:tr h="576999">
                <a:tc>
                  <a:txBody>
                    <a:bodyPr/>
                    <a:lstStyle/>
                    <a:p>
                      <a:r>
                        <a:rPr lang="en-US" sz="2400" b="1" dirty="0" smtClean="0"/>
                        <a:t>Medicine treatment cost, $/</a:t>
                      </a:r>
                      <a:r>
                        <a:rPr lang="en-US" sz="2400" b="1" dirty="0" err="1" smtClean="0"/>
                        <a:t>hd</a:t>
                      </a:r>
                      <a:endParaRPr lang="en-US" sz="2400" b="1" dirty="0"/>
                    </a:p>
                  </a:txBody>
                  <a:tcPr/>
                </a:tc>
                <a:tc>
                  <a:txBody>
                    <a:bodyPr/>
                    <a:lstStyle/>
                    <a:p>
                      <a:pPr algn="ctr"/>
                      <a:r>
                        <a:rPr lang="en-US" sz="3200" b="1" dirty="0" smtClean="0"/>
                        <a:t>0</a:t>
                      </a:r>
                      <a:endParaRPr lang="en-US" sz="3200" b="1" dirty="0"/>
                    </a:p>
                  </a:txBody>
                  <a:tcPr/>
                </a:tc>
                <a:tc>
                  <a:txBody>
                    <a:bodyPr/>
                    <a:lstStyle/>
                    <a:p>
                      <a:pPr algn="ctr"/>
                      <a:r>
                        <a:rPr lang="en-US" sz="3200" b="1" dirty="0" smtClean="0"/>
                        <a:t>27.03</a:t>
                      </a:r>
                      <a:endParaRPr lang="en-US" sz="3200" b="1" dirty="0"/>
                    </a:p>
                  </a:txBody>
                  <a:tcPr/>
                </a:tc>
              </a:tr>
              <a:tr h="576999">
                <a:tc>
                  <a:txBody>
                    <a:bodyPr/>
                    <a:lstStyle/>
                    <a:p>
                      <a:r>
                        <a:rPr lang="en-US" sz="2400" b="1" dirty="0" smtClean="0"/>
                        <a:t>ADG, Lb</a:t>
                      </a:r>
                      <a:endParaRPr lang="en-US" sz="2400" b="1" dirty="0"/>
                    </a:p>
                  </a:txBody>
                  <a:tcPr/>
                </a:tc>
                <a:tc>
                  <a:txBody>
                    <a:bodyPr/>
                    <a:lstStyle/>
                    <a:p>
                      <a:pPr algn="ctr"/>
                      <a:r>
                        <a:rPr lang="en-US" sz="3200" b="1" dirty="0" smtClean="0"/>
                        <a:t>2.99</a:t>
                      </a:r>
                      <a:endParaRPr lang="en-US" sz="3200" b="1" dirty="0"/>
                    </a:p>
                  </a:txBody>
                  <a:tcPr/>
                </a:tc>
                <a:tc>
                  <a:txBody>
                    <a:bodyPr/>
                    <a:lstStyle/>
                    <a:p>
                      <a:pPr algn="ctr"/>
                      <a:r>
                        <a:rPr lang="en-US" sz="3200" b="1" dirty="0" smtClean="0"/>
                        <a:t>2.67</a:t>
                      </a:r>
                      <a:endParaRPr lang="en-US" sz="3200" b="1" dirty="0"/>
                    </a:p>
                  </a:txBody>
                  <a:tcPr/>
                </a:tc>
              </a:tr>
              <a:tr h="576999">
                <a:tc>
                  <a:txBody>
                    <a:bodyPr/>
                    <a:lstStyle/>
                    <a:p>
                      <a:r>
                        <a:rPr lang="en-US" sz="2400" b="1" dirty="0" smtClean="0"/>
                        <a:t>Net return,</a:t>
                      </a:r>
                      <a:r>
                        <a:rPr lang="en-US" sz="2400" b="1" baseline="0" dirty="0" smtClean="0"/>
                        <a:t> $/</a:t>
                      </a:r>
                      <a:r>
                        <a:rPr lang="en-US" sz="2400" b="1" baseline="0" dirty="0" err="1" smtClean="0"/>
                        <a:t>hd</a:t>
                      </a:r>
                      <a:endParaRPr lang="en-US" sz="2400" b="1" dirty="0"/>
                    </a:p>
                  </a:txBody>
                  <a:tcPr/>
                </a:tc>
                <a:tc>
                  <a:txBody>
                    <a:bodyPr/>
                    <a:lstStyle/>
                    <a:p>
                      <a:pPr algn="ctr"/>
                      <a:r>
                        <a:rPr lang="en-US" sz="3200" b="1" dirty="0" smtClean="0"/>
                        <a:t>67</a:t>
                      </a:r>
                      <a:endParaRPr lang="en-US" sz="3200" b="1" dirty="0"/>
                    </a:p>
                  </a:txBody>
                  <a:tcPr/>
                </a:tc>
                <a:tc>
                  <a:txBody>
                    <a:bodyPr/>
                    <a:lstStyle/>
                    <a:p>
                      <a:pPr algn="ctr"/>
                      <a:r>
                        <a:rPr lang="en-US" sz="3200" b="1" dirty="0" smtClean="0"/>
                        <a:t>-20.28</a:t>
                      </a:r>
                      <a:endParaRPr lang="en-US" sz="3200" b="1" dirty="0"/>
                    </a:p>
                  </a:txBody>
                  <a:tcPr/>
                </a:tc>
              </a:tr>
              <a:tr h="576999">
                <a:tc>
                  <a:txBody>
                    <a:bodyPr/>
                    <a:lstStyle/>
                    <a:p>
                      <a:r>
                        <a:rPr lang="en-US" sz="2400" b="1" dirty="0" smtClean="0"/>
                        <a:t>USDA Choice or higher, %</a:t>
                      </a:r>
                      <a:endParaRPr lang="en-US" sz="2400" b="1" dirty="0"/>
                    </a:p>
                  </a:txBody>
                  <a:tcPr/>
                </a:tc>
                <a:tc>
                  <a:txBody>
                    <a:bodyPr/>
                    <a:lstStyle/>
                    <a:p>
                      <a:pPr algn="ctr"/>
                      <a:r>
                        <a:rPr lang="en-US" sz="3200" b="1" dirty="0" smtClean="0"/>
                        <a:t>39.6</a:t>
                      </a:r>
                      <a:endParaRPr lang="en-US" sz="3200" b="1" dirty="0"/>
                    </a:p>
                  </a:txBody>
                  <a:tcPr/>
                </a:tc>
                <a:tc>
                  <a:txBody>
                    <a:bodyPr/>
                    <a:lstStyle/>
                    <a:p>
                      <a:pPr algn="ctr"/>
                      <a:r>
                        <a:rPr lang="en-US" sz="3200" b="1" dirty="0" smtClean="0"/>
                        <a:t>27.5</a:t>
                      </a:r>
                      <a:endParaRPr lang="en-US" sz="3200" b="1" dirty="0"/>
                    </a:p>
                  </a:txBody>
                  <a:tcPr/>
                </a:tc>
              </a:tr>
            </a:tbl>
          </a:graphicData>
        </a:graphic>
      </p:graphicFrame>
      <p:sp>
        <p:nvSpPr>
          <p:cNvPr id="7" name="Title 7"/>
          <p:cNvSpPr txBox="1">
            <a:spLocks/>
          </p:cNvSpPr>
          <p:nvPr/>
        </p:nvSpPr>
        <p:spPr>
          <a:xfrm>
            <a:off x="2533411" y="5067303"/>
            <a:ext cx="6395388" cy="44344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McNeil et al. (2000) http://</a:t>
            </a:r>
            <a:r>
              <a:rPr lang="en-US" sz="1800" dirty="0" err="1" smtClean="0"/>
              <a:t>animalscience-extension.tamu.edu</a:t>
            </a:r>
            <a:r>
              <a:rPr lang="en-US" sz="1800" dirty="0" smtClean="0"/>
              <a:t>/</a:t>
            </a:r>
            <a:r>
              <a:rPr lang="en-US" sz="1800" dirty="0" err="1" smtClean="0"/>
              <a:t>frameset.html</a:t>
            </a:r>
            <a:endParaRPr lang="en-US" sz="1600" dirty="0"/>
          </a:p>
        </p:txBody>
      </p:sp>
      <p:sp>
        <p:nvSpPr>
          <p:cNvPr id="3" name="Rectangle 2"/>
          <p:cNvSpPr/>
          <p:nvPr/>
        </p:nvSpPr>
        <p:spPr>
          <a:xfrm>
            <a:off x="399691" y="1024607"/>
            <a:ext cx="8543387" cy="461665"/>
          </a:xfrm>
          <a:prstGeom prst="rect">
            <a:avLst/>
          </a:prstGeom>
        </p:spPr>
        <p:txBody>
          <a:bodyPr wrap="none">
            <a:spAutoFit/>
          </a:bodyPr>
          <a:lstStyle/>
          <a:p>
            <a:r>
              <a:rPr lang="en-US" sz="2400" b="1" i="1" dirty="0" smtClean="0">
                <a:solidFill>
                  <a:schemeClr val="accent6">
                    <a:lumMod val="75000"/>
                  </a:schemeClr>
                </a:solidFill>
              </a:rPr>
              <a:t>Effects of sickness on performance and profitability in the feedlot</a:t>
            </a:r>
            <a:endParaRPr lang="en-US" sz="2400" b="1" i="1" dirty="0">
              <a:solidFill>
                <a:schemeClr val="accent6">
                  <a:lumMod val="75000"/>
                </a:schemeClr>
              </a:solidFill>
            </a:endParaRPr>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18551217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7315458"/>
              </p:ext>
            </p:extLst>
          </p:nvPr>
        </p:nvGraphicFramePr>
        <p:xfrm>
          <a:off x="162813" y="963363"/>
          <a:ext cx="8868298" cy="5577839"/>
        </p:xfrm>
        <a:graphic>
          <a:graphicData uri="http://schemas.openxmlformats.org/drawingml/2006/table">
            <a:tbl>
              <a:tblPr/>
              <a:tblGrid>
                <a:gridCol w="4798045"/>
                <a:gridCol w="1752095"/>
                <a:gridCol w="2318158"/>
              </a:tblGrid>
              <a:tr h="326813">
                <a:tc>
                  <a:txBody>
                    <a:bodyPr/>
                    <a:lstStyle/>
                    <a:p>
                      <a:pPr algn="ctr" fontAlgn="b"/>
                      <a:r>
                        <a:rPr lang="en-US" sz="2400" b="1" i="0" u="none" strike="noStrike" dirty="0" smtClean="0">
                          <a:solidFill>
                            <a:schemeClr val="tx1"/>
                          </a:solidFill>
                          <a:effectLst/>
                          <a:latin typeface="Calibri"/>
                        </a:rPr>
                        <a:t>Post-weaning performance</a:t>
                      </a:r>
                      <a:endParaRPr lang="en-US" sz="2400" b="1" i="0" u="none" strike="noStrike" dirty="0">
                        <a:solidFill>
                          <a:schemeClr val="tx1"/>
                        </a:solidFill>
                        <a:effectLst/>
                        <a:latin typeface="Calibri"/>
                      </a:endParaRP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No Creep</a:t>
                      </a:r>
                    </a:p>
                  </a:txBody>
                  <a:tcPr marL="12700" marR="12700" marT="12700" marB="0" anchor="ctr">
                    <a:lnL>
                      <a:noFill/>
                    </a:lnL>
                    <a:lnR>
                      <a:noFill/>
                    </a:lnR>
                    <a:lnT>
                      <a:noFill/>
                    </a:lnT>
                    <a:lnB>
                      <a:noFill/>
                    </a:lnB>
                    <a:solidFill>
                      <a:schemeClr val="accent6">
                        <a:lumMod val="60000"/>
                        <a:lumOff val="40000"/>
                      </a:schemeClr>
                    </a:solidFill>
                  </a:tcPr>
                </a:tc>
                <a:tc>
                  <a:txBody>
                    <a:bodyPr/>
                    <a:lstStyle/>
                    <a:p>
                      <a:pPr algn="ctr" fontAlgn="b"/>
                      <a:r>
                        <a:rPr lang="en-US" sz="2400" b="1" i="0" u="none" strike="noStrike" dirty="0">
                          <a:solidFill>
                            <a:schemeClr val="tx1"/>
                          </a:solidFill>
                          <a:effectLst/>
                          <a:latin typeface="Calibri"/>
                        </a:rPr>
                        <a:t>Unlimited </a:t>
                      </a:r>
                      <a:r>
                        <a:rPr lang="en-US" sz="2400" b="1" i="0" u="none" strike="noStrike" dirty="0" smtClean="0">
                          <a:solidFill>
                            <a:schemeClr val="tx1"/>
                          </a:solidFill>
                          <a:effectLst/>
                          <a:latin typeface="Calibri"/>
                        </a:rPr>
                        <a:t>creep (45 days)</a:t>
                      </a:r>
                      <a:endParaRPr lang="en-US" sz="2400" b="1" i="0" u="none" strike="noStrike" dirty="0">
                        <a:solidFill>
                          <a:schemeClr val="tx1"/>
                        </a:solidFill>
                        <a:effectLst/>
                        <a:latin typeface="Calibri"/>
                      </a:endParaRPr>
                    </a:p>
                  </a:txBody>
                  <a:tcPr marL="12700" marR="12700" marT="12700" marB="0" anchor="ctr">
                    <a:lnL>
                      <a:noFill/>
                    </a:lnL>
                    <a:lnR>
                      <a:noFill/>
                    </a:lnR>
                    <a:lnT>
                      <a:noFill/>
                    </a:lnT>
                    <a:lnB>
                      <a:noFill/>
                    </a:lnB>
                    <a:solidFill>
                      <a:schemeClr val="accent6">
                        <a:lumMod val="60000"/>
                        <a:lumOff val="40000"/>
                      </a:schemeClr>
                    </a:solidFill>
                  </a:tcPr>
                </a:tc>
              </a:tr>
              <a:tr h="326813">
                <a:tc>
                  <a:txBody>
                    <a:bodyPr/>
                    <a:lstStyle/>
                    <a:p>
                      <a:pPr algn="l" fontAlgn="b"/>
                      <a:r>
                        <a:rPr lang="en-US" sz="2400" b="0" i="0" u="none" strike="noStrike" dirty="0" smtClean="0">
                          <a:solidFill>
                            <a:srgbClr val="000000"/>
                          </a:solidFill>
                          <a:effectLst/>
                          <a:latin typeface="Calibri"/>
                        </a:rPr>
                        <a:t>ADG, Lb/d (29 days post-weaning)</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1.94</a:t>
                      </a:r>
                      <a:r>
                        <a:rPr lang="en-US" sz="2800" b="0" i="0" u="none" strike="noStrike" baseline="30000" dirty="0" smtClean="0">
                          <a:solidFill>
                            <a:srgbClr val="000000"/>
                          </a:solidFill>
                          <a:effectLst/>
                          <a:latin typeface="Calibri"/>
                        </a:rPr>
                        <a:t>a</a:t>
                      </a:r>
                      <a:endParaRPr lang="en-US" sz="28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2.31</a:t>
                      </a:r>
                      <a:r>
                        <a:rPr lang="en-US" sz="2800" b="0" i="0" u="none" strike="noStrike" baseline="30000" dirty="0" smtClean="0">
                          <a:solidFill>
                            <a:srgbClr val="000000"/>
                          </a:solidFill>
                          <a:effectLst/>
                          <a:latin typeface="Calibri"/>
                        </a:rPr>
                        <a:t>b</a:t>
                      </a:r>
                      <a:endParaRPr lang="en-US" sz="2800" b="0" i="0" u="none" strike="noStrike" baseline="30000"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b="1" i="0" u="none" strike="noStrike" dirty="0" smtClean="0">
                          <a:solidFill>
                            <a:srgbClr val="000000"/>
                          </a:solidFill>
                          <a:effectLst/>
                          <a:latin typeface="+mn-lt"/>
                        </a:rPr>
                        <a:t>Concentrate intake, % of BW</a:t>
                      </a:r>
                    </a:p>
                  </a:txBody>
                  <a:tcPr marL="12700" marR="12700" marT="12700" marB="0" anchor="b">
                    <a:lnL>
                      <a:noFill/>
                    </a:lnL>
                    <a:lnR>
                      <a:noFill/>
                    </a:lnR>
                    <a:lnT>
                      <a:noFill/>
                    </a:lnT>
                    <a:lnB>
                      <a:noFill/>
                    </a:lnB>
                    <a:solidFill>
                      <a:schemeClr val="bg1">
                        <a:lumMod val="65000"/>
                      </a:schemeClr>
                    </a:solidFill>
                  </a:tcPr>
                </a:tc>
                <a:tc>
                  <a:txBody>
                    <a:bodyPr/>
                    <a:lstStyle/>
                    <a:p>
                      <a:pPr algn="ctr" fontAlgn="b"/>
                      <a:endParaRPr lang="en-US" sz="2800" b="1" i="0" u="none" strike="noStrike" dirty="0">
                        <a:solidFill>
                          <a:srgbClr val="000000"/>
                        </a:solidFill>
                        <a:effectLst/>
                        <a:latin typeface="Calibri"/>
                      </a:endParaRPr>
                    </a:p>
                  </a:txBody>
                  <a:tcPr marL="12700" marR="12700" marT="12700" marB="0" anchor="b">
                    <a:lnL>
                      <a:noFill/>
                    </a:lnL>
                    <a:lnR>
                      <a:noFill/>
                    </a:lnR>
                    <a:lnT>
                      <a:noFill/>
                    </a:lnT>
                    <a:lnB>
                      <a:noFill/>
                    </a:lnB>
                    <a:solidFill>
                      <a:schemeClr val="bg1">
                        <a:lumMod val="65000"/>
                      </a:schemeClr>
                    </a:solidFill>
                  </a:tcPr>
                </a:tc>
                <a:tc>
                  <a:txBody>
                    <a:bodyPr/>
                    <a:lstStyle/>
                    <a:p>
                      <a:pPr algn="ctr" fontAlgn="b"/>
                      <a:endParaRPr lang="en-US" sz="2800" b="1" i="0" u="none" strike="noStrike" dirty="0">
                        <a:solidFill>
                          <a:srgbClr val="000000"/>
                        </a:solidFill>
                        <a:effectLst/>
                        <a:latin typeface="Calibri"/>
                      </a:endParaRPr>
                    </a:p>
                  </a:txBody>
                  <a:tcPr marL="12700" marR="12700" marT="12700" marB="0" anchor="b">
                    <a:lnL>
                      <a:noFill/>
                    </a:lnL>
                    <a:lnR>
                      <a:noFill/>
                    </a:lnR>
                    <a:lnT>
                      <a:noFill/>
                    </a:lnT>
                    <a:lnB>
                      <a:noFill/>
                    </a:lnB>
                    <a:solidFill>
                      <a:schemeClr val="bg1">
                        <a:lumMod val="65000"/>
                      </a:schemeClr>
                    </a:solidFill>
                  </a:tcPr>
                </a:tc>
              </a:tr>
              <a:tr h="326813">
                <a:tc>
                  <a:txBody>
                    <a:bodyPr/>
                    <a:lstStyle/>
                    <a:p>
                      <a:pPr algn="l" fontAlgn="b"/>
                      <a:r>
                        <a:rPr lang="en-US" sz="2400" b="0" i="0" u="none" strike="noStrike" dirty="0" smtClean="0">
                          <a:solidFill>
                            <a:srgbClr val="000000"/>
                          </a:solidFill>
                          <a:effectLst/>
                          <a:latin typeface="Calibri"/>
                        </a:rPr>
                        <a:t>Week 1</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1.30</a:t>
                      </a:r>
                      <a:r>
                        <a:rPr lang="en-US" sz="2800" b="0" i="0" u="none" strike="noStrike" baseline="30000" dirty="0" smtClean="0">
                          <a:solidFill>
                            <a:srgbClr val="000000"/>
                          </a:solidFill>
                          <a:effectLst/>
                          <a:latin typeface="+mn-lt"/>
                        </a:rPr>
                        <a:t>a</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1.62</a:t>
                      </a:r>
                      <a:r>
                        <a:rPr lang="en-US" sz="2800" b="0" i="0" u="none" strike="noStrike" baseline="30000" dirty="0" smtClean="0">
                          <a:solidFill>
                            <a:srgbClr val="000000"/>
                          </a:solidFill>
                          <a:effectLst/>
                          <a:latin typeface="+mn-lt"/>
                        </a:rPr>
                        <a:t>b</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Week</a:t>
                      </a:r>
                      <a:r>
                        <a:rPr lang="en-US" sz="2400" b="0" i="0" u="none" strike="noStrike" baseline="0" dirty="0" smtClean="0">
                          <a:solidFill>
                            <a:srgbClr val="000000"/>
                          </a:solidFill>
                          <a:effectLst/>
                          <a:latin typeface="Calibri"/>
                        </a:rPr>
                        <a:t> 2</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2.04</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2.13</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r>
                        <a:rPr lang="en-US" sz="2400" b="0" i="0" u="none" strike="noStrike" dirty="0" smtClean="0">
                          <a:solidFill>
                            <a:srgbClr val="000000"/>
                          </a:solidFill>
                          <a:effectLst/>
                          <a:latin typeface="Calibri"/>
                        </a:rPr>
                        <a:t>Week 3</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2.28</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2.26</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tcPr>
                </a:tc>
              </a:tr>
              <a:tr h="326813">
                <a:tc>
                  <a:txBody>
                    <a:bodyPr/>
                    <a:lstStyle/>
                    <a:p>
                      <a:pPr algn="l" fontAlgn="b"/>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1" i="0" u="none" strike="noStrike" dirty="0" smtClean="0">
                          <a:solidFill>
                            <a:srgbClr val="000000"/>
                          </a:solidFill>
                          <a:effectLst/>
                          <a:latin typeface="Calibri"/>
                        </a:rPr>
                        <a:t>Hay intake, % of BW</a:t>
                      </a:r>
                      <a:endParaRPr lang="en-US" sz="2400" b="1" i="0" u="none" strike="noStrike" dirty="0">
                        <a:solidFill>
                          <a:srgbClr val="000000"/>
                        </a:solidFill>
                        <a:effectLst/>
                        <a:latin typeface="Calibri"/>
                      </a:endParaRPr>
                    </a:p>
                  </a:txBody>
                  <a:tcPr marL="12700" marR="12700" marT="12700" marB="0" anchor="b">
                    <a:lnL>
                      <a:noFill/>
                    </a:lnL>
                    <a:lnR>
                      <a:noFill/>
                    </a:lnR>
                    <a:lnT>
                      <a:noFill/>
                    </a:lnT>
                    <a:lnB>
                      <a:noFill/>
                    </a:lnB>
                    <a:solidFill>
                      <a:srgbClr val="A6A6A6"/>
                    </a:solidFill>
                  </a:tcPr>
                </a:tc>
                <a:tc>
                  <a:txBody>
                    <a:bodyPr/>
                    <a:lstStyle/>
                    <a:p>
                      <a:pPr algn="ctr" fontAlgn="b"/>
                      <a:endParaRPr lang="en-US" sz="2800" b="1" i="0" u="none" strike="noStrike" dirty="0">
                        <a:solidFill>
                          <a:srgbClr val="000000"/>
                        </a:solidFill>
                        <a:effectLst/>
                        <a:latin typeface="Calibri"/>
                      </a:endParaRPr>
                    </a:p>
                  </a:txBody>
                  <a:tcPr marL="12700" marR="12700" marT="12700" marB="0" anchor="b">
                    <a:lnL>
                      <a:noFill/>
                    </a:lnL>
                    <a:lnR>
                      <a:noFill/>
                    </a:lnR>
                    <a:lnT>
                      <a:noFill/>
                    </a:lnT>
                    <a:lnB>
                      <a:noFill/>
                    </a:lnB>
                    <a:solidFill>
                      <a:srgbClr val="A6A6A6"/>
                    </a:solidFill>
                  </a:tcPr>
                </a:tc>
                <a:tc>
                  <a:txBody>
                    <a:bodyPr/>
                    <a:lstStyle/>
                    <a:p>
                      <a:pPr algn="ctr" fontAlgn="b"/>
                      <a:endParaRPr lang="en-US" sz="2800" b="1" i="0" u="none" strike="noStrike" dirty="0">
                        <a:solidFill>
                          <a:srgbClr val="000000"/>
                        </a:solidFill>
                        <a:effectLst/>
                        <a:latin typeface="Calibri"/>
                      </a:endParaRPr>
                    </a:p>
                  </a:txBody>
                  <a:tcPr marL="12700" marR="12700" marT="12700" marB="0" anchor="b">
                    <a:lnL>
                      <a:noFill/>
                    </a:lnL>
                    <a:lnR>
                      <a:noFill/>
                    </a:lnR>
                    <a:lnT>
                      <a:noFill/>
                    </a:lnT>
                    <a:lnB>
                      <a:noFill/>
                    </a:lnB>
                    <a:solidFill>
                      <a:srgbClr val="A6A6A6"/>
                    </a:solidFill>
                  </a:tcPr>
                </a:tc>
              </a:tr>
              <a:tr h="326813">
                <a:tc>
                  <a:txBody>
                    <a:bodyPr/>
                    <a:lstStyle/>
                    <a:p>
                      <a:pPr algn="l" fontAlgn="b"/>
                      <a:r>
                        <a:rPr lang="en-US" sz="2400" b="0" i="0" u="none" strike="noStrike" dirty="0" smtClean="0">
                          <a:solidFill>
                            <a:srgbClr val="000000"/>
                          </a:solidFill>
                          <a:effectLst/>
                          <a:latin typeface="Calibri"/>
                        </a:rPr>
                        <a:t>Week 1</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800" b="0" i="0" u="none" strike="noStrike" dirty="0" smtClean="0">
                          <a:solidFill>
                            <a:srgbClr val="000000"/>
                          </a:solidFill>
                          <a:effectLst/>
                          <a:latin typeface="Calibri"/>
                        </a:rPr>
                        <a:t>0.66</a:t>
                      </a:r>
                      <a:r>
                        <a:rPr lang="en-US" sz="2800" b="0" i="0" u="none" strike="noStrike" baseline="30000" dirty="0" smtClean="0">
                          <a:solidFill>
                            <a:srgbClr val="000000"/>
                          </a:solidFill>
                          <a:effectLst/>
                          <a:latin typeface="+mn-lt"/>
                        </a:rPr>
                        <a:t>a</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800" b="0" i="0" u="none" strike="noStrike" dirty="0" smtClean="0">
                          <a:solidFill>
                            <a:srgbClr val="000000"/>
                          </a:solidFill>
                          <a:effectLst/>
                          <a:latin typeface="Calibri"/>
                        </a:rPr>
                        <a:t>0.42</a:t>
                      </a:r>
                      <a:r>
                        <a:rPr lang="en-US" sz="2800" b="0" i="0" u="none" strike="noStrike" baseline="30000" dirty="0" smtClean="0">
                          <a:solidFill>
                            <a:srgbClr val="000000"/>
                          </a:solidFill>
                          <a:effectLst/>
                          <a:latin typeface="+mn-lt"/>
                        </a:rPr>
                        <a:t>b</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smtClean="0">
                          <a:solidFill>
                            <a:srgbClr val="000000"/>
                          </a:solidFill>
                          <a:effectLst/>
                          <a:latin typeface="Calibri"/>
                        </a:rPr>
                        <a:t>Week</a:t>
                      </a:r>
                      <a:r>
                        <a:rPr lang="en-US" sz="2400" b="0" i="0" u="none" strike="noStrike" baseline="0" dirty="0" smtClean="0">
                          <a:solidFill>
                            <a:srgbClr val="000000"/>
                          </a:solidFill>
                          <a:effectLst/>
                          <a:latin typeface="Calibri"/>
                        </a:rPr>
                        <a:t> 2</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800" b="0" i="0" u="none" strike="noStrike" dirty="0" smtClean="0">
                          <a:solidFill>
                            <a:srgbClr val="000000"/>
                          </a:solidFill>
                          <a:effectLst/>
                          <a:latin typeface="Calibri"/>
                        </a:rPr>
                        <a:t>0.57</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800" b="0" i="0" u="none" strike="noStrike" dirty="0" smtClean="0">
                          <a:solidFill>
                            <a:srgbClr val="000000"/>
                          </a:solidFill>
                          <a:effectLst/>
                          <a:latin typeface="Calibri"/>
                        </a:rPr>
                        <a:t>0.47</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326813">
                <a:tc>
                  <a:txBody>
                    <a:bodyPr/>
                    <a:lstStyle/>
                    <a:p>
                      <a:pPr algn="l" fontAlgn="b"/>
                      <a:r>
                        <a:rPr lang="en-US" sz="2400" b="0" i="0" u="none" strike="noStrike" dirty="0" smtClean="0">
                          <a:solidFill>
                            <a:srgbClr val="000000"/>
                          </a:solidFill>
                          <a:effectLst/>
                          <a:latin typeface="Calibri"/>
                        </a:rPr>
                        <a:t>Week 3</a:t>
                      </a:r>
                      <a:endParaRPr lang="en-US" sz="24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800" b="0" i="0" u="none" strike="noStrike" dirty="0" smtClean="0">
                          <a:solidFill>
                            <a:srgbClr val="000000"/>
                          </a:solidFill>
                          <a:effectLst/>
                          <a:latin typeface="Calibri"/>
                        </a:rPr>
                        <a:t>0.47</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ctr" fontAlgn="b"/>
                      <a:r>
                        <a:rPr lang="en-US" sz="2800" b="0" i="0" u="none" strike="noStrike" dirty="0" smtClean="0">
                          <a:solidFill>
                            <a:srgbClr val="000000"/>
                          </a:solidFill>
                          <a:effectLst/>
                          <a:latin typeface="Calibri"/>
                        </a:rPr>
                        <a:t>0.45</a:t>
                      </a:r>
                      <a:endParaRPr lang="en-US" sz="28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bl>
          </a:graphicData>
        </a:graphic>
      </p:graphicFrame>
      <p:sp>
        <p:nvSpPr>
          <p:cNvPr id="7" name="Title 7"/>
          <p:cNvSpPr txBox="1">
            <a:spLocks/>
          </p:cNvSpPr>
          <p:nvPr/>
        </p:nvSpPr>
        <p:spPr>
          <a:xfrm>
            <a:off x="4430889" y="519921"/>
            <a:ext cx="4713111" cy="44344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accent6">
                    <a:lumMod val="75000"/>
                  </a:schemeClr>
                </a:solidFill>
              </a:rPr>
              <a:t>Adapted from Arthington et al. (2008) JAS 86:2016-2023</a:t>
            </a:r>
            <a:endParaRPr lang="en-US" sz="1600" dirty="0">
              <a:solidFill>
                <a:schemeClr val="accent6">
                  <a:lumMod val="75000"/>
                </a:schemeClr>
              </a:solidFill>
            </a:endParaRPr>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2037354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199609" y="765811"/>
            <a:ext cx="8813108" cy="6092190"/>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1" dirty="0" smtClean="0">
                <a:solidFill>
                  <a:schemeClr val="accent6">
                    <a:lumMod val="75000"/>
                  </a:schemeClr>
                </a:solidFill>
              </a:rPr>
              <a:t>Carcass weight </a:t>
            </a:r>
          </a:p>
          <a:p>
            <a:pPr algn="l"/>
            <a:r>
              <a:rPr lang="en-US" sz="3200" dirty="0" smtClean="0">
                <a:solidFill>
                  <a:schemeClr val="accent6">
                    <a:lumMod val="75000"/>
                  </a:schemeClr>
                </a:solidFill>
              </a:rPr>
              <a:t>Creep vs. non-creep fed steers</a:t>
            </a:r>
          </a:p>
          <a:p>
            <a:pPr algn="l"/>
            <a:endParaRPr lang="en-US" sz="3200" dirty="0" smtClean="0"/>
          </a:p>
          <a:p>
            <a:pPr algn="l"/>
            <a:r>
              <a:rPr lang="en-US" sz="3200" b="1" i="1" dirty="0" smtClean="0">
                <a:solidFill>
                  <a:schemeClr val="tx1">
                    <a:lumMod val="65000"/>
                    <a:lumOff val="35000"/>
                  </a:schemeClr>
                </a:solidFill>
              </a:rPr>
              <a:t>Lancaster et al. (2007a,b) </a:t>
            </a:r>
          </a:p>
          <a:p>
            <a:pPr marL="457200" indent="-457200" algn="l">
              <a:buFont typeface="Arial"/>
              <a:buChar char="•"/>
            </a:pPr>
            <a:r>
              <a:rPr lang="en-US" sz="3200" dirty="0" smtClean="0"/>
              <a:t>Greater for creep-fed in year 1, but not year 2</a:t>
            </a:r>
          </a:p>
          <a:p>
            <a:pPr algn="l"/>
            <a:r>
              <a:rPr lang="en-US" sz="3200" b="1" i="1" dirty="0" smtClean="0">
                <a:solidFill>
                  <a:srgbClr val="595959"/>
                </a:solidFill>
              </a:rPr>
              <a:t>Faulkner et al. (1994) </a:t>
            </a:r>
          </a:p>
          <a:p>
            <a:pPr marL="457200" indent="-457200" algn="l">
              <a:buFont typeface="Arial"/>
              <a:buChar char="•"/>
            </a:pPr>
            <a:r>
              <a:rPr lang="en-US" sz="3200" dirty="0" smtClean="0"/>
              <a:t>Greater for creep-fed</a:t>
            </a:r>
          </a:p>
          <a:p>
            <a:pPr algn="l"/>
            <a:endParaRPr lang="en-US" sz="3200" dirty="0" smtClean="0"/>
          </a:p>
          <a:p>
            <a:pPr algn="l"/>
            <a:endParaRPr lang="en-US" sz="3200" dirty="0" smtClean="0">
              <a:solidFill>
                <a:schemeClr val="accent6">
                  <a:lumMod val="75000"/>
                </a:schemeClr>
              </a:solidFill>
            </a:endParaRPr>
          </a:p>
          <a:p>
            <a:pPr algn="l"/>
            <a:r>
              <a:rPr lang="en-US" sz="3200" dirty="0" smtClean="0">
                <a:solidFill>
                  <a:schemeClr val="accent6">
                    <a:lumMod val="75000"/>
                  </a:schemeClr>
                </a:solidFill>
              </a:rPr>
              <a:t>Similar for creep-fed and non-creep fed</a:t>
            </a:r>
          </a:p>
          <a:p>
            <a:pPr marL="457200" indent="-457200" algn="l">
              <a:buFont typeface="Arial"/>
              <a:buChar char="•"/>
            </a:pPr>
            <a:r>
              <a:rPr lang="fr-FR" sz="3200" dirty="0" err="1" smtClean="0"/>
              <a:t>Tarr</a:t>
            </a:r>
            <a:r>
              <a:rPr lang="fr-FR" sz="3200" dirty="0" smtClean="0"/>
              <a:t> </a:t>
            </a:r>
            <a:r>
              <a:rPr lang="fr-FR" sz="3200" dirty="0"/>
              <a:t>et al., </a:t>
            </a:r>
            <a:r>
              <a:rPr lang="fr-FR" sz="3200" dirty="0" smtClean="0"/>
              <a:t>1994 </a:t>
            </a:r>
          </a:p>
          <a:p>
            <a:pPr marL="457200" indent="-457200" algn="l">
              <a:buFont typeface="Arial"/>
              <a:buChar char="•"/>
            </a:pPr>
            <a:r>
              <a:rPr lang="fr-FR" sz="3200" dirty="0" smtClean="0"/>
              <a:t>Myers </a:t>
            </a:r>
            <a:r>
              <a:rPr lang="fr-FR" sz="3200" dirty="0"/>
              <a:t>et al., </a:t>
            </a:r>
            <a:r>
              <a:rPr lang="fr-FR" sz="3200" dirty="0" smtClean="0"/>
              <a:t>1999 </a:t>
            </a:r>
          </a:p>
          <a:p>
            <a:pPr marL="457200" indent="-457200" algn="l">
              <a:buFont typeface="Arial"/>
              <a:buChar char="•"/>
            </a:pPr>
            <a:r>
              <a:rPr lang="fr-FR" sz="3200" dirty="0" err="1" smtClean="0"/>
              <a:t>Shike</a:t>
            </a:r>
            <a:r>
              <a:rPr lang="fr-FR" sz="3200" dirty="0" smtClean="0"/>
              <a:t> et al., 2007 </a:t>
            </a:r>
            <a:endParaRPr lang="fr-FR" sz="3200" dirty="0"/>
          </a:p>
        </p:txBody>
      </p:sp>
      <p:pic>
        <p:nvPicPr>
          <p:cNvPr id="5"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20230220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59" y="2252296"/>
            <a:ext cx="8133080" cy="1892935"/>
          </a:xfrm>
        </p:spPr>
        <p:txBody>
          <a:bodyPr>
            <a:noAutofit/>
          </a:bodyPr>
          <a:lstStyle/>
          <a:p>
            <a:r>
              <a:rPr lang="en-US" sz="5400" b="1" dirty="0" smtClean="0">
                <a:solidFill>
                  <a:schemeClr val="accent6">
                    <a:lumMod val="75000"/>
                  </a:schemeClr>
                </a:solidFill>
                <a:latin typeface="Arial"/>
                <a:cs typeface="Arial"/>
              </a:rPr>
              <a:t>Preconditioning </a:t>
            </a:r>
            <a:br>
              <a:rPr lang="en-US" sz="5400" b="1" dirty="0" smtClean="0">
                <a:solidFill>
                  <a:schemeClr val="accent6">
                    <a:lumMod val="75000"/>
                  </a:schemeClr>
                </a:solidFill>
                <a:latin typeface="Arial"/>
                <a:cs typeface="Arial"/>
              </a:rPr>
            </a:br>
            <a:r>
              <a:rPr lang="en-US" sz="5400" b="1" dirty="0" smtClean="0">
                <a:solidFill>
                  <a:schemeClr val="accent6">
                    <a:lumMod val="75000"/>
                  </a:schemeClr>
                </a:solidFill>
                <a:latin typeface="Arial"/>
                <a:cs typeface="Arial"/>
              </a:rPr>
              <a:t>Beef Calves</a:t>
            </a:r>
            <a:endParaRPr lang="en-US" sz="5400" b="1" dirty="0">
              <a:solidFill>
                <a:schemeClr val="accent6">
                  <a:lumMod val="75000"/>
                </a:schemeClr>
              </a:solidFill>
              <a:latin typeface="Arial"/>
              <a:cs typeface="Arial"/>
            </a:endParaRPr>
          </a:p>
        </p:txBody>
      </p:sp>
      <p:pic>
        <p:nvPicPr>
          <p:cNvPr id="12"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38180024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199609" y="765811"/>
            <a:ext cx="8813108" cy="6092190"/>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smtClean="0">
                <a:solidFill>
                  <a:schemeClr val="accent6">
                    <a:lumMod val="75000"/>
                  </a:schemeClr>
                </a:solidFill>
              </a:rPr>
              <a:t>Precondition = “to condition, train, or accustom in advance” </a:t>
            </a:r>
            <a:r>
              <a:rPr lang="en-US" sz="2000" b="1" i="1" dirty="0" smtClean="0">
                <a:solidFill>
                  <a:schemeClr val="accent6">
                    <a:lumMod val="75000"/>
                  </a:schemeClr>
                </a:solidFill>
              </a:rPr>
              <a:t>American Heritage Dictionary</a:t>
            </a:r>
            <a:endParaRPr lang="en-US" sz="3600" b="1" i="1" dirty="0" smtClean="0">
              <a:solidFill>
                <a:schemeClr val="accent6">
                  <a:lumMod val="75000"/>
                </a:schemeClr>
              </a:solidFill>
            </a:endParaRPr>
          </a:p>
          <a:p>
            <a:pPr marL="342900" indent="-342900" algn="l">
              <a:buFont typeface="Wingdings" charset="2"/>
              <a:buChar char="ü"/>
            </a:pPr>
            <a:endParaRPr lang="en-US" sz="3600" b="1" i="1" dirty="0" smtClean="0"/>
          </a:p>
          <a:p>
            <a:pPr marL="342900" indent="-342900" algn="l">
              <a:buFont typeface="Wingdings" charset="2"/>
              <a:buChar char="ü"/>
            </a:pPr>
            <a:r>
              <a:rPr lang="en-US" sz="3600" b="1" dirty="0" smtClean="0"/>
              <a:t>No </a:t>
            </a:r>
            <a:r>
              <a:rPr lang="en-US" sz="3600" b="1" u="sng" dirty="0" smtClean="0"/>
              <a:t>standardized definition </a:t>
            </a:r>
            <a:r>
              <a:rPr lang="en-US" sz="3600" b="1" dirty="0" smtClean="0"/>
              <a:t>as it applies to beef cattle before, during, and/or after weaning and shipping</a:t>
            </a:r>
          </a:p>
          <a:p>
            <a:pPr marL="342900" indent="-342900" algn="l">
              <a:buFont typeface="Wingdings" charset="2"/>
              <a:buChar char="ü"/>
            </a:pPr>
            <a:endParaRPr lang="en-US" sz="3600" b="1" dirty="0"/>
          </a:p>
          <a:p>
            <a:pPr marL="342900" indent="-342900" algn="l">
              <a:buFont typeface="Wingdings" charset="2"/>
              <a:buChar char="ü"/>
            </a:pPr>
            <a:r>
              <a:rPr lang="en-US" sz="3600" b="1" dirty="0" smtClean="0"/>
              <a:t>Management practices around weaning time </a:t>
            </a:r>
          </a:p>
          <a:p>
            <a:pPr marL="800100" lvl="1" indent="-342900">
              <a:buFont typeface="Wingdings" charset="2"/>
              <a:buChar char="ü"/>
            </a:pPr>
            <a:r>
              <a:rPr lang="en-US" sz="3000" dirty="0" smtClean="0"/>
              <a:t>Optimize animal’s immune system</a:t>
            </a:r>
            <a:r>
              <a:rPr lang="en-US" sz="3000" dirty="0"/>
              <a:t> </a:t>
            </a:r>
            <a:r>
              <a:rPr lang="en-US" sz="3000" dirty="0" smtClean="0"/>
              <a:t>and health</a:t>
            </a:r>
          </a:p>
          <a:p>
            <a:pPr marL="800100" lvl="1" indent="-342900">
              <a:buFont typeface="Wingdings" charset="2"/>
              <a:buChar char="ü"/>
            </a:pPr>
            <a:r>
              <a:rPr lang="en-US" sz="3000" dirty="0" smtClean="0"/>
              <a:t>Minimize stress</a:t>
            </a:r>
            <a:endParaRPr lang="en-US" sz="3000" dirty="0"/>
          </a:p>
          <a:p>
            <a:pPr algn="l"/>
            <a:r>
              <a:rPr lang="en-US" sz="3600" b="1" i="1" dirty="0" smtClean="0"/>
              <a:t>				</a:t>
            </a:r>
            <a:r>
              <a:rPr lang="en-US" sz="3600" b="1" i="1" dirty="0"/>
              <a:t>	</a:t>
            </a:r>
            <a:r>
              <a:rPr lang="en-US" sz="3600" b="1" i="1" dirty="0" smtClean="0"/>
              <a:t>								</a:t>
            </a:r>
            <a:r>
              <a:rPr lang="en-US" sz="1600" dirty="0" err="1" smtClean="0"/>
              <a:t>Lalman</a:t>
            </a:r>
            <a:r>
              <a:rPr lang="en-US" sz="1600" dirty="0" smtClean="0"/>
              <a:t> and Smith ANSI-3529</a:t>
            </a:r>
            <a:endParaRPr lang="en-US" sz="3200" dirty="0"/>
          </a:p>
        </p:txBody>
      </p:sp>
      <p:pic>
        <p:nvPicPr>
          <p:cNvPr id="5"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5383938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56315378"/>
              </p:ext>
            </p:extLst>
          </p:nvPr>
        </p:nvGraphicFramePr>
        <p:xfrm>
          <a:off x="0" y="958532"/>
          <a:ext cx="9137253" cy="545165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7"/>
          <p:cNvSpPr txBox="1">
            <a:spLocks/>
          </p:cNvSpPr>
          <p:nvPr/>
        </p:nvSpPr>
        <p:spPr>
          <a:xfrm>
            <a:off x="5091649" y="6395081"/>
            <a:ext cx="4045604" cy="443442"/>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Arthington et al. (2008) JAS 86:2016-2023</a:t>
            </a:r>
            <a:endParaRPr lang="en-US" sz="1600" dirty="0"/>
          </a:p>
        </p:txBody>
      </p:sp>
      <p:pic>
        <p:nvPicPr>
          <p:cNvPr id="8" name="Picture 4"/>
          <p:cNvPicPr>
            <a:picLocks noChangeAspect="1" noChangeArrowheads="1"/>
          </p:cNvPicPr>
          <p:nvPr/>
        </p:nvPicPr>
        <p:blipFill>
          <a:blip r:embed="rId3"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15989201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199609" y="765811"/>
            <a:ext cx="8813108" cy="58885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i="1" dirty="0" smtClean="0">
                <a:solidFill>
                  <a:srgbClr val="800000"/>
                </a:solidFill>
              </a:rPr>
              <a:t>PRECODITIONING VS. NON-PRECONDITIONING</a:t>
            </a:r>
          </a:p>
          <a:p>
            <a:pPr marL="342900" indent="-342900" algn="l">
              <a:buFont typeface="Wingdings" charset="2"/>
              <a:buChar char="ü"/>
            </a:pPr>
            <a:endParaRPr lang="en-US" sz="3200" b="1" i="1" dirty="0" smtClean="0"/>
          </a:p>
          <a:p>
            <a:pPr algn="l"/>
            <a:r>
              <a:rPr lang="en-US" sz="3200" b="1" i="1" dirty="0" smtClean="0"/>
              <a:t>	</a:t>
            </a:r>
            <a:endParaRPr lang="ro-RO" sz="1100" dirty="0"/>
          </a:p>
        </p:txBody>
      </p:sp>
      <p:sp>
        <p:nvSpPr>
          <p:cNvPr id="2" name="Rectangle 1"/>
          <p:cNvSpPr/>
          <p:nvPr/>
        </p:nvSpPr>
        <p:spPr>
          <a:xfrm>
            <a:off x="3839937" y="6488668"/>
            <a:ext cx="5186035" cy="338554"/>
          </a:xfrm>
          <a:prstGeom prst="rect">
            <a:avLst/>
          </a:prstGeom>
        </p:spPr>
        <p:txBody>
          <a:bodyPr wrap="none">
            <a:spAutoFit/>
          </a:bodyPr>
          <a:lstStyle/>
          <a:p>
            <a:r>
              <a:rPr lang="en-US" sz="1600" dirty="0" smtClean="0"/>
              <a:t>Adapted from </a:t>
            </a:r>
            <a:r>
              <a:rPr lang="en-US" sz="1600" dirty="0" err="1" smtClean="0"/>
              <a:t>Roeber</a:t>
            </a:r>
            <a:r>
              <a:rPr lang="en-US" sz="1600" dirty="0" smtClean="0"/>
              <a:t> et al. (2001) </a:t>
            </a:r>
            <a:r>
              <a:rPr lang="ro-RO" sz="1600" dirty="0" smtClean="0"/>
              <a:t>Prof. Anim. Sci. 17:39–44 </a:t>
            </a:r>
            <a:endParaRPr lang="ro-RO" sz="1600" dirty="0"/>
          </a:p>
        </p:txBody>
      </p:sp>
      <p:graphicFrame>
        <p:nvGraphicFramePr>
          <p:cNvPr id="3" name="Chart 2"/>
          <p:cNvGraphicFramePr/>
          <p:nvPr>
            <p:extLst>
              <p:ext uri="{D42A27DB-BD31-4B8C-83A1-F6EECF244321}">
                <p14:modId xmlns:p14="http://schemas.microsoft.com/office/powerpoint/2010/main" val="1082925473"/>
              </p:ext>
            </p:extLst>
          </p:nvPr>
        </p:nvGraphicFramePr>
        <p:xfrm>
          <a:off x="199609" y="1397000"/>
          <a:ext cx="8648058" cy="498122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4"/>
          <p:cNvPicPr>
            <a:picLocks noChangeAspect="1" noChangeArrowheads="1"/>
          </p:cNvPicPr>
          <p:nvPr/>
        </p:nvPicPr>
        <p:blipFill>
          <a:blip r:embed="rId3"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8066362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199609" y="765811"/>
            <a:ext cx="8813108" cy="60921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smtClean="0">
                <a:solidFill>
                  <a:schemeClr val="accent6">
                    <a:lumMod val="75000"/>
                  </a:schemeClr>
                </a:solidFill>
              </a:rPr>
              <a:t>Benefits for producers</a:t>
            </a:r>
          </a:p>
          <a:p>
            <a:pPr algn="l"/>
            <a:endParaRPr lang="en-US" sz="3600" b="1" i="1" dirty="0" smtClean="0">
              <a:solidFill>
                <a:schemeClr val="accent6">
                  <a:lumMod val="75000"/>
                </a:schemeClr>
              </a:solidFill>
            </a:endParaRPr>
          </a:p>
          <a:p>
            <a:pPr marL="342900" indent="-342900" algn="l">
              <a:buFont typeface="Wingdings" charset="2"/>
              <a:buChar char="ü"/>
            </a:pPr>
            <a:r>
              <a:rPr lang="en-US" sz="3600" b="1" i="1" dirty="0" smtClean="0"/>
              <a:t>Greater weight gain before shipping</a:t>
            </a:r>
          </a:p>
          <a:p>
            <a:pPr marL="342900" indent="-342900" algn="l">
              <a:buFont typeface="Wingdings" charset="2"/>
              <a:buChar char="ü"/>
            </a:pPr>
            <a:endParaRPr lang="en-US" sz="3600" b="1" i="1" dirty="0" smtClean="0"/>
          </a:p>
          <a:p>
            <a:pPr marL="342900" indent="-342900" algn="l">
              <a:buFont typeface="Wingdings" charset="2"/>
              <a:buChar char="ü"/>
            </a:pPr>
            <a:r>
              <a:rPr lang="en-US" sz="3600" b="1" dirty="0" smtClean="0"/>
              <a:t>Reputation for high quality cattle</a:t>
            </a:r>
          </a:p>
          <a:p>
            <a:pPr marL="342900" indent="-342900" algn="l">
              <a:buFont typeface="Wingdings" charset="2"/>
              <a:buChar char="ü"/>
            </a:pPr>
            <a:endParaRPr lang="en-US" sz="3600" b="1" dirty="0" smtClean="0"/>
          </a:p>
          <a:p>
            <a:pPr algn="l"/>
            <a:r>
              <a:rPr lang="en-US" sz="3600" b="1" i="1" dirty="0" smtClean="0"/>
              <a:t>				</a:t>
            </a:r>
            <a:r>
              <a:rPr lang="en-US" sz="3600" b="1" i="1" dirty="0"/>
              <a:t>	</a:t>
            </a:r>
            <a:r>
              <a:rPr lang="en-US" sz="3600" b="1" i="1" dirty="0" smtClean="0"/>
              <a:t>								</a:t>
            </a:r>
            <a:r>
              <a:rPr lang="en-US" sz="1600" dirty="0" err="1" smtClean="0"/>
              <a:t>Lalman</a:t>
            </a:r>
            <a:r>
              <a:rPr lang="en-US" sz="1600" dirty="0" smtClean="0"/>
              <a:t> and Smith ANSI-3529</a:t>
            </a:r>
            <a:endParaRPr lang="en-US" sz="3200" dirty="0"/>
          </a:p>
        </p:txBody>
      </p:sp>
      <p:pic>
        <p:nvPicPr>
          <p:cNvPr id="5"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4340705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399690" y="1024607"/>
            <a:ext cx="7932729" cy="461665"/>
          </a:xfrm>
          <a:prstGeom prst="rect">
            <a:avLst/>
          </a:prstGeom>
        </p:spPr>
        <p:txBody>
          <a:bodyPr wrap="square">
            <a:spAutoFit/>
          </a:bodyPr>
          <a:lstStyle/>
          <a:p>
            <a:r>
              <a:rPr lang="en-US" sz="2400" b="1" i="1" dirty="0" smtClean="0"/>
              <a:t>Preconditioning Scenarios </a:t>
            </a:r>
            <a:endParaRPr lang="en-US" sz="2400" b="1" i="1" dirty="0">
              <a:solidFill>
                <a:schemeClr val="accent6">
                  <a:lumMod val="75000"/>
                </a:schemeClr>
              </a:solidFill>
            </a:endParaRPr>
          </a:p>
        </p:txBody>
      </p:sp>
      <p:pic>
        <p:nvPicPr>
          <p:cNvPr id="5" name="Picture 4" descr="Screen Shot 2014-06-15 at 7.44.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8774"/>
            <a:ext cx="9096536" cy="5922271"/>
          </a:xfrm>
          <a:prstGeom prst="rect">
            <a:avLst/>
          </a:prstGeom>
        </p:spPr>
      </p:pic>
      <p:pic>
        <p:nvPicPr>
          <p:cNvPr id="7" name="Picture 4"/>
          <p:cNvPicPr>
            <a:picLocks noChangeAspect="1" noChangeArrowheads="1"/>
          </p:cNvPicPr>
          <p:nvPr/>
        </p:nvPicPr>
        <p:blipFill>
          <a:blip r:embed="rId3"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4209348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Shot 2014-06-15 at 7.47.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600"/>
            <a:ext cx="9144000" cy="5117206"/>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3969620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199609" y="765811"/>
            <a:ext cx="8813108" cy="60921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b="1" i="1" dirty="0" smtClean="0">
              <a:solidFill>
                <a:srgbClr val="800000"/>
              </a:solidFill>
            </a:endParaRPr>
          </a:p>
          <a:p>
            <a:pPr algn="l"/>
            <a:endParaRPr lang="en-US" sz="3600" b="1" i="1" dirty="0">
              <a:solidFill>
                <a:srgbClr val="800000"/>
              </a:solidFill>
            </a:endParaRPr>
          </a:p>
          <a:p>
            <a:pPr algn="l"/>
            <a:endParaRPr lang="en-US" sz="3600" b="1" i="1" dirty="0" smtClean="0">
              <a:solidFill>
                <a:srgbClr val="800000"/>
              </a:solidFill>
            </a:endParaRPr>
          </a:p>
          <a:p>
            <a:r>
              <a:rPr lang="en-US" sz="6000" b="1" i="1" dirty="0" smtClean="0">
                <a:solidFill>
                  <a:srgbClr val="800000"/>
                </a:solidFill>
              </a:rPr>
              <a:t>North Carolina State University research </a:t>
            </a:r>
          </a:p>
        </p:txBody>
      </p:sp>
      <p:sp>
        <p:nvSpPr>
          <p:cNvPr id="9" name="Title 1"/>
          <p:cNvSpPr txBox="1">
            <a:spLocks/>
          </p:cNvSpPr>
          <p:nvPr/>
        </p:nvSpPr>
        <p:spPr>
          <a:xfrm>
            <a:off x="0" y="1"/>
            <a:ext cx="9144000" cy="762000"/>
          </a:xfrm>
          <a:prstGeom prst="rect">
            <a:avLst/>
          </a:prstGeom>
          <a:solidFill>
            <a:srgbClr val="800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0" name="Text Box 2"/>
          <p:cNvSpPr txBox="1">
            <a:spLocks noChangeArrowheads="1"/>
          </p:cNvSpPr>
          <p:nvPr/>
        </p:nvSpPr>
        <p:spPr bwMode="auto">
          <a:xfrm>
            <a:off x="0" y="456248"/>
            <a:ext cx="9144000" cy="309562"/>
          </a:xfrm>
          <a:prstGeom prst="rect">
            <a:avLst/>
          </a:prstGeom>
          <a:solidFill>
            <a:srgbClr val="DB02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a:r>
              <a:rPr lang="en-US" sz="1200" b="1" dirty="0">
                <a:solidFill>
                  <a:srgbClr val="FFFFFF"/>
                </a:solidFill>
                <a:latin typeface="Cambria" charset="0"/>
                <a:cs typeface="ÇlÇr ñæí©" charset="0"/>
              </a:rPr>
              <a:t> NC STATE </a:t>
            </a:r>
            <a:r>
              <a:rPr lang="en-US" sz="1200" dirty="0">
                <a:solidFill>
                  <a:srgbClr val="FFFFFF"/>
                </a:solidFill>
                <a:latin typeface="Cambria" charset="0"/>
                <a:cs typeface="ÇlÇr ñæí©" charset="0"/>
              </a:rPr>
              <a:t>UNIVERSITY</a:t>
            </a:r>
            <a:endParaRPr lang="en-US" sz="2400" dirty="0"/>
          </a:p>
        </p:txBody>
      </p:sp>
    </p:spTree>
    <p:extLst>
      <p:ext uri="{BB962C8B-B14F-4D97-AF65-F5344CB8AC3E}">
        <p14:creationId xmlns:p14="http://schemas.microsoft.com/office/powerpoint/2010/main" val="5529482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000910"/>
              </p:ext>
            </p:extLst>
          </p:nvPr>
        </p:nvGraphicFramePr>
        <p:xfrm>
          <a:off x="206482" y="1594704"/>
          <a:ext cx="8722317" cy="3472599"/>
        </p:xfrm>
        <a:graphic>
          <a:graphicData uri="http://schemas.openxmlformats.org/drawingml/2006/table">
            <a:tbl>
              <a:tblPr firstRow="1" bandRow="1">
                <a:tableStyleId>{0660B408-B3CF-4A94-85FC-2B1E0A45F4A2}</a:tableStyleId>
              </a:tblPr>
              <a:tblGrid>
                <a:gridCol w="4071313"/>
                <a:gridCol w="2325502"/>
                <a:gridCol w="2325502"/>
              </a:tblGrid>
              <a:tr h="576999">
                <a:tc>
                  <a:txBody>
                    <a:bodyPr/>
                    <a:lstStyle/>
                    <a:p>
                      <a:endParaRPr lang="en-US" sz="2400" b="1" dirty="0"/>
                    </a:p>
                  </a:txBody>
                  <a:tcPr/>
                </a:tc>
                <a:tc>
                  <a:txBody>
                    <a:bodyPr/>
                    <a:lstStyle/>
                    <a:p>
                      <a:r>
                        <a:rPr lang="en-US" sz="2400" b="1" dirty="0" smtClean="0"/>
                        <a:t>Healthy calves</a:t>
                      </a:r>
                      <a:endParaRPr lang="en-US" sz="2400" b="1" dirty="0"/>
                    </a:p>
                  </a:txBody>
                  <a:tcPr/>
                </a:tc>
                <a:tc>
                  <a:txBody>
                    <a:bodyPr/>
                    <a:lstStyle/>
                    <a:p>
                      <a:r>
                        <a:rPr lang="en-US" sz="2400" b="1" dirty="0" smtClean="0"/>
                        <a:t>Sick calves</a:t>
                      </a:r>
                      <a:endParaRPr lang="en-US" sz="2400" b="1" dirty="0"/>
                    </a:p>
                  </a:txBody>
                  <a:tcPr/>
                </a:tc>
              </a:tr>
              <a:tr h="576999">
                <a:tc>
                  <a:txBody>
                    <a:bodyPr/>
                    <a:lstStyle/>
                    <a:p>
                      <a:r>
                        <a:rPr lang="en-US" sz="2400" b="1" dirty="0" smtClean="0"/>
                        <a:t>Number of cattle</a:t>
                      </a:r>
                      <a:endParaRPr lang="en-US" sz="2400" b="1" dirty="0"/>
                    </a:p>
                  </a:txBody>
                  <a:tcPr/>
                </a:tc>
                <a:tc>
                  <a:txBody>
                    <a:bodyPr/>
                    <a:lstStyle/>
                    <a:p>
                      <a:pPr algn="ctr"/>
                      <a:r>
                        <a:rPr lang="en-US" sz="3200" b="1" dirty="0" smtClean="0"/>
                        <a:t>12,306</a:t>
                      </a:r>
                      <a:endParaRPr lang="en-US" sz="3200" b="1" dirty="0"/>
                    </a:p>
                  </a:txBody>
                  <a:tcPr/>
                </a:tc>
                <a:tc>
                  <a:txBody>
                    <a:bodyPr/>
                    <a:lstStyle/>
                    <a:p>
                      <a:pPr algn="ctr"/>
                      <a:r>
                        <a:rPr lang="en-US" sz="3200" b="1" dirty="0" smtClean="0"/>
                        <a:t>4,047</a:t>
                      </a:r>
                      <a:endParaRPr lang="en-US" sz="3200" b="1" dirty="0"/>
                    </a:p>
                  </a:txBody>
                  <a:tcPr/>
                </a:tc>
              </a:tr>
              <a:tr h="576999">
                <a:tc>
                  <a:txBody>
                    <a:bodyPr/>
                    <a:lstStyle/>
                    <a:p>
                      <a:r>
                        <a:rPr lang="en-US" sz="2400" b="1" dirty="0" smtClean="0"/>
                        <a:t>Medicine treatment cost, $/</a:t>
                      </a:r>
                      <a:r>
                        <a:rPr lang="en-US" sz="2400" b="1" dirty="0" err="1" smtClean="0"/>
                        <a:t>hd</a:t>
                      </a:r>
                      <a:endParaRPr lang="en-US" sz="2400" b="1" dirty="0"/>
                    </a:p>
                  </a:txBody>
                  <a:tcPr/>
                </a:tc>
                <a:tc>
                  <a:txBody>
                    <a:bodyPr/>
                    <a:lstStyle/>
                    <a:p>
                      <a:pPr algn="ctr"/>
                      <a:r>
                        <a:rPr lang="en-US" sz="3200" b="1" dirty="0" smtClean="0"/>
                        <a:t>0</a:t>
                      </a:r>
                      <a:endParaRPr lang="en-US" sz="3200" b="1" dirty="0"/>
                    </a:p>
                  </a:txBody>
                  <a:tcPr/>
                </a:tc>
                <a:tc>
                  <a:txBody>
                    <a:bodyPr/>
                    <a:lstStyle/>
                    <a:p>
                      <a:pPr algn="ctr"/>
                      <a:r>
                        <a:rPr lang="en-US" sz="3200" b="1" dirty="0" smtClean="0"/>
                        <a:t>27.03</a:t>
                      </a:r>
                      <a:endParaRPr lang="en-US" sz="3200" b="1" dirty="0"/>
                    </a:p>
                  </a:txBody>
                  <a:tcPr/>
                </a:tc>
              </a:tr>
              <a:tr h="576999">
                <a:tc>
                  <a:txBody>
                    <a:bodyPr/>
                    <a:lstStyle/>
                    <a:p>
                      <a:r>
                        <a:rPr lang="en-US" sz="2400" b="1" dirty="0" smtClean="0"/>
                        <a:t>ADG, Lb</a:t>
                      </a:r>
                      <a:endParaRPr lang="en-US" sz="2400" b="1" dirty="0"/>
                    </a:p>
                  </a:txBody>
                  <a:tcPr/>
                </a:tc>
                <a:tc>
                  <a:txBody>
                    <a:bodyPr/>
                    <a:lstStyle/>
                    <a:p>
                      <a:pPr algn="ctr"/>
                      <a:r>
                        <a:rPr lang="en-US" sz="3200" b="1" dirty="0" smtClean="0"/>
                        <a:t>2.99</a:t>
                      </a:r>
                      <a:endParaRPr lang="en-US" sz="3200" b="1" dirty="0"/>
                    </a:p>
                  </a:txBody>
                  <a:tcPr/>
                </a:tc>
                <a:tc>
                  <a:txBody>
                    <a:bodyPr/>
                    <a:lstStyle/>
                    <a:p>
                      <a:pPr algn="ctr"/>
                      <a:r>
                        <a:rPr lang="en-US" sz="3200" b="1" dirty="0" smtClean="0"/>
                        <a:t>2.67</a:t>
                      </a:r>
                      <a:endParaRPr lang="en-US" sz="3200" b="1" dirty="0"/>
                    </a:p>
                  </a:txBody>
                  <a:tcPr/>
                </a:tc>
              </a:tr>
              <a:tr h="576999">
                <a:tc>
                  <a:txBody>
                    <a:bodyPr/>
                    <a:lstStyle/>
                    <a:p>
                      <a:r>
                        <a:rPr lang="en-US" sz="2400" b="1" dirty="0" smtClean="0"/>
                        <a:t>Net return,</a:t>
                      </a:r>
                      <a:r>
                        <a:rPr lang="en-US" sz="2400" b="1" baseline="0" dirty="0" smtClean="0"/>
                        <a:t> $/</a:t>
                      </a:r>
                      <a:r>
                        <a:rPr lang="en-US" sz="2400" b="1" baseline="0" dirty="0" err="1" smtClean="0"/>
                        <a:t>hd</a:t>
                      </a:r>
                      <a:endParaRPr lang="en-US" sz="2400" b="1" dirty="0"/>
                    </a:p>
                  </a:txBody>
                  <a:tcPr/>
                </a:tc>
                <a:tc>
                  <a:txBody>
                    <a:bodyPr/>
                    <a:lstStyle/>
                    <a:p>
                      <a:pPr algn="ctr"/>
                      <a:r>
                        <a:rPr lang="en-US" sz="3200" b="1" dirty="0" smtClean="0">
                          <a:solidFill>
                            <a:srgbClr val="800000"/>
                          </a:solidFill>
                        </a:rPr>
                        <a:t>67</a:t>
                      </a:r>
                      <a:endParaRPr lang="en-US" sz="3200" b="1" dirty="0">
                        <a:solidFill>
                          <a:srgbClr val="800000"/>
                        </a:solidFill>
                      </a:endParaRPr>
                    </a:p>
                  </a:txBody>
                  <a:tcPr/>
                </a:tc>
                <a:tc>
                  <a:txBody>
                    <a:bodyPr/>
                    <a:lstStyle/>
                    <a:p>
                      <a:pPr algn="ctr"/>
                      <a:r>
                        <a:rPr lang="en-US" sz="3200" b="1" dirty="0" smtClean="0">
                          <a:solidFill>
                            <a:srgbClr val="800000"/>
                          </a:solidFill>
                        </a:rPr>
                        <a:t>-20.28</a:t>
                      </a:r>
                      <a:endParaRPr lang="en-US" sz="3200" b="1" dirty="0">
                        <a:solidFill>
                          <a:srgbClr val="800000"/>
                        </a:solidFill>
                      </a:endParaRPr>
                    </a:p>
                  </a:txBody>
                  <a:tcPr/>
                </a:tc>
              </a:tr>
              <a:tr h="576999">
                <a:tc>
                  <a:txBody>
                    <a:bodyPr/>
                    <a:lstStyle/>
                    <a:p>
                      <a:r>
                        <a:rPr lang="en-US" sz="2400" b="1" dirty="0" smtClean="0"/>
                        <a:t>USDA Choice or higher, %</a:t>
                      </a:r>
                      <a:endParaRPr lang="en-US" sz="2400" b="1" dirty="0"/>
                    </a:p>
                  </a:txBody>
                  <a:tcPr/>
                </a:tc>
                <a:tc>
                  <a:txBody>
                    <a:bodyPr/>
                    <a:lstStyle/>
                    <a:p>
                      <a:pPr algn="ctr"/>
                      <a:r>
                        <a:rPr lang="en-US" sz="3200" b="1" dirty="0" smtClean="0"/>
                        <a:t>39.6</a:t>
                      </a:r>
                      <a:endParaRPr lang="en-US" sz="3200" b="1" dirty="0"/>
                    </a:p>
                  </a:txBody>
                  <a:tcPr/>
                </a:tc>
                <a:tc>
                  <a:txBody>
                    <a:bodyPr/>
                    <a:lstStyle/>
                    <a:p>
                      <a:pPr algn="ctr"/>
                      <a:r>
                        <a:rPr lang="en-US" sz="3200" b="1" dirty="0" smtClean="0"/>
                        <a:t>27.5</a:t>
                      </a:r>
                      <a:endParaRPr lang="en-US" sz="3200" b="1" dirty="0"/>
                    </a:p>
                  </a:txBody>
                  <a:tcPr/>
                </a:tc>
              </a:tr>
            </a:tbl>
          </a:graphicData>
        </a:graphic>
      </p:graphicFrame>
      <p:sp>
        <p:nvSpPr>
          <p:cNvPr id="7" name="Title 7"/>
          <p:cNvSpPr txBox="1">
            <a:spLocks/>
          </p:cNvSpPr>
          <p:nvPr/>
        </p:nvSpPr>
        <p:spPr>
          <a:xfrm>
            <a:off x="2533411" y="5067303"/>
            <a:ext cx="6395388" cy="44344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McNeil et al. (2000) http://</a:t>
            </a:r>
            <a:r>
              <a:rPr lang="en-US" sz="1800" dirty="0" err="1" smtClean="0"/>
              <a:t>animalscience-extension.tamu.edu</a:t>
            </a:r>
            <a:r>
              <a:rPr lang="en-US" sz="1800" dirty="0" smtClean="0"/>
              <a:t>/</a:t>
            </a:r>
            <a:r>
              <a:rPr lang="en-US" sz="1800" dirty="0" err="1" smtClean="0"/>
              <a:t>frameset.html</a:t>
            </a:r>
            <a:endParaRPr lang="en-US" sz="1600" dirty="0"/>
          </a:p>
        </p:txBody>
      </p:sp>
      <p:sp>
        <p:nvSpPr>
          <p:cNvPr id="3" name="Rectangle 2"/>
          <p:cNvSpPr/>
          <p:nvPr/>
        </p:nvSpPr>
        <p:spPr>
          <a:xfrm>
            <a:off x="399691" y="1024607"/>
            <a:ext cx="8543387" cy="461665"/>
          </a:xfrm>
          <a:prstGeom prst="rect">
            <a:avLst/>
          </a:prstGeom>
        </p:spPr>
        <p:txBody>
          <a:bodyPr wrap="none">
            <a:spAutoFit/>
          </a:bodyPr>
          <a:lstStyle/>
          <a:p>
            <a:r>
              <a:rPr lang="en-US" sz="2400" b="1" i="1" dirty="0" smtClean="0">
                <a:solidFill>
                  <a:schemeClr val="accent6">
                    <a:lumMod val="75000"/>
                  </a:schemeClr>
                </a:solidFill>
              </a:rPr>
              <a:t>Effects of sickness on performance and profitability in the feedlot</a:t>
            </a:r>
            <a:endParaRPr lang="en-US" sz="2400" b="1" i="1" dirty="0">
              <a:solidFill>
                <a:schemeClr val="accent6">
                  <a:lumMod val="75000"/>
                </a:schemeClr>
              </a:solidFill>
            </a:endParaRPr>
          </a:p>
        </p:txBody>
      </p:sp>
      <p:sp>
        <p:nvSpPr>
          <p:cNvPr id="5" name="Rectangle 4"/>
          <p:cNvSpPr/>
          <p:nvPr/>
        </p:nvSpPr>
        <p:spPr>
          <a:xfrm>
            <a:off x="4700339" y="3964642"/>
            <a:ext cx="3845733" cy="581639"/>
          </a:xfrm>
          <a:prstGeom prst="rect">
            <a:avLst/>
          </a:prstGeom>
          <a:noFill/>
          <a:ln w="762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p:cNvPicPr>
            <a:picLocks noChangeAspect="1" noChangeArrowheads="1"/>
          </p:cNvPicPr>
          <p:nvPr/>
        </p:nvPicPr>
        <p:blipFill>
          <a:blip r:embed="rId2"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19156083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9213" y="4418013"/>
            <a:ext cx="4722812" cy="844550"/>
          </a:xfrm>
        </p:spPr>
        <p:txBody>
          <a:bodyPr rtlCol="0">
            <a:normAutofit fontScale="92500"/>
          </a:bodyPr>
          <a:lstStyle/>
          <a:p>
            <a:pPr eaLnBrk="1" fontAlgn="auto" hangingPunct="1">
              <a:spcAft>
                <a:spcPts val="0"/>
              </a:spcAft>
              <a:buClr>
                <a:schemeClr val="accent6">
                  <a:lumMod val="50000"/>
                </a:schemeClr>
              </a:buClr>
              <a:buFont typeface="Wingdings" pitchFamily="2" charset="2"/>
              <a:buChar char="§"/>
              <a:defRPr/>
            </a:pPr>
            <a:r>
              <a:rPr lang="en-US" sz="3500" b="1" dirty="0" smtClean="0">
                <a:ea typeface="+mn-ea"/>
                <a:cs typeface="Times New Roman" pitchFamily="18" charset="0"/>
              </a:rPr>
              <a:t>Dietary amino acids (AA)</a:t>
            </a:r>
          </a:p>
        </p:txBody>
      </p:sp>
      <p:pic>
        <p:nvPicPr>
          <p:cNvPr id="23557" name="Picture 6" descr="Screen Shot 2013-01-07 at 12.46.56 PM.png"/>
          <p:cNvPicPr>
            <a:picLocks noChangeAspect="1"/>
          </p:cNvPicPr>
          <p:nvPr/>
        </p:nvPicPr>
        <p:blipFill>
          <a:blip r:embed="rId3"/>
          <a:srcRect/>
          <a:stretch>
            <a:fillRect/>
          </a:stretch>
        </p:blipFill>
        <p:spPr bwMode="auto">
          <a:xfrm>
            <a:off x="5240338" y="0"/>
            <a:ext cx="3903662" cy="6705600"/>
          </a:xfrm>
          <a:prstGeom prst="rect">
            <a:avLst/>
          </a:prstGeom>
          <a:noFill/>
          <a:ln w="9525">
            <a:noFill/>
            <a:miter lim="800000"/>
            <a:headEnd/>
            <a:tailEnd/>
          </a:ln>
        </p:spPr>
      </p:pic>
      <p:sp>
        <p:nvSpPr>
          <p:cNvPr id="11" name="Content Placeholder 9"/>
          <p:cNvSpPr txBox="1">
            <a:spLocks/>
          </p:cNvSpPr>
          <p:nvPr/>
        </p:nvSpPr>
        <p:spPr>
          <a:xfrm>
            <a:off x="57150" y="3444875"/>
            <a:ext cx="4860925" cy="842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Clr>
                <a:schemeClr val="accent6">
                  <a:lumMod val="50000"/>
                </a:schemeClr>
              </a:buClr>
              <a:buFont typeface="Wingdings" pitchFamily="2" charset="2"/>
              <a:buChar char="§"/>
              <a:defRPr/>
            </a:pPr>
            <a:r>
              <a:rPr lang="en-US" b="1" dirty="0" smtClean="0">
                <a:cs typeface="Times New Roman" pitchFamily="18" charset="0"/>
              </a:rPr>
              <a:t>Muscle AA mobilization</a:t>
            </a:r>
            <a:endParaRPr lang="en-US" b="1" dirty="0" smtClean="0"/>
          </a:p>
        </p:txBody>
      </p:sp>
      <p:cxnSp>
        <p:nvCxnSpPr>
          <p:cNvPr id="23559" name="Straight Arrow Connector 8"/>
          <p:cNvCxnSpPr>
            <a:cxnSpLocks noChangeShapeType="1"/>
          </p:cNvCxnSpPr>
          <p:nvPr/>
        </p:nvCxnSpPr>
        <p:spPr bwMode="auto">
          <a:xfrm>
            <a:off x="4910138" y="3821113"/>
            <a:ext cx="1541462" cy="300037"/>
          </a:xfrm>
          <a:prstGeom prst="straightConnector1">
            <a:avLst/>
          </a:prstGeom>
          <a:noFill/>
          <a:ln w="38100">
            <a:solidFill>
              <a:srgbClr val="E46C0A"/>
            </a:solidFill>
            <a:round/>
            <a:headEnd/>
            <a:tailEnd type="arrow" w="med" len="med"/>
          </a:ln>
        </p:spPr>
      </p:cxnSp>
      <p:cxnSp>
        <p:nvCxnSpPr>
          <p:cNvPr id="23560" name="Straight Arrow Connector 13"/>
          <p:cNvCxnSpPr>
            <a:cxnSpLocks noChangeShapeType="1"/>
          </p:cNvCxnSpPr>
          <p:nvPr/>
        </p:nvCxnSpPr>
        <p:spPr bwMode="auto">
          <a:xfrm flipV="1">
            <a:off x="4918075" y="4321175"/>
            <a:ext cx="1541463" cy="519113"/>
          </a:xfrm>
          <a:prstGeom prst="straightConnector1">
            <a:avLst/>
          </a:prstGeom>
          <a:noFill/>
          <a:ln w="38100">
            <a:solidFill>
              <a:srgbClr val="E46C0A"/>
            </a:solidFill>
            <a:round/>
            <a:headEnd/>
            <a:tailEnd type="arrow" w="med" len="med"/>
          </a:ln>
        </p:spPr>
      </p:cxnSp>
      <p:sp>
        <p:nvSpPr>
          <p:cNvPr id="12" name="Content Placeholder 9"/>
          <p:cNvSpPr txBox="1">
            <a:spLocks/>
          </p:cNvSpPr>
          <p:nvPr/>
        </p:nvSpPr>
        <p:spPr bwMode="auto">
          <a:xfrm>
            <a:off x="4240213" y="1889125"/>
            <a:ext cx="1625600" cy="595313"/>
          </a:xfrm>
          <a:prstGeom prst="rect">
            <a:avLst/>
          </a:prstGeom>
          <a:noFill/>
          <a:ln w="9525">
            <a:noFill/>
            <a:miter lim="800000"/>
            <a:headEnd/>
            <a:tailEnd/>
          </a:ln>
        </p:spPr>
        <p:txBody>
          <a:bodyPr>
            <a:normAutofit lnSpcReduction="10000"/>
          </a:bodyPr>
          <a:lstStyle/>
          <a:p>
            <a:pPr marL="342900" indent="-342900" algn="ctr" fontAlgn="auto">
              <a:spcBef>
                <a:spcPct val="20000"/>
              </a:spcBef>
              <a:spcAft>
                <a:spcPts val="0"/>
              </a:spcAft>
              <a:buClr>
                <a:schemeClr val="accent6">
                  <a:lumMod val="50000"/>
                </a:schemeClr>
              </a:buClr>
              <a:defRPr/>
            </a:pPr>
            <a:r>
              <a:rPr lang="en-US" sz="3500" b="1" dirty="0">
                <a:solidFill>
                  <a:srgbClr val="C00000"/>
                </a:solidFill>
                <a:latin typeface="+mn-lt"/>
                <a:ea typeface="+mn-ea"/>
                <a:cs typeface="Times New Roman" pitchFamily="18" charset="0"/>
              </a:rPr>
              <a:t>Stress</a:t>
            </a:r>
          </a:p>
        </p:txBody>
      </p:sp>
      <p:sp>
        <p:nvSpPr>
          <p:cNvPr id="13" name="Content Placeholder 9"/>
          <p:cNvSpPr txBox="1">
            <a:spLocks/>
          </p:cNvSpPr>
          <p:nvPr/>
        </p:nvSpPr>
        <p:spPr bwMode="auto">
          <a:xfrm>
            <a:off x="4108450" y="814388"/>
            <a:ext cx="1965325" cy="657225"/>
          </a:xfrm>
          <a:prstGeom prst="rect">
            <a:avLst/>
          </a:prstGeom>
          <a:solidFill>
            <a:schemeClr val="bg1"/>
          </a:solidFill>
          <a:ln w="9525">
            <a:noFill/>
            <a:miter lim="800000"/>
            <a:headEnd/>
            <a:tailEnd/>
          </a:ln>
        </p:spPr>
        <p:txBody>
          <a:bodyPr>
            <a:normAutofit/>
          </a:bodyPr>
          <a:lstStyle/>
          <a:p>
            <a:pPr marL="342900" indent="-342900" algn="r" fontAlgn="auto">
              <a:spcBef>
                <a:spcPct val="20000"/>
              </a:spcBef>
              <a:spcAft>
                <a:spcPts val="0"/>
              </a:spcAft>
              <a:buClr>
                <a:schemeClr val="accent6">
                  <a:lumMod val="50000"/>
                </a:schemeClr>
              </a:buClr>
              <a:defRPr/>
            </a:pPr>
            <a:r>
              <a:rPr lang="en-US" sz="3500" b="1" dirty="0">
                <a:latin typeface="+mn-lt"/>
                <a:ea typeface="+mn-ea"/>
                <a:cs typeface="Times New Roman" pitchFamily="18" charset="0"/>
              </a:rPr>
              <a:t>Antigen</a:t>
            </a:r>
          </a:p>
        </p:txBody>
      </p:sp>
      <p:cxnSp>
        <p:nvCxnSpPr>
          <p:cNvPr id="23563" name="Straight Arrow Connector 14"/>
          <p:cNvCxnSpPr>
            <a:cxnSpLocks noChangeShapeType="1"/>
          </p:cNvCxnSpPr>
          <p:nvPr/>
        </p:nvCxnSpPr>
        <p:spPr bwMode="auto">
          <a:xfrm flipV="1">
            <a:off x="5680075" y="1524000"/>
            <a:ext cx="1243013" cy="517525"/>
          </a:xfrm>
          <a:prstGeom prst="straightConnector1">
            <a:avLst/>
          </a:prstGeom>
          <a:noFill/>
          <a:ln w="38100">
            <a:solidFill>
              <a:srgbClr val="C00000"/>
            </a:solidFill>
            <a:round/>
            <a:headEnd/>
            <a:tailEnd type="arrow" w="med" len="med"/>
          </a:ln>
        </p:spPr>
      </p:cxnSp>
      <p:sp>
        <p:nvSpPr>
          <p:cNvPr id="22" name="TextBox 2"/>
          <p:cNvSpPr txBox="1">
            <a:spLocks noChangeArrowheads="1"/>
          </p:cNvSpPr>
          <p:nvPr/>
        </p:nvSpPr>
        <p:spPr bwMode="auto">
          <a:xfrm>
            <a:off x="-4763" y="615950"/>
            <a:ext cx="4221163" cy="646113"/>
          </a:xfrm>
          <a:prstGeom prst="rect">
            <a:avLst/>
          </a:prstGeom>
          <a:noFill/>
          <a:ln w="9525">
            <a:noFill/>
            <a:miter lim="800000"/>
            <a:headEnd/>
            <a:tailEnd/>
          </a:ln>
        </p:spPr>
        <p:txBody>
          <a:bodyPr>
            <a:spAutoFit/>
          </a:bodyPr>
          <a:lstStyle/>
          <a:p>
            <a:pPr>
              <a:defRPr/>
            </a:pPr>
            <a:r>
              <a:rPr lang="en-US" dirty="0">
                <a:latin typeface="+mn-lt"/>
              </a:rPr>
              <a:t>Adapted from Carroll and </a:t>
            </a:r>
            <a:r>
              <a:rPr lang="en-US" dirty="0" err="1">
                <a:latin typeface="+mn-lt"/>
              </a:rPr>
              <a:t>Fosberg</a:t>
            </a:r>
            <a:r>
              <a:rPr lang="en-US" dirty="0">
                <a:latin typeface="+mn-lt"/>
              </a:rPr>
              <a:t> (2007)</a:t>
            </a:r>
          </a:p>
          <a:p>
            <a:pPr>
              <a:defRPr/>
            </a:pPr>
            <a:r>
              <a:rPr lang="en-US" dirty="0">
                <a:latin typeface="+mn-lt"/>
              </a:rPr>
              <a:t>Vet. </a:t>
            </a:r>
            <a:r>
              <a:rPr lang="en-US" dirty="0" err="1">
                <a:latin typeface="+mn-lt"/>
              </a:rPr>
              <a:t>Clin</a:t>
            </a:r>
            <a:r>
              <a:rPr lang="en-US" dirty="0">
                <a:latin typeface="+mn-lt"/>
              </a:rPr>
              <a:t>. Food Anim. 23:105-149</a:t>
            </a:r>
          </a:p>
        </p:txBody>
      </p:sp>
      <p:sp>
        <p:nvSpPr>
          <p:cNvPr id="23" name="Title 3"/>
          <p:cNvSpPr>
            <a:spLocks noGrp="1"/>
          </p:cNvSpPr>
          <p:nvPr>
            <p:ph type="title"/>
          </p:nvPr>
        </p:nvSpPr>
        <p:spPr>
          <a:xfrm>
            <a:off x="-5143" y="1"/>
            <a:ext cx="4457873" cy="609600"/>
          </a:xfrm>
          <a:solidFill>
            <a:srgbClr val="800000"/>
          </a:solidFill>
          <a:effectLst>
            <a:innerShdw blurRad="114300">
              <a:prstClr val="black"/>
            </a:innerShdw>
          </a:effectLst>
          <a:extLst>
            <a:ext uri="{FAA26D3D-D897-4be2-8F04-BA451C77F1D7}">
              <ma14:placeholderFlag xmlns:ma14="http://schemas.microsoft.com/office/mac/drawingml/2011/main" val="1"/>
            </a:ext>
          </a:extLst>
        </p:spPr>
        <p:txBody>
          <a:bodyPr>
            <a:noAutofit/>
          </a:bodyPr>
          <a:lstStyle/>
          <a:p>
            <a:pPr algn="l" eaLnBrk="1" hangingPunct="1">
              <a:defRPr/>
            </a:pPr>
            <a:r>
              <a:rPr lang="en-US" sz="3600" dirty="0" smtClean="0">
                <a:solidFill>
                  <a:schemeClr val="bg1"/>
                </a:solidFill>
                <a:latin typeface="+mn-lt"/>
                <a:cs typeface="Times New Roman" pitchFamily="18" charset="0"/>
              </a:rPr>
              <a:t>Acute-phase Response</a:t>
            </a:r>
          </a:p>
        </p:txBody>
      </p:sp>
      <p:sp>
        <p:nvSpPr>
          <p:cNvPr id="24" name="Content Placeholder 9"/>
          <p:cNvSpPr txBox="1">
            <a:spLocks/>
          </p:cNvSpPr>
          <p:nvPr/>
        </p:nvSpPr>
        <p:spPr bwMode="auto">
          <a:xfrm>
            <a:off x="6151563" y="5367338"/>
            <a:ext cx="2992437" cy="1338262"/>
          </a:xfrm>
          <a:prstGeom prst="rect">
            <a:avLst/>
          </a:prstGeom>
          <a:solidFill>
            <a:schemeClr val="bg1"/>
          </a:solidFill>
          <a:ln w="9525">
            <a:noFill/>
            <a:miter lim="800000"/>
            <a:headEnd/>
            <a:tailEnd/>
          </a:ln>
        </p:spPr>
        <p:txBody>
          <a:bodyPr/>
          <a:lstStyle/>
          <a:p>
            <a:pPr marL="342900" indent="-342900" algn="ctr" fontAlgn="auto">
              <a:spcBef>
                <a:spcPct val="20000"/>
              </a:spcBef>
              <a:spcAft>
                <a:spcPts val="0"/>
              </a:spcAft>
              <a:buClr>
                <a:schemeClr val="accent6">
                  <a:lumMod val="50000"/>
                </a:schemeClr>
              </a:buClr>
              <a:defRPr/>
            </a:pPr>
            <a:r>
              <a:rPr lang="en-US" sz="2400" b="1" dirty="0">
                <a:latin typeface="+mn-lt"/>
                <a:ea typeface="+mn-ea"/>
                <a:cs typeface="Times New Roman" pitchFamily="18" charset="0"/>
              </a:rPr>
              <a:t>Acute-phase proteins </a:t>
            </a:r>
            <a:br>
              <a:rPr lang="en-US" sz="2400" b="1" dirty="0">
                <a:latin typeface="+mn-lt"/>
                <a:ea typeface="+mn-ea"/>
                <a:cs typeface="Times New Roman" pitchFamily="18" charset="0"/>
              </a:rPr>
            </a:br>
            <a:r>
              <a:rPr lang="en-US" sz="2400" b="1" dirty="0">
                <a:latin typeface="+mn-lt"/>
                <a:ea typeface="+mn-ea"/>
                <a:cs typeface="Times New Roman" pitchFamily="18" charset="0"/>
              </a:rPr>
              <a:t>APP</a:t>
            </a:r>
          </a:p>
        </p:txBody>
      </p:sp>
      <p:sp>
        <p:nvSpPr>
          <p:cNvPr id="25" name="Content Placeholder 9"/>
          <p:cNvSpPr txBox="1">
            <a:spLocks/>
          </p:cNvSpPr>
          <p:nvPr/>
        </p:nvSpPr>
        <p:spPr>
          <a:xfrm>
            <a:off x="100013" y="5883275"/>
            <a:ext cx="6751637" cy="769938"/>
          </a:xfrm>
          <a:prstGeom prst="rect">
            <a:avLst/>
          </a:prstGeom>
          <a:solidFill>
            <a:srgbClr val="FFFF99"/>
          </a:solidFill>
          <a:ln>
            <a:solidFill>
              <a:schemeClr val="tx2">
                <a:lumMod val="75000"/>
              </a:schemeClr>
            </a:solidFill>
          </a:ln>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buClr>
                <a:schemeClr val="accent6">
                  <a:lumMod val="50000"/>
                </a:schemeClr>
              </a:buClr>
              <a:buFont typeface="Arial"/>
              <a:buNone/>
              <a:defRPr/>
            </a:pPr>
            <a:r>
              <a:rPr lang="en-US" b="1" dirty="0" smtClean="0">
                <a:cs typeface="Times New Roman" pitchFamily="18" charset="0"/>
              </a:rPr>
              <a:t>Tissue repair, coagulation, metal binding and transport proteins</a:t>
            </a:r>
            <a:endParaRPr lang="en-US" b="1" dirty="0" smtClean="0"/>
          </a:p>
        </p:txBody>
      </p:sp>
      <p:sp>
        <p:nvSpPr>
          <p:cNvPr id="26" name="Bent-Up Arrow 25"/>
          <p:cNvSpPr>
            <a:spLocks/>
          </p:cNvSpPr>
          <p:nvPr/>
        </p:nvSpPr>
        <p:spPr bwMode="auto">
          <a:xfrm rot="16200000" flipH="1">
            <a:off x="7327900" y="6069013"/>
            <a:ext cx="490538" cy="569912"/>
          </a:xfrm>
          <a:custGeom>
            <a:avLst/>
            <a:gdLst>
              <a:gd name="T0" fmla="*/ 368840 w 490330"/>
              <a:gd name="T1" fmla="*/ 0 h 569843"/>
              <a:gd name="T2" fmla="*/ 245893 w 490330"/>
              <a:gd name="T3" fmla="*/ 122688 h 569843"/>
              <a:gd name="T4" fmla="*/ 0 w 490330"/>
              <a:gd name="T5" fmla="*/ 508985 h 569843"/>
              <a:gd name="T6" fmla="*/ 215156 w 490330"/>
              <a:gd name="T7" fmla="*/ 570326 h 569843"/>
              <a:gd name="T8" fmla="*/ 430313 w 490330"/>
              <a:gd name="T9" fmla="*/ 346507 h 569843"/>
              <a:gd name="T10" fmla="*/ 491787 w 490330"/>
              <a:gd name="T11" fmla="*/ 122688 h 569843"/>
              <a:gd name="T12" fmla="*/ 17694720 60000 65536"/>
              <a:gd name="T13" fmla="*/ 11796480 60000 65536"/>
              <a:gd name="T14" fmla="*/ 11796480 60000 65536"/>
              <a:gd name="T15" fmla="*/ 5898240 60000 65536"/>
              <a:gd name="T16" fmla="*/ 0 60000 65536"/>
              <a:gd name="T17" fmla="*/ 0 60000 65536"/>
              <a:gd name="T18" fmla="*/ 0 w 490330"/>
              <a:gd name="T19" fmla="*/ 447261 h 569843"/>
              <a:gd name="T20" fmla="*/ 429039 w 490330"/>
              <a:gd name="T21" fmla="*/ 569843 h 569843"/>
            </a:gdLst>
            <a:ahLst/>
            <a:cxnLst>
              <a:cxn ang="T12">
                <a:pos x="T0" y="T1"/>
              </a:cxn>
              <a:cxn ang="T13">
                <a:pos x="T2" y="T3"/>
              </a:cxn>
              <a:cxn ang="T14">
                <a:pos x="T4" y="T5"/>
              </a:cxn>
              <a:cxn ang="T15">
                <a:pos x="T6" y="T7"/>
              </a:cxn>
              <a:cxn ang="T16">
                <a:pos x="T8" y="T9"/>
              </a:cxn>
              <a:cxn ang="T17">
                <a:pos x="T10" y="T11"/>
              </a:cxn>
            </a:cxnLst>
            <a:rect l="T18" t="T19" r="T20" b="T21"/>
            <a:pathLst>
              <a:path w="490330" h="569843">
                <a:moveTo>
                  <a:pt x="0" y="447261"/>
                </a:moveTo>
                <a:lnTo>
                  <a:pt x="306456" y="447261"/>
                </a:lnTo>
                <a:lnTo>
                  <a:pt x="306456" y="122583"/>
                </a:lnTo>
                <a:lnTo>
                  <a:pt x="245165" y="122583"/>
                </a:lnTo>
                <a:lnTo>
                  <a:pt x="367748" y="0"/>
                </a:lnTo>
                <a:lnTo>
                  <a:pt x="490330" y="122583"/>
                </a:lnTo>
                <a:lnTo>
                  <a:pt x="429039" y="122583"/>
                </a:lnTo>
                <a:lnTo>
                  <a:pt x="429039" y="569843"/>
                </a:lnTo>
                <a:lnTo>
                  <a:pt x="0" y="569843"/>
                </a:lnTo>
                <a:lnTo>
                  <a:pt x="0" y="447261"/>
                </a:lnTo>
                <a:close/>
              </a:path>
            </a:pathLst>
          </a:custGeom>
          <a:solidFill>
            <a:srgbClr val="FFFF99"/>
          </a:solidFill>
          <a:ln w="9525" cap="flat" cmpd="sng">
            <a:solidFill>
              <a:srgbClr val="17375E"/>
            </a:solidFill>
            <a:prstDash val="solid"/>
            <a:round/>
            <a:headEnd/>
            <a:tailEnd/>
          </a:ln>
          <a:effectLst>
            <a:outerShdw dist="23000" dir="5400000" rotWithShape="0">
              <a:srgbClr val="000000">
                <a:alpha val="34998"/>
              </a:srgbClr>
            </a:outerShdw>
          </a:effectLst>
        </p:spPr>
        <p:txBody>
          <a:bodyPr anchor="ctr"/>
          <a:lstStyle/>
          <a:p>
            <a:endParaRPr lang="en-US"/>
          </a:p>
        </p:txBody>
      </p:sp>
    </p:spTree>
    <p:extLst>
      <p:ext uri="{BB962C8B-B14F-4D97-AF65-F5344CB8AC3E}">
        <p14:creationId xmlns:p14="http://schemas.microsoft.com/office/powerpoint/2010/main" val="1138180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762000"/>
          </a:xfrm>
          <a:prstGeom prst="rect">
            <a:avLst/>
          </a:prstGeom>
          <a:solidFill>
            <a:srgbClr val="800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Text Box 2"/>
          <p:cNvSpPr txBox="1">
            <a:spLocks noChangeArrowheads="1"/>
          </p:cNvSpPr>
          <p:nvPr/>
        </p:nvSpPr>
        <p:spPr bwMode="auto">
          <a:xfrm>
            <a:off x="0" y="456248"/>
            <a:ext cx="9144000" cy="309562"/>
          </a:xfrm>
          <a:prstGeom prst="rect">
            <a:avLst/>
          </a:prstGeom>
          <a:solidFill>
            <a:srgbClr val="DB02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a:r>
              <a:rPr lang="en-US" sz="1200" b="1" dirty="0">
                <a:solidFill>
                  <a:srgbClr val="FFFFFF"/>
                </a:solidFill>
                <a:latin typeface="Cambria" charset="0"/>
                <a:cs typeface="ÇlÇr ñæí©" charset="0"/>
              </a:rPr>
              <a:t> NC STATE </a:t>
            </a:r>
            <a:r>
              <a:rPr lang="en-US" sz="1200" dirty="0">
                <a:solidFill>
                  <a:srgbClr val="FFFFFF"/>
                </a:solidFill>
                <a:latin typeface="Cambria" charset="0"/>
                <a:cs typeface="ÇlÇr ñæí©" charset="0"/>
              </a:rPr>
              <a:t>UNIVERSITY</a:t>
            </a:r>
            <a:endParaRPr lang="en-US" sz="2400" dirty="0"/>
          </a:p>
        </p:txBody>
      </p:sp>
      <p:sp>
        <p:nvSpPr>
          <p:cNvPr id="12" name="Title 7"/>
          <p:cNvSpPr txBox="1">
            <a:spLocks/>
          </p:cNvSpPr>
          <p:nvPr/>
        </p:nvSpPr>
        <p:spPr>
          <a:xfrm>
            <a:off x="199609" y="765811"/>
            <a:ext cx="8813108" cy="60921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1" dirty="0" smtClean="0">
                <a:solidFill>
                  <a:srgbClr val="800000"/>
                </a:solidFill>
              </a:rPr>
              <a:t>Experiment 1 – Dietary Protein Concentration</a:t>
            </a:r>
          </a:p>
          <a:p>
            <a:pPr marL="342900" indent="-342900" algn="l">
              <a:buFont typeface="Wingdings" charset="2"/>
              <a:buChar char="ü"/>
            </a:pPr>
            <a:endParaRPr lang="en-US" sz="3600" b="1" i="1" dirty="0" smtClean="0"/>
          </a:p>
          <a:p>
            <a:pPr marL="342900" indent="-342900" algn="l">
              <a:buFont typeface="Wingdings" charset="2"/>
              <a:buChar char="ü"/>
            </a:pPr>
            <a:r>
              <a:rPr lang="en-US" sz="3600" b="1" dirty="0" smtClean="0"/>
              <a:t>July 2014</a:t>
            </a:r>
          </a:p>
          <a:p>
            <a:pPr marL="342900" indent="-342900" algn="l">
              <a:buFont typeface="Wingdings" charset="2"/>
              <a:buChar char="ü"/>
            </a:pPr>
            <a:r>
              <a:rPr lang="en-US" sz="3600" b="1" dirty="0" smtClean="0"/>
              <a:t>Increasing protein concentration</a:t>
            </a:r>
          </a:p>
          <a:p>
            <a:pPr marL="342900" indent="-342900" algn="l">
              <a:buFont typeface="Wingdings" charset="2"/>
              <a:buChar char="ü"/>
            </a:pPr>
            <a:r>
              <a:rPr lang="en-US" sz="3600" b="1" dirty="0" smtClean="0"/>
              <a:t>45-day preconditioning program</a:t>
            </a:r>
          </a:p>
          <a:p>
            <a:pPr marL="342900" indent="-342900" algn="l">
              <a:buFont typeface="Wingdings" charset="2"/>
              <a:buChar char="ü"/>
            </a:pPr>
            <a:endParaRPr lang="en-US" sz="3600" b="1" dirty="0"/>
          </a:p>
          <a:p>
            <a:pPr marL="342900" indent="-342900" algn="l">
              <a:buFont typeface="Wingdings" charset="2"/>
              <a:buChar char="ü"/>
            </a:pPr>
            <a:r>
              <a:rPr lang="en-US" sz="3600" b="1" dirty="0" smtClean="0">
                <a:solidFill>
                  <a:srgbClr val="FF0000"/>
                </a:solidFill>
              </a:rPr>
              <a:t>Increase Weaning weights??</a:t>
            </a:r>
          </a:p>
          <a:p>
            <a:pPr marL="342900" indent="-342900" algn="l">
              <a:buFont typeface="Wingdings" charset="2"/>
              <a:buChar char="ü"/>
            </a:pPr>
            <a:r>
              <a:rPr lang="en-US" sz="3600" b="1" dirty="0" smtClean="0">
                <a:solidFill>
                  <a:srgbClr val="FF0000"/>
                </a:solidFill>
              </a:rPr>
              <a:t>Pay for extra cost of increase protein concentration??	</a:t>
            </a:r>
            <a:r>
              <a:rPr lang="en-US" sz="3600" b="1" i="1" dirty="0" smtClean="0">
                <a:solidFill>
                  <a:srgbClr val="FF0000"/>
                </a:solidFill>
              </a:rPr>
              <a:t>										</a:t>
            </a:r>
            <a:r>
              <a:rPr lang="en-US" sz="3600" b="1" i="1" dirty="0" smtClean="0"/>
              <a:t>								</a:t>
            </a:r>
            <a:endParaRPr lang="ro-RO" sz="1600" dirty="0"/>
          </a:p>
        </p:txBody>
      </p:sp>
    </p:spTree>
    <p:extLst>
      <p:ext uri="{BB962C8B-B14F-4D97-AF65-F5344CB8AC3E}">
        <p14:creationId xmlns:p14="http://schemas.microsoft.com/office/powerpoint/2010/main" val="29726993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p:cNvGraphicFramePr/>
          <p:nvPr>
            <p:extLst/>
          </p:nvPr>
        </p:nvGraphicFramePr>
        <p:xfrm>
          <a:off x="449135" y="951643"/>
          <a:ext cx="8327040" cy="3851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3" name="Straight Arrow Connector 32"/>
          <p:cNvCxnSpPr/>
          <p:nvPr/>
        </p:nvCxnSpPr>
        <p:spPr>
          <a:xfrm>
            <a:off x="352710" y="5302052"/>
            <a:ext cx="8239279" cy="0"/>
          </a:xfrm>
          <a:prstGeom prst="straightConnector1">
            <a:avLst/>
          </a:prstGeom>
          <a:ln w="38100" cmpd="sng">
            <a:solidFill>
              <a:schemeClr val="tx1">
                <a:lumMod val="75000"/>
                <a:lumOff val="2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9636" y="6189966"/>
            <a:ext cx="1042816" cy="646331"/>
          </a:xfrm>
          <a:prstGeom prst="rect">
            <a:avLst/>
          </a:prstGeom>
          <a:noFill/>
        </p:spPr>
        <p:txBody>
          <a:bodyPr wrap="square" rtlCol="0">
            <a:spAutoFit/>
          </a:bodyPr>
          <a:lstStyle/>
          <a:p>
            <a:r>
              <a:rPr lang="en-US" b="1" dirty="0" smtClean="0">
                <a:solidFill>
                  <a:srgbClr val="800000"/>
                </a:solidFill>
              </a:rPr>
              <a:t>Weaning</a:t>
            </a:r>
          </a:p>
          <a:p>
            <a:endParaRPr lang="en-US" b="1" dirty="0">
              <a:solidFill>
                <a:srgbClr val="800000"/>
              </a:solidFill>
            </a:endParaRPr>
          </a:p>
        </p:txBody>
      </p:sp>
      <p:sp>
        <p:nvSpPr>
          <p:cNvPr id="36" name="TextBox 35"/>
          <p:cNvSpPr txBox="1"/>
          <p:nvPr/>
        </p:nvSpPr>
        <p:spPr>
          <a:xfrm>
            <a:off x="208161" y="4837453"/>
            <a:ext cx="660794" cy="369332"/>
          </a:xfrm>
          <a:prstGeom prst="rect">
            <a:avLst/>
          </a:prstGeom>
          <a:noFill/>
        </p:spPr>
        <p:txBody>
          <a:bodyPr wrap="square" rtlCol="0">
            <a:spAutoFit/>
          </a:bodyPr>
          <a:lstStyle/>
          <a:p>
            <a:r>
              <a:rPr lang="en-US" b="1" dirty="0" smtClean="0"/>
              <a:t>D -6</a:t>
            </a:r>
            <a:endParaRPr lang="en-US" b="1" dirty="0"/>
          </a:p>
        </p:txBody>
      </p:sp>
      <p:cxnSp>
        <p:nvCxnSpPr>
          <p:cNvPr id="37" name="Straight Connector 36"/>
          <p:cNvCxnSpPr/>
          <p:nvPr/>
        </p:nvCxnSpPr>
        <p:spPr>
          <a:xfrm>
            <a:off x="2686140" y="5206785"/>
            <a:ext cx="0" cy="208836"/>
          </a:xfrm>
          <a:prstGeom prst="line">
            <a:avLst/>
          </a:prstGeom>
          <a:ln w="38100" cmpd="sng">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428018" y="4847764"/>
            <a:ext cx="660794" cy="369332"/>
          </a:xfrm>
          <a:prstGeom prst="rect">
            <a:avLst/>
          </a:prstGeom>
          <a:noFill/>
        </p:spPr>
        <p:txBody>
          <a:bodyPr wrap="square" rtlCol="0">
            <a:spAutoFit/>
          </a:bodyPr>
          <a:lstStyle/>
          <a:p>
            <a:r>
              <a:rPr lang="en-US" b="1" dirty="0" smtClean="0"/>
              <a:t>D 0</a:t>
            </a:r>
            <a:endParaRPr lang="en-US" b="1" dirty="0"/>
          </a:p>
        </p:txBody>
      </p:sp>
      <p:sp>
        <p:nvSpPr>
          <p:cNvPr id="40" name="TextBox 39"/>
          <p:cNvSpPr txBox="1"/>
          <p:nvPr/>
        </p:nvSpPr>
        <p:spPr>
          <a:xfrm>
            <a:off x="2164732" y="6200277"/>
            <a:ext cx="1042816" cy="923330"/>
          </a:xfrm>
          <a:prstGeom prst="rect">
            <a:avLst/>
          </a:prstGeom>
          <a:noFill/>
        </p:spPr>
        <p:txBody>
          <a:bodyPr wrap="square" rtlCol="0">
            <a:spAutoFit/>
          </a:bodyPr>
          <a:lstStyle/>
          <a:p>
            <a:pPr algn="ctr"/>
            <a:r>
              <a:rPr lang="en-US" b="1" dirty="0" smtClean="0">
                <a:solidFill>
                  <a:srgbClr val="800000"/>
                </a:solidFill>
              </a:rPr>
              <a:t>Feedlot</a:t>
            </a:r>
          </a:p>
          <a:p>
            <a:pPr algn="ctr"/>
            <a:r>
              <a:rPr lang="en-US" b="1" dirty="0" smtClean="0">
                <a:solidFill>
                  <a:srgbClr val="800000"/>
                </a:solidFill>
              </a:rPr>
              <a:t>entry</a:t>
            </a:r>
          </a:p>
          <a:p>
            <a:pPr algn="ctr"/>
            <a:endParaRPr lang="en-US" b="1" dirty="0">
              <a:solidFill>
                <a:srgbClr val="800000"/>
              </a:solidFill>
            </a:endParaRPr>
          </a:p>
        </p:txBody>
      </p:sp>
      <p:sp>
        <p:nvSpPr>
          <p:cNvPr id="41" name="TextBox 40"/>
          <p:cNvSpPr txBox="1"/>
          <p:nvPr/>
        </p:nvSpPr>
        <p:spPr>
          <a:xfrm>
            <a:off x="8333867" y="4837453"/>
            <a:ext cx="660794" cy="369332"/>
          </a:xfrm>
          <a:prstGeom prst="rect">
            <a:avLst/>
          </a:prstGeom>
          <a:noFill/>
        </p:spPr>
        <p:txBody>
          <a:bodyPr wrap="square" rtlCol="0">
            <a:spAutoFit/>
          </a:bodyPr>
          <a:lstStyle/>
          <a:p>
            <a:r>
              <a:rPr lang="en-US" b="1" dirty="0" smtClean="0"/>
              <a:t>D 42</a:t>
            </a:r>
            <a:endParaRPr lang="en-US" b="1" dirty="0"/>
          </a:p>
        </p:txBody>
      </p:sp>
      <p:sp>
        <p:nvSpPr>
          <p:cNvPr id="43" name="TextBox 42"/>
          <p:cNvSpPr txBox="1"/>
          <p:nvPr/>
        </p:nvSpPr>
        <p:spPr>
          <a:xfrm>
            <a:off x="8070581" y="6189966"/>
            <a:ext cx="1042816" cy="923330"/>
          </a:xfrm>
          <a:prstGeom prst="rect">
            <a:avLst/>
          </a:prstGeom>
          <a:noFill/>
        </p:spPr>
        <p:txBody>
          <a:bodyPr wrap="square" rtlCol="0">
            <a:spAutoFit/>
          </a:bodyPr>
          <a:lstStyle/>
          <a:p>
            <a:pPr algn="ctr"/>
            <a:r>
              <a:rPr lang="en-US" b="1" dirty="0" smtClean="0">
                <a:solidFill>
                  <a:srgbClr val="800000"/>
                </a:solidFill>
              </a:rPr>
              <a:t>Feedlot</a:t>
            </a:r>
          </a:p>
          <a:p>
            <a:pPr algn="ctr"/>
            <a:r>
              <a:rPr lang="en-US" b="1" dirty="0" smtClean="0">
                <a:solidFill>
                  <a:srgbClr val="800000"/>
                </a:solidFill>
              </a:rPr>
              <a:t>exit</a:t>
            </a:r>
          </a:p>
          <a:p>
            <a:pPr algn="ctr"/>
            <a:endParaRPr lang="en-US" b="1" dirty="0">
              <a:solidFill>
                <a:srgbClr val="800000"/>
              </a:solidFill>
            </a:endParaRPr>
          </a:p>
        </p:txBody>
      </p:sp>
      <p:sp>
        <p:nvSpPr>
          <p:cNvPr id="46" name="Left-Right Arrow 45"/>
          <p:cNvSpPr/>
          <p:nvPr/>
        </p:nvSpPr>
        <p:spPr>
          <a:xfrm>
            <a:off x="2732601" y="5384688"/>
            <a:ext cx="5756140" cy="1115011"/>
          </a:xfrm>
          <a:prstGeom prst="leftRightArrow">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7" name="TextBox 46"/>
          <p:cNvSpPr txBox="1"/>
          <p:nvPr/>
        </p:nvSpPr>
        <p:spPr>
          <a:xfrm>
            <a:off x="3292836" y="5743098"/>
            <a:ext cx="4659010" cy="369332"/>
          </a:xfrm>
          <a:prstGeom prst="rect">
            <a:avLst/>
          </a:prstGeom>
          <a:noFill/>
        </p:spPr>
        <p:txBody>
          <a:bodyPr wrap="square" rtlCol="0">
            <a:spAutoFit/>
          </a:bodyPr>
          <a:lstStyle/>
          <a:p>
            <a:pPr algn="ctr"/>
            <a:r>
              <a:rPr lang="en-US" b="1" dirty="0" smtClean="0"/>
              <a:t>DIETS: limit-fed at 2.2% of BW, DM basis</a:t>
            </a:r>
            <a:endParaRPr lang="en-US" b="1" baseline="30000" dirty="0"/>
          </a:p>
        </p:txBody>
      </p:sp>
      <p:sp>
        <p:nvSpPr>
          <p:cNvPr id="56" name="Title 1"/>
          <p:cNvSpPr txBox="1">
            <a:spLocks/>
          </p:cNvSpPr>
          <p:nvPr/>
        </p:nvSpPr>
        <p:spPr>
          <a:xfrm>
            <a:off x="0" y="0"/>
            <a:ext cx="9144000" cy="526546"/>
          </a:xfrm>
          <a:prstGeom prst="rect">
            <a:avLst/>
          </a:prstGeom>
          <a:solidFill>
            <a:srgbClr val="800000"/>
          </a:solidFill>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solidFill>
              </a:rPr>
              <a:t>Treatments</a:t>
            </a:r>
            <a:endParaRPr lang="en-US" sz="3600" b="1" dirty="0">
              <a:solidFill>
                <a:schemeClr val="bg1"/>
              </a:solidFill>
            </a:endParaRPr>
          </a:p>
        </p:txBody>
      </p:sp>
      <p:sp>
        <p:nvSpPr>
          <p:cNvPr id="57" name="Text Box 2"/>
          <p:cNvSpPr txBox="1">
            <a:spLocks noChangeArrowheads="1"/>
          </p:cNvSpPr>
          <p:nvPr/>
        </p:nvSpPr>
        <p:spPr bwMode="auto">
          <a:xfrm>
            <a:off x="0" y="526546"/>
            <a:ext cx="9144000" cy="309562"/>
          </a:xfrm>
          <a:prstGeom prst="rect">
            <a:avLst/>
          </a:prstGeom>
          <a:solidFill>
            <a:srgbClr val="DB020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a:r>
              <a:rPr lang="en-US" sz="1200" b="1">
                <a:solidFill>
                  <a:srgbClr val="FFFFFF"/>
                </a:solidFill>
                <a:latin typeface="Cambria" charset="0"/>
                <a:cs typeface="ÇlÇr ñæí©" charset="0"/>
              </a:rPr>
              <a:t> NC STATE </a:t>
            </a:r>
            <a:r>
              <a:rPr lang="en-US" sz="1200">
                <a:solidFill>
                  <a:srgbClr val="FFFFFF"/>
                </a:solidFill>
                <a:latin typeface="Cambria" charset="0"/>
                <a:cs typeface="ÇlÇr ñæí©" charset="0"/>
              </a:rPr>
              <a:t>UNIVERSITY</a:t>
            </a:r>
            <a:endParaRPr lang="en-US" sz="2400"/>
          </a:p>
        </p:txBody>
      </p:sp>
    </p:spTree>
    <p:extLst>
      <p:ext uri="{BB962C8B-B14F-4D97-AF65-F5344CB8AC3E}">
        <p14:creationId xmlns:p14="http://schemas.microsoft.com/office/powerpoint/2010/main" val="3287194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762000"/>
          </a:xfrm>
          <a:prstGeom prst="rect">
            <a:avLst/>
          </a:prstGeom>
          <a:solidFill>
            <a:srgbClr val="80000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Text Box 2"/>
          <p:cNvSpPr txBox="1">
            <a:spLocks noChangeArrowheads="1"/>
          </p:cNvSpPr>
          <p:nvPr/>
        </p:nvSpPr>
        <p:spPr bwMode="auto">
          <a:xfrm>
            <a:off x="0" y="456248"/>
            <a:ext cx="9144000" cy="309562"/>
          </a:xfrm>
          <a:prstGeom prst="rect">
            <a:avLst/>
          </a:prstGeom>
          <a:solidFill>
            <a:srgbClr val="DB02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a:r>
              <a:rPr lang="en-US" sz="1200" b="1">
                <a:solidFill>
                  <a:srgbClr val="FFFFFF"/>
                </a:solidFill>
                <a:latin typeface="Cambria" charset="0"/>
                <a:cs typeface="ÇlÇr ñæí©" charset="0"/>
              </a:rPr>
              <a:t> NC STATE </a:t>
            </a:r>
            <a:r>
              <a:rPr lang="en-US" sz="1200">
                <a:solidFill>
                  <a:srgbClr val="FFFFFF"/>
                </a:solidFill>
                <a:latin typeface="Cambria" charset="0"/>
                <a:cs typeface="ÇlÇr ñæí©" charset="0"/>
              </a:rPr>
              <a:t>UNIVERSITY</a:t>
            </a:r>
            <a:endParaRPr lang="en-US" sz="2400"/>
          </a:p>
        </p:txBody>
      </p:sp>
      <p:sp>
        <p:nvSpPr>
          <p:cNvPr id="12" name="Title 7"/>
          <p:cNvSpPr txBox="1">
            <a:spLocks/>
          </p:cNvSpPr>
          <p:nvPr/>
        </p:nvSpPr>
        <p:spPr>
          <a:xfrm>
            <a:off x="199609" y="765811"/>
            <a:ext cx="8813108" cy="609219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1" dirty="0" smtClean="0">
                <a:solidFill>
                  <a:srgbClr val="800000"/>
                </a:solidFill>
              </a:rPr>
              <a:t>Experiment 1 – Dietary Protein Concentration</a:t>
            </a:r>
          </a:p>
          <a:p>
            <a:pPr algn="l"/>
            <a:r>
              <a:rPr lang="en-US" sz="3600" b="1" i="1" dirty="0" smtClean="0">
                <a:solidFill>
                  <a:srgbClr val="FF0000"/>
                </a:solidFill>
              </a:rPr>
              <a:t>								</a:t>
            </a:r>
            <a:r>
              <a:rPr lang="en-US" sz="3600" b="1" i="1" dirty="0" smtClean="0"/>
              <a:t>								</a:t>
            </a:r>
            <a:endParaRPr lang="ro-RO" sz="1600" dirty="0"/>
          </a:p>
        </p:txBody>
      </p:sp>
      <p:graphicFrame>
        <p:nvGraphicFramePr>
          <p:cNvPr id="5" name="Chart 4"/>
          <p:cNvGraphicFramePr/>
          <p:nvPr>
            <p:extLst>
              <p:ext uri="{D42A27DB-BD31-4B8C-83A1-F6EECF244321}">
                <p14:modId xmlns:p14="http://schemas.microsoft.com/office/powerpoint/2010/main" val="1928913210"/>
              </p:ext>
            </p:extLst>
          </p:nvPr>
        </p:nvGraphicFramePr>
        <p:xfrm>
          <a:off x="4430889" y="3344333"/>
          <a:ext cx="4713111" cy="35136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422191513"/>
              </p:ext>
            </p:extLst>
          </p:nvPr>
        </p:nvGraphicFramePr>
        <p:xfrm>
          <a:off x="0" y="1380066"/>
          <a:ext cx="4769556" cy="29661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192889" y="1580444"/>
            <a:ext cx="3485444" cy="646331"/>
          </a:xfrm>
          <a:prstGeom prst="rect">
            <a:avLst/>
          </a:prstGeom>
          <a:noFill/>
        </p:spPr>
        <p:txBody>
          <a:bodyPr wrap="square" rtlCol="0">
            <a:spAutoFit/>
          </a:bodyPr>
          <a:lstStyle/>
          <a:p>
            <a:r>
              <a:rPr lang="en-US" b="1" dirty="0" smtClean="0">
                <a:solidFill>
                  <a:srgbClr val="0000FF"/>
                </a:solidFill>
              </a:rPr>
              <a:t>MP = Metabolizable Protein 		  	requirements</a:t>
            </a:r>
            <a:endParaRPr lang="en-US" b="1" dirty="0">
              <a:solidFill>
                <a:srgbClr val="0000FF"/>
              </a:solidFill>
            </a:endParaRPr>
          </a:p>
        </p:txBody>
      </p:sp>
    </p:spTree>
    <p:extLst>
      <p:ext uri="{BB962C8B-B14F-4D97-AF65-F5344CB8AC3E}">
        <p14:creationId xmlns:p14="http://schemas.microsoft.com/office/powerpoint/2010/main" val="10918540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61108"/>
            <a:ext cx="9144000" cy="309562"/>
          </a:xfrm>
          <a:prstGeom prst="rect">
            <a:avLst/>
          </a:prstGeom>
          <a:solidFill>
            <a:srgbClr val="DB020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a:r>
              <a:rPr lang="en-US" sz="1200" b="1">
                <a:solidFill>
                  <a:srgbClr val="FFFFFF"/>
                </a:solidFill>
                <a:latin typeface="Cambria" charset="0"/>
                <a:cs typeface="ÇlÇr ñæí©" charset="0"/>
              </a:rPr>
              <a:t> NC STATE </a:t>
            </a:r>
            <a:r>
              <a:rPr lang="en-US" sz="1200">
                <a:solidFill>
                  <a:srgbClr val="FFFFFF"/>
                </a:solidFill>
                <a:latin typeface="Cambria" charset="0"/>
                <a:cs typeface="ÇlÇr ñæí©" charset="0"/>
              </a:rPr>
              <a:t>UNIVERSITY</a:t>
            </a:r>
            <a:endParaRPr lang="en-US" sz="2400"/>
          </a:p>
        </p:txBody>
      </p:sp>
      <p:graphicFrame>
        <p:nvGraphicFramePr>
          <p:cNvPr id="2" name="Table 1"/>
          <p:cNvGraphicFramePr>
            <a:graphicFrameLocks noGrp="1"/>
          </p:cNvGraphicFramePr>
          <p:nvPr>
            <p:extLst>
              <p:ext uri="{D42A27DB-BD31-4B8C-83A1-F6EECF244321}">
                <p14:modId xmlns:p14="http://schemas.microsoft.com/office/powerpoint/2010/main" val="1695900791"/>
              </p:ext>
            </p:extLst>
          </p:nvPr>
        </p:nvGraphicFramePr>
        <p:xfrm>
          <a:off x="0" y="338073"/>
          <a:ext cx="9144000" cy="6519926"/>
        </p:xfrm>
        <a:graphic>
          <a:graphicData uri="http://schemas.openxmlformats.org/drawingml/2006/table">
            <a:tbl>
              <a:tblPr firstRow="1" bandRow="1">
                <a:tableStyleId>{2D5ABB26-0587-4C30-8999-92F81FD0307C}</a:tableStyleId>
              </a:tblPr>
              <a:tblGrid>
                <a:gridCol w="4231933"/>
                <a:gridCol w="1784898"/>
                <a:gridCol w="1626559"/>
                <a:gridCol w="1500610"/>
              </a:tblGrid>
              <a:tr h="465709">
                <a:tc>
                  <a:txBody>
                    <a:bodyPr/>
                    <a:lstStyle/>
                    <a:p>
                      <a:endParaRPr lang="en-US" sz="2000" b="1" dirty="0">
                        <a:solidFill>
                          <a:schemeClr val="tx1"/>
                        </a:solidFill>
                      </a:endParaRPr>
                    </a:p>
                  </a:txBody>
                  <a:tcPr>
                    <a:lnT w="12700" cap="flat" cmpd="sng" algn="ctr">
                      <a:solidFill>
                        <a:scrgbClr r="0" g="0" b="0"/>
                      </a:solidFill>
                      <a:prstDash val="solid"/>
                      <a:round/>
                      <a:headEnd type="none" w="med" len="med"/>
                      <a:tailEnd type="none" w="med" len="med"/>
                    </a:lnT>
                    <a:solidFill>
                      <a:schemeClr val="bg1"/>
                    </a:solidFill>
                  </a:tcPr>
                </a:tc>
                <a:tc gridSpan="3">
                  <a:txBody>
                    <a:bodyPr/>
                    <a:lstStyle/>
                    <a:p>
                      <a:pPr algn="ctr"/>
                      <a:r>
                        <a:rPr lang="en-US" sz="2000" b="1" dirty="0" smtClean="0">
                          <a:solidFill>
                            <a:schemeClr val="tx1"/>
                          </a:solidFill>
                        </a:rPr>
                        <a:t>Treatment</a:t>
                      </a:r>
                      <a:endParaRPr lang="en-US" sz="2000" b="1"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algn="ctr"/>
                      <a:endParaRPr lang="en-US" b="1" dirty="0"/>
                    </a:p>
                  </a:txBody>
                  <a:tcPr/>
                </a:tc>
                <a:tc hMerge="1">
                  <a:txBody>
                    <a:bodyPr/>
                    <a:lstStyle/>
                    <a:p>
                      <a:pPr algn="ctr"/>
                      <a:endParaRPr lang="en-US" b="1" dirty="0"/>
                    </a:p>
                  </a:txBody>
                  <a:tcPr/>
                </a:tc>
              </a:tr>
              <a:tr h="465709">
                <a:tc>
                  <a:txBody>
                    <a:bodyPr/>
                    <a:lstStyle/>
                    <a:p>
                      <a:r>
                        <a:rPr lang="en-US" sz="2000" b="1" dirty="0" smtClean="0">
                          <a:solidFill>
                            <a:schemeClr val="tx1"/>
                          </a:solidFill>
                        </a:rPr>
                        <a:t>Item</a:t>
                      </a:r>
                      <a:endParaRPr lang="en-US" sz="2000" b="1" dirty="0">
                        <a:solidFill>
                          <a:schemeClr val="tx1"/>
                        </a:solidFill>
                      </a:endParaRPr>
                    </a:p>
                  </a:txBody>
                  <a:tcPr>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85% MP</a:t>
                      </a:r>
                      <a:endParaRPr lang="en-US" sz="2000" b="1"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smtClean="0">
                          <a:solidFill>
                            <a:srgbClr val="C00000"/>
                          </a:solidFill>
                        </a:rPr>
                        <a:t>100% MP</a:t>
                      </a:r>
                      <a:endParaRPr lang="en-US" sz="2000" b="1" dirty="0">
                        <a:solidFill>
                          <a:srgbClr val="C00000"/>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smtClean="0">
                          <a:solidFill>
                            <a:srgbClr val="0000FF"/>
                          </a:solidFill>
                        </a:rPr>
                        <a:t>115% MP</a:t>
                      </a:r>
                      <a:endParaRPr lang="en-US" sz="2000" b="1" dirty="0">
                        <a:solidFill>
                          <a:srgbClr val="0000FF"/>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65709">
                <a:tc>
                  <a:txBody>
                    <a:bodyPr/>
                    <a:lstStyle/>
                    <a:p>
                      <a:r>
                        <a:rPr lang="en-US" sz="2000" dirty="0" smtClean="0">
                          <a:solidFill>
                            <a:schemeClr val="tx1"/>
                          </a:solidFill>
                        </a:rPr>
                        <a:t>ADG, </a:t>
                      </a:r>
                      <a:r>
                        <a:rPr lang="en-US" sz="2000" dirty="0" err="1" smtClean="0">
                          <a:solidFill>
                            <a:schemeClr val="tx1"/>
                          </a:solidFill>
                        </a:rPr>
                        <a:t>lb</a:t>
                      </a:r>
                      <a:r>
                        <a:rPr lang="en-US" sz="2000" dirty="0" smtClean="0">
                          <a:solidFill>
                            <a:schemeClr val="tx1"/>
                          </a:solidFill>
                        </a:rPr>
                        <a:t>/day</a:t>
                      </a:r>
                      <a:endParaRPr lang="en-US" sz="2000" dirty="0">
                        <a:solidFill>
                          <a:schemeClr val="tx1"/>
                        </a:solidFill>
                      </a:endParaRPr>
                    </a:p>
                  </a:txBody>
                  <a:tcPr>
                    <a:lnT w="12700" cap="flat" cmpd="sng" algn="ctr">
                      <a:solidFill>
                        <a:scrgbClr r="0" g="0" b="0"/>
                      </a:solidFill>
                      <a:prstDash val="solid"/>
                      <a:round/>
                      <a:headEnd type="none" w="med" len="med"/>
                      <a:tailEnd type="none" w="med" len="med"/>
                    </a:lnT>
                    <a:solidFill>
                      <a:schemeClr val="bg1"/>
                    </a:solidFill>
                  </a:tcPr>
                </a:tc>
                <a:tc>
                  <a:txBody>
                    <a:bodyPr/>
                    <a:lstStyle/>
                    <a:p>
                      <a:pPr algn="ctr"/>
                      <a:r>
                        <a:rPr lang="en-US" sz="2000" dirty="0" smtClean="0">
                          <a:solidFill>
                            <a:schemeClr val="tx1"/>
                          </a:solidFill>
                        </a:rPr>
                        <a:t>1.83</a:t>
                      </a:r>
                      <a:endParaRPr lang="en-US" sz="2000" dirty="0">
                        <a:solidFill>
                          <a:schemeClr val="tx1"/>
                        </a:solidFill>
                      </a:endParaRPr>
                    </a:p>
                  </a:txBody>
                  <a:tcPr>
                    <a:lnT w="12700" cap="flat" cmpd="sng" algn="ctr">
                      <a:solidFill>
                        <a:scrgbClr r="0" g="0" b="0"/>
                      </a:solidFill>
                      <a:prstDash val="solid"/>
                      <a:round/>
                      <a:headEnd type="none" w="med" len="med"/>
                      <a:tailEnd type="none" w="med" len="med"/>
                    </a:lnT>
                    <a:solidFill>
                      <a:schemeClr val="bg1"/>
                    </a:solidFill>
                  </a:tcPr>
                </a:tc>
                <a:tc>
                  <a:txBody>
                    <a:bodyPr/>
                    <a:lstStyle/>
                    <a:p>
                      <a:pPr algn="ctr"/>
                      <a:r>
                        <a:rPr lang="en-US" sz="2000" dirty="0" smtClean="0">
                          <a:solidFill>
                            <a:srgbClr val="C00000"/>
                          </a:solidFill>
                        </a:rPr>
                        <a:t>2.64</a:t>
                      </a:r>
                      <a:endParaRPr lang="en-US" sz="2000" dirty="0">
                        <a:solidFill>
                          <a:srgbClr val="C00000"/>
                        </a:solidFill>
                      </a:endParaRPr>
                    </a:p>
                  </a:txBody>
                  <a:tcPr>
                    <a:lnT w="12700" cap="flat" cmpd="sng" algn="ctr">
                      <a:solidFill>
                        <a:scrgbClr r="0" g="0" b="0"/>
                      </a:solidFill>
                      <a:prstDash val="solid"/>
                      <a:round/>
                      <a:headEnd type="none" w="med" len="med"/>
                      <a:tailEnd type="none" w="med" len="med"/>
                    </a:lnT>
                    <a:solidFill>
                      <a:schemeClr val="bg1"/>
                    </a:solidFill>
                  </a:tcPr>
                </a:tc>
                <a:tc>
                  <a:txBody>
                    <a:bodyPr/>
                    <a:lstStyle/>
                    <a:p>
                      <a:pPr algn="ctr"/>
                      <a:r>
                        <a:rPr lang="en-US" sz="2000" dirty="0" smtClean="0">
                          <a:solidFill>
                            <a:srgbClr val="0000FF"/>
                          </a:solidFill>
                        </a:rPr>
                        <a:t>2.97</a:t>
                      </a:r>
                      <a:endParaRPr lang="en-US" sz="2000" dirty="0">
                        <a:solidFill>
                          <a:srgbClr val="0000FF"/>
                        </a:solidFill>
                      </a:endParaRPr>
                    </a:p>
                  </a:txBody>
                  <a:tcPr>
                    <a:lnT w="12700" cap="flat" cmpd="sng" algn="ctr">
                      <a:solidFill>
                        <a:scrgbClr r="0" g="0" b="0"/>
                      </a:solidFill>
                      <a:prstDash val="solid"/>
                      <a:round/>
                      <a:headEnd type="none" w="med" len="med"/>
                      <a:tailEnd type="none" w="med" len="med"/>
                    </a:lnT>
                    <a:solidFill>
                      <a:schemeClr val="bg1"/>
                    </a:solidFill>
                  </a:tcPr>
                </a:tc>
              </a:tr>
              <a:tr h="465709">
                <a:tc>
                  <a:txBody>
                    <a:bodyPr/>
                    <a:lstStyle/>
                    <a:p>
                      <a:r>
                        <a:rPr lang="en-US" sz="2000" dirty="0" smtClean="0">
                          <a:solidFill>
                            <a:schemeClr val="tx1"/>
                          </a:solidFill>
                        </a:rPr>
                        <a:t>Total weight</a:t>
                      </a:r>
                      <a:r>
                        <a:rPr lang="en-US" sz="2000" baseline="0" dirty="0" smtClean="0">
                          <a:solidFill>
                            <a:schemeClr val="tx1"/>
                          </a:solidFill>
                        </a:rPr>
                        <a:t> gain, </a:t>
                      </a:r>
                      <a:r>
                        <a:rPr lang="en-US" sz="2000" baseline="0" dirty="0" err="1" smtClean="0">
                          <a:solidFill>
                            <a:schemeClr val="tx1"/>
                          </a:solidFill>
                        </a:rPr>
                        <a:t>lb</a:t>
                      </a:r>
                      <a:endParaRPr lang="en-US" sz="2000" dirty="0">
                        <a:solidFill>
                          <a:schemeClr val="tx1"/>
                        </a:solidFill>
                      </a:endParaRPr>
                    </a:p>
                  </a:txBody>
                  <a:tcPr>
                    <a:solidFill>
                      <a:schemeClr val="bg1"/>
                    </a:solidFill>
                  </a:tcPr>
                </a:tc>
                <a:tc>
                  <a:txBody>
                    <a:bodyPr/>
                    <a:lstStyle/>
                    <a:p>
                      <a:pPr algn="ctr"/>
                      <a:r>
                        <a:rPr lang="en-US" sz="2000" dirty="0" smtClean="0">
                          <a:solidFill>
                            <a:schemeClr val="tx1"/>
                          </a:solidFill>
                        </a:rPr>
                        <a:t>77</a:t>
                      </a:r>
                      <a:endParaRPr lang="en-US" sz="2000" dirty="0">
                        <a:solidFill>
                          <a:schemeClr val="tx1"/>
                        </a:solidFill>
                      </a:endParaRPr>
                    </a:p>
                  </a:txBody>
                  <a:tcPr>
                    <a:solidFill>
                      <a:schemeClr val="bg1"/>
                    </a:solidFill>
                  </a:tcPr>
                </a:tc>
                <a:tc>
                  <a:txBody>
                    <a:bodyPr/>
                    <a:lstStyle/>
                    <a:p>
                      <a:pPr algn="ctr"/>
                      <a:r>
                        <a:rPr lang="en-US" sz="2000" dirty="0" smtClean="0">
                          <a:solidFill>
                            <a:srgbClr val="C00000"/>
                          </a:solidFill>
                        </a:rPr>
                        <a:t>110</a:t>
                      </a:r>
                      <a:endParaRPr lang="en-US" sz="2000" dirty="0">
                        <a:solidFill>
                          <a:srgbClr val="C00000"/>
                        </a:solidFill>
                      </a:endParaRPr>
                    </a:p>
                  </a:txBody>
                  <a:tcPr>
                    <a:solidFill>
                      <a:schemeClr val="bg1"/>
                    </a:solidFill>
                  </a:tcPr>
                </a:tc>
                <a:tc>
                  <a:txBody>
                    <a:bodyPr/>
                    <a:lstStyle/>
                    <a:p>
                      <a:pPr algn="ctr"/>
                      <a:r>
                        <a:rPr lang="en-US" sz="2000" dirty="0" smtClean="0">
                          <a:solidFill>
                            <a:srgbClr val="0000FF"/>
                          </a:solidFill>
                        </a:rPr>
                        <a:t>126</a:t>
                      </a:r>
                      <a:endParaRPr lang="en-US" sz="2000" dirty="0">
                        <a:solidFill>
                          <a:srgbClr val="0000FF"/>
                        </a:solidFill>
                      </a:endParaRPr>
                    </a:p>
                  </a:txBody>
                  <a:tcPr>
                    <a:solidFill>
                      <a:schemeClr val="bg1"/>
                    </a:solidFill>
                  </a:tcPr>
                </a:tc>
              </a:tr>
              <a:tr h="465709">
                <a:tc>
                  <a:txBody>
                    <a:bodyPr/>
                    <a:lstStyle/>
                    <a:p>
                      <a:r>
                        <a:rPr lang="en-US" sz="2000" dirty="0" smtClean="0">
                          <a:solidFill>
                            <a:schemeClr val="tx1"/>
                          </a:solidFill>
                        </a:rPr>
                        <a:t>Total feed intake, </a:t>
                      </a:r>
                      <a:r>
                        <a:rPr lang="en-US" sz="2000" dirty="0" err="1" smtClean="0">
                          <a:solidFill>
                            <a:schemeClr val="tx1"/>
                          </a:solidFill>
                        </a:rPr>
                        <a:t>lb</a:t>
                      </a:r>
                      <a:endParaRPr lang="en-US" sz="2000" dirty="0">
                        <a:solidFill>
                          <a:schemeClr val="tx1"/>
                        </a:solidFill>
                      </a:endParaRPr>
                    </a:p>
                  </a:txBody>
                  <a:tcPr>
                    <a:solidFill>
                      <a:schemeClr val="bg1"/>
                    </a:solidFill>
                  </a:tcPr>
                </a:tc>
                <a:tc>
                  <a:txBody>
                    <a:bodyPr/>
                    <a:lstStyle/>
                    <a:p>
                      <a:pPr algn="ctr"/>
                      <a:r>
                        <a:rPr lang="en-US" sz="2000" dirty="0" smtClean="0">
                          <a:solidFill>
                            <a:schemeClr val="tx1"/>
                          </a:solidFill>
                        </a:rPr>
                        <a:t>405</a:t>
                      </a:r>
                      <a:endParaRPr lang="en-US" sz="2000" dirty="0">
                        <a:solidFill>
                          <a:schemeClr val="tx1"/>
                        </a:solidFill>
                      </a:endParaRPr>
                    </a:p>
                  </a:txBody>
                  <a:tcPr>
                    <a:solidFill>
                      <a:schemeClr val="bg1"/>
                    </a:solidFill>
                  </a:tcPr>
                </a:tc>
                <a:tc>
                  <a:txBody>
                    <a:bodyPr/>
                    <a:lstStyle/>
                    <a:p>
                      <a:pPr algn="ctr"/>
                      <a:r>
                        <a:rPr lang="en-US" sz="2000" dirty="0" smtClean="0">
                          <a:solidFill>
                            <a:srgbClr val="C00000"/>
                          </a:solidFill>
                        </a:rPr>
                        <a:t>482</a:t>
                      </a:r>
                      <a:endParaRPr lang="en-US" sz="2000" dirty="0">
                        <a:solidFill>
                          <a:srgbClr val="C00000"/>
                        </a:solidFill>
                      </a:endParaRPr>
                    </a:p>
                  </a:txBody>
                  <a:tcPr>
                    <a:solidFill>
                      <a:schemeClr val="bg1"/>
                    </a:solidFill>
                  </a:tcPr>
                </a:tc>
                <a:tc>
                  <a:txBody>
                    <a:bodyPr/>
                    <a:lstStyle/>
                    <a:p>
                      <a:pPr algn="ctr"/>
                      <a:r>
                        <a:rPr lang="en-US" sz="2000" dirty="0" smtClean="0">
                          <a:solidFill>
                            <a:srgbClr val="0000FF"/>
                          </a:solidFill>
                        </a:rPr>
                        <a:t>522</a:t>
                      </a:r>
                      <a:endParaRPr lang="en-US" sz="2000" dirty="0">
                        <a:solidFill>
                          <a:srgbClr val="0000FF"/>
                        </a:solidFill>
                      </a:endParaRPr>
                    </a:p>
                  </a:txBody>
                  <a:tcPr>
                    <a:solidFill>
                      <a:schemeClr val="bg1"/>
                    </a:solidFill>
                  </a:tcPr>
                </a:tc>
              </a:tr>
              <a:tr h="465709">
                <a:tc>
                  <a:txBody>
                    <a:bodyPr/>
                    <a:lstStyle/>
                    <a:p>
                      <a:endParaRPr lang="en-US" sz="2000" dirty="0">
                        <a:solidFill>
                          <a:schemeClr val="tx1"/>
                        </a:solidFill>
                      </a:endParaRPr>
                    </a:p>
                  </a:txBody>
                  <a:tcPr>
                    <a:solidFill>
                      <a:schemeClr val="bg1"/>
                    </a:solidFill>
                  </a:tcPr>
                </a:tc>
                <a:tc>
                  <a:txBody>
                    <a:bodyPr/>
                    <a:lstStyle/>
                    <a:p>
                      <a:pPr algn="ctr"/>
                      <a:endParaRPr lang="en-US" sz="2000" dirty="0">
                        <a:solidFill>
                          <a:schemeClr val="tx1"/>
                        </a:solidFill>
                      </a:endParaRPr>
                    </a:p>
                  </a:txBody>
                  <a:tcPr>
                    <a:solidFill>
                      <a:schemeClr val="bg1"/>
                    </a:solidFill>
                  </a:tcPr>
                </a:tc>
                <a:tc>
                  <a:txBody>
                    <a:bodyPr/>
                    <a:lstStyle/>
                    <a:p>
                      <a:pPr algn="ctr"/>
                      <a:endParaRPr lang="en-US" sz="2000" dirty="0">
                        <a:solidFill>
                          <a:srgbClr val="C00000"/>
                        </a:solidFill>
                      </a:endParaRPr>
                    </a:p>
                  </a:txBody>
                  <a:tcPr>
                    <a:solidFill>
                      <a:schemeClr val="bg1"/>
                    </a:solidFill>
                  </a:tcPr>
                </a:tc>
                <a:tc>
                  <a:txBody>
                    <a:bodyPr/>
                    <a:lstStyle/>
                    <a:p>
                      <a:pPr algn="ctr"/>
                      <a:endParaRPr lang="en-US" sz="2000" dirty="0">
                        <a:solidFill>
                          <a:srgbClr val="0000FF"/>
                        </a:solidFill>
                      </a:endParaRPr>
                    </a:p>
                  </a:txBody>
                  <a:tcPr>
                    <a:solidFill>
                      <a:schemeClr val="bg1"/>
                    </a:solidFill>
                  </a:tcPr>
                </a:tc>
              </a:tr>
              <a:tr h="465709">
                <a:tc>
                  <a:txBody>
                    <a:bodyPr/>
                    <a:lstStyle/>
                    <a:p>
                      <a:r>
                        <a:rPr lang="en-US" sz="2000" dirty="0" smtClean="0">
                          <a:solidFill>
                            <a:schemeClr val="tx1"/>
                          </a:solidFill>
                        </a:rPr>
                        <a:t>Total feed cost,</a:t>
                      </a:r>
                      <a:r>
                        <a:rPr lang="en-US" sz="2000" baseline="0" dirty="0" smtClean="0">
                          <a:solidFill>
                            <a:schemeClr val="tx1"/>
                          </a:solidFill>
                        </a:rPr>
                        <a:t> $/head</a:t>
                      </a:r>
                      <a:endParaRPr lang="en-US" sz="2000" dirty="0">
                        <a:solidFill>
                          <a:schemeClr val="tx1"/>
                        </a:solidFill>
                      </a:endParaRPr>
                    </a:p>
                  </a:txBody>
                  <a:tcPr>
                    <a:solidFill>
                      <a:schemeClr val="bg1"/>
                    </a:solidFill>
                  </a:tcPr>
                </a:tc>
                <a:tc>
                  <a:txBody>
                    <a:bodyPr/>
                    <a:lstStyle/>
                    <a:p>
                      <a:pPr algn="ctr"/>
                      <a:r>
                        <a:rPr lang="en-US" sz="2000" dirty="0" smtClean="0">
                          <a:solidFill>
                            <a:schemeClr val="tx1"/>
                          </a:solidFill>
                        </a:rPr>
                        <a:t>$ 60.75</a:t>
                      </a:r>
                      <a:endParaRPr lang="en-US" sz="2000" dirty="0">
                        <a:solidFill>
                          <a:schemeClr val="tx1"/>
                        </a:solidFill>
                      </a:endParaRPr>
                    </a:p>
                  </a:txBody>
                  <a:tcPr>
                    <a:solidFill>
                      <a:schemeClr val="bg1"/>
                    </a:solidFill>
                  </a:tcPr>
                </a:tc>
                <a:tc>
                  <a:txBody>
                    <a:bodyPr/>
                    <a:lstStyle/>
                    <a:p>
                      <a:pPr algn="ctr"/>
                      <a:r>
                        <a:rPr lang="en-US" sz="2000" dirty="0" smtClean="0">
                          <a:solidFill>
                            <a:srgbClr val="C00000"/>
                          </a:solidFill>
                        </a:rPr>
                        <a:t>$ 72.30</a:t>
                      </a:r>
                      <a:endParaRPr lang="en-US" sz="2000" dirty="0">
                        <a:solidFill>
                          <a:srgbClr val="C00000"/>
                        </a:solidFill>
                      </a:endParaRPr>
                    </a:p>
                  </a:txBody>
                  <a:tcPr>
                    <a:solidFill>
                      <a:schemeClr val="bg1"/>
                    </a:solidFill>
                  </a:tcPr>
                </a:tc>
                <a:tc>
                  <a:txBody>
                    <a:bodyPr/>
                    <a:lstStyle/>
                    <a:p>
                      <a:pPr algn="ctr"/>
                      <a:r>
                        <a:rPr lang="en-US" sz="2000" dirty="0" smtClean="0">
                          <a:solidFill>
                            <a:srgbClr val="0000FF"/>
                          </a:solidFill>
                        </a:rPr>
                        <a:t>$ 78.15</a:t>
                      </a:r>
                      <a:endParaRPr lang="en-US" sz="2000" dirty="0">
                        <a:solidFill>
                          <a:srgbClr val="0000FF"/>
                        </a:solidFill>
                      </a:endParaRPr>
                    </a:p>
                  </a:txBody>
                  <a:tcPr>
                    <a:solidFill>
                      <a:schemeClr val="bg1"/>
                    </a:solidFill>
                  </a:tcPr>
                </a:tc>
              </a:tr>
              <a:tr h="465709">
                <a:tc>
                  <a:txBody>
                    <a:bodyPr/>
                    <a:lstStyle/>
                    <a:p>
                      <a:r>
                        <a:rPr lang="en-US" sz="2000" dirty="0" smtClean="0">
                          <a:solidFill>
                            <a:schemeClr val="tx1"/>
                          </a:solidFill>
                        </a:rPr>
                        <a:t>Labor</a:t>
                      </a:r>
                      <a:r>
                        <a:rPr lang="en-US" sz="2000" baseline="0" dirty="0" smtClean="0">
                          <a:solidFill>
                            <a:schemeClr val="tx1"/>
                          </a:solidFill>
                        </a:rPr>
                        <a:t> and vaccine, $/head</a:t>
                      </a:r>
                      <a:endParaRPr lang="en-US" sz="2000" dirty="0">
                        <a:solidFill>
                          <a:schemeClr val="tx1"/>
                        </a:solidFill>
                      </a:endParaRPr>
                    </a:p>
                  </a:txBody>
                  <a:tcPr>
                    <a:solidFill>
                      <a:schemeClr val="bg1"/>
                    </a:solidFill>
                  </a:tcPr>
                </a:tc>
                <a:tc>
                  <a:txBody>
                    <a:bodyPr/>
                    <a:lstStyle/>
                    <a:p>
                      <a:pPr algn="ctr"/>
                      <a:r>
                        <a:rPr lang="en-US" sz="2000" dirty="0" smtClean="0">
                          <a:solidFill>
                            <a:schemeClr val="tx1"/>
                          </a:solidFill>
                        </a:rPr>
                        <a:t>$ 15.00</a:t>
                      </a:r>
                      <a:endParaRPr lang="en-US" sz="2000" dirty="0">
                        <a:solidFill>
                          <a:schemeClr val="tx1"/>
                        </a:solidFill>
                      </a:endParaRPr>
                    </a:p>
                  </a:txBody>
                  <a:tcPr>
                    <a:solidFill>
                      <a:schemeClr val="bg1"/>
                    </a:solidFill>
                  </a:tcPr>
                </a:tc>
                <a:tc>
                  <a:txBody>
                    <a:bodyPr/>
                    <a:lstStyle/>
                    <a:p>
                      <a:pPr algn="ctr"/>
                      <a:r>
                        <a:rPr lang="en-US" sz="2000" dirty="0" smtClean="0">
                          <a:solidFill>
                            <a:srgbClr val="C00000"/>
                          </a:solidFill>
                        </a:rPr>
                        <a:t>$ 15.00</a:t>
                      </a:r>
                      <a:endParaRPr lang="en-US" sz="2000" dirty="0">
                        <a:solidFill>
                          <a:srgbClr val="C00000"/>
                        </a:solidFill>
                      </a:endParaRPr>
                    </a:p>
                  </a:txBody>
                  <a:tcPr>
                    <a:solidFill>
                      <a:schemeClr val="bg1"/>
                    </a:solidFill>
                  </a:tcPr>
                </a:tc>
                <a:tc>
                  <a:txBody>
                    <a:bodyPr/>
                    <a:lstStyle/>
                    <a:p>
                      <a:pPr algn="ctr"/>
                      <a:r>
                        <a:rPr lang="en-US" sz="2000" dirty="0" smtClean="0">
                          <a:solidFill>
                            <a:srgbClr val="0000FF"/>
                          </a:solidFill>
                        </a:rPr>
                        <a:t>$ 15.00</a:t>
                      </a:r>
                      <a:endParaRPr lang="en-US" sz="2000" dirty="0">
                        <a:solidFill>
                          <a:srgbClr val="0000FF"/>
                        </a:solidFill>
                      </a:endParaRPr>
                    </a:p>
                  </a:txBody>
                  <a:tcPr>
                    <a:solidFill>
                      <a:schemeClr val="bg1"/>
                    </a:solidFill>
                  </a:tcPr>
                </a:tc>
              </a:tr>
              <a:tr h="465709">
                <a:tc>
                  <a:txBody>
                    <a:bodyPr/>
                    <a:lstStyle/>
                    <a:p>
                      <a:r>
                        <a:rPr lang="en-US" sz="2000" dirty="0" smtClean="0">
                          <a:solidFill>
                            <a:schemeClr val="tx1"/>
                          </a:solidFill>
                        </a:rPr>
                        <a:t>Total cost, $/head</a:t>
                      </a:r>
                      <a:endParaRPr lang="en-US" sz="2000" dirty="0">
                        <a:solidFill>
                          <a:schemeClr val="tx1"/>
                        </a:solidFill>
                      </a:endParaRPr>
                    </a:p>
                  </a:txBody>
                  <a:tcPr>
                    <a:solidFill>
                      <a:schemeClr val="bg1"/>
                    </a:solidFill>
                  </a:tcPr>
                </a:tc>
                <a:tc>
                  <a:txBody>
                    <a:bodyPr/>
                    <a:lstStyle/>
                    <a:p>
                      <a:pPr algn="ctr"/>
                      <a:r>
                        <a:rPr lang="en-US" sz="2000" dirty="0" smtClean="0">
                          <a:solidFill>
                            <a:schemeClr val="tx1"/>
                          </a:solidFill>
                        </a:rPr>
                        <a:t>$ 75.15</a:t>
                      </a:r>
                      <a:endParaRPr lang="en-US" sz="2000" dirty="0">
                        <a:solidFill>
                          <a:schemeClr val="tx1"/>
                        </a:solidFill>
                      </a:endParaRPr>
                    </a:p>
                  </a:txBody>
                  <a:tcPr>
                    <a:solidFill>
                      <a:schemeClr val="bg1"/>
                    </a:solidFill>
                  </a:tcPr>
                </a:tc>
                <a:tc>
                  <a:txBody>
                    <a:bodyPr/>
                    <a:lstStyle/>
                    <a:p>
                      <a:pPr algn="ctr"/>
                      <a:r>
                        <a:rPr lang="en-US" sz="2000" dirty="0" smtClean="0">
                          <a:solidFill>
                            <a:srgbClr val="C00000"/>
                          </a:solidFill>
                        </a:rPr>
                        <a:t>$ 89.30</a:t>
                      </a:r>
                      <a:endParaRPr lang="en-US" sz="2000" dirty="0">
                        <a:solidFill>
                          <a:srgbClr val="C00000"/>
                        </a:solidFill>
                      </a:endParaRPr>
                    </a:p>
                  </a:txBody>
                  <a:tcPr>
                    <a:solidFill>
                      <a:schemeClr val="bg1"/>
                    </a:solidFill>
                  </a:tcPr>
                </a:tc>
                <a:tc>
                  <a:txBody>
                    <a:bodyPr/>
                    <a:lstStyle/>
                    <a:p>
                      <a:pPr algn="ctr"/>
                      <a:r>
                        <a:rPr lang="en-US" sz="2000" dirty="0" smtClean="0">
                          <a:solidFill>
                            <a:srgbClr val="0000FF"/>
                          </a:solidFill>
                        </a:rPr>
                        <a:t>$ 93.15</a:t>
                      </a:r>
                      <a:endParaRPr lang="en-US" sz="2000" dirty="0">
                        <a:solidFill>
                          <a:srgbClr val="0000FF"/>
                        </a:solidFill>
                      </a:endParaRPr>
                    </a:p>
                  </a:txBody>
                  <a:tcPr>
                    <a:solidFill>
                      <a:schemeClr val="bg1"/>
                    </a:solidFill>
                  </a:tcPr>
                </a:tc>
              </a:tr>
              <a:tr h="465709">
                <a:tc>
                  <a:txBody>
                    <a:bodyPr/>
                    <a:lstStyle/>
                    <a:p>
                      <a:endParaRPr lang="en-US" sz="2000" dirty="0">
                        <a:solidFill>
                          <a:schemeClr val="tx1"/>
                        </a:solidFill>
                      </a:endParaRPr>
                    </a:p>
                  </a:txBody>
                  <a:tcPr>
                    <a:solidFill>
                      <a:schemeClr val="bg1"/>
                    </a:solidFill>
                  </a:tcPr>
                </a:tc>
                <a:tc>
                  <a:txBody>
                    <a:bodyPr/>
                    <a:lstStyle/>
                    <a:p>
                      <a:pPr algn="ctr"/>
                      <a:endParaRPr lang="en-US" sz="2000" dirty="0">
                        <a:solidFill>
                          <a:schemeClr val="tx1"/>
                        </a:solidFill>
                      </a:endParaRPr>
                    </a:p>
                  </a:txBody>
                  <a:tcPr>
                    <a:solidFill>
                      <a:schemeClr val="bg1"/>
                    </a:solidFill>
                  </a:tcPr>
                </a:tc>
                <a:tc>
                  <a:txBody>
                    <a:bodyPr/>
                    <a:lstStyle/>
                    <a:p>
                      <a:pPr algn="ctr"/>
                      <a:endParaRPr lang="en-US" sz="2000" dirty="0">
                        <a:solidFill>
                          <a:srgbClr val="C00000"/>
                        </a:solidFill>
                      </a:endParaRPr>
                    </a:p>
                  </a:txBody>
                  <a:tcPr>
                    <a:solidFill>
                      <a:schemeClr val="bg1"/>
                    </a:solidFill>
                  </a:tcPr>
                </a:tc>
                <a:tc>
                  <a:txBody>
                    <a:bodyPr/>
                    <a:lstStyle/>
                    <a:p>
                      <a:pPr algn="ctr"/>
                      <a:endParaRPr lang="en-US" sz="2000" dirty="0">
                        <a:solidFill>
                          <a:srgbClr val="0000FF"/>
                        </a:solidFill>
                      </a:endParaRPr>
                    </a:p>
                  </a:txBody>
                  <a:tcPr>
                    <a:solidFill>
                      <a:schemeClr val="bg1"/>
                    </a:solidFill>
                  </a:tcPr>
                </a:tc>
              </a:tr>
              <a:tr h="465709">
                <a:tc>
                  <a:txBody>
                    <a:bodyPr/>
                    <a:lstStyle/>
                    <a:p>
                      <a:r>
                        <a:rPr lang="en-US" sz="2000" dirty="0" smtClean="0">
                          <a:solidFill>
                            <a:schemeClr val="tx1"/>
                          </a:solidFill>
                        </a:rPr>
                        <a:t>Cost of gain, $/</a:t>
                      </a:r>
                      <a:r>
                        <a:rPr lang="en-US" sz="2000" dirty="0" err="1" smtClean="0">
                          <a:solidFill>
                            <a:schemeClr val="tx1"/>
                          </a:solidFill>
                        </a:rPr>
                        <a:t>lb</a:t>
                      </a:r>
                      <a:r>
                        <a:rPr lang="en-US" sz="2000" dirty="0" smtClean="0">
                          <a:solidFill>
                            <a:schemeClr val="tx1"/>
                          </a:solidFill>
                        </a:rPr>
                        <a:t> of gain</a:t>
                      </a:r>
                      <a:endParaRPr lang="en-US" sz="2000" dirty="0">
                        <a:solidFill>
                          <a:schemeClr val="tx1"/>
                        </a:solidFill>
                      </a:endParaRPr>
                    </a:p>
                  </a:txBody>
                  <a:tcPr>
                    <a:solidFill>
                      <a:schemeClr val="bg1"/>
                    </a:solidFill>
                  </a:tcPr>
                </a:tc>
                <a:tc>
                  <a:txBody>
                    <a:bodyPr/>
                    <a:lstStyle/>
                    <a:p>
                      <a:pPr algn="ctr"/>
                      <a:r>
                        <a:rPr lang="en-US" sz="2000" dirty="0" smtClean="0">
                          <a:solidFill>
                            <a:schemeClr val="tx1"/>
                          </a:solidFill>
                        </a:rPr>
                        <a:t>$ 0.98</a:t>
                      </a:r>
                      <a:endParaRPr lang="en-US" sz="2000" dirty="0">
                        <a:solidFill>
                          <a:schemeClr val="tx1"/>
                        </a:solidFill>
                      </a:endParaRPr>
                    </a:p>
                  </a:txBody>
                  <a:tcPr>
                    <a:solidFill>
                      <a:schemeClr val="bg1"/>
                    </a:solidFill>
                  </a:tcPr>
                </a:tc>
                <a:tc>
                  <a:txBody>
                    <a:bodyPr/>
                    <a:lstStyle/>
                    <a:p>
                      <a:pPr algn="ctr"/>
                      <a:r>
                        <a:rPr lang="en-US" sz="2000" dirty="0" smtClean="0">
                          <a:solidFill>
                            <a:srgbClr val="C00000"/>
                          </a:solidFill>
                        </a:rPr>
                        <a:t>$ 0.81</a:t>
                      </a:r>
                      <a:endParaRPr lang="en-US" sz="2000" dirty="0">
                        <a:solidFill>
                          <a:srgbClr val="C00000"/>
                        </a:solidFill>
                      </a:endParaRPr>
                    </a:p>
                  </a:txBody>
                  <a:tcPr>
                    <a:solidFill>
                      <a:schemeClr val="bg1"/>
                    </a:solidFill>
                  </a:tcPr>
                </a:tc>
                <a:tc>
                  <a:txBody>
                    <a:bodyPr/>
                    <a:lstStyle/>
                    <a:p>
                      <a:pPr algn="ctr"/>
                      <a:r>
                        <a:rPr lang="en-US" sz="2000" dirty="0" smtClean="0">
                          <a:solidFill>
                            <a:srgbClr val="0000FF"/>
                          </a:solidFill>
                        </a:rPr>
                        <a:t>$ 0.74</a:t>
                      </a:r>
                      <a:endParaRPr lang="en-US" sz="2000" dirty="0">
                        <a:solidFill>
                          <a:srgbClr val="0000FF"/>
                        </a:solidFill>
                      </a:endParaRPr>
                    </a:p>
                  </a:txBody>
                  <a:tcPr>
                    <a:solidFill>
                      <a:schemeClr val="bg1"/>
                    </a:solidFill>
                  </a:tcPr>
                </a:tc>
              </a:tr>
              <a:tr h="465709">
                <a:tc>
                  <a:txBody>
                    <a:bodyPr/>
                    <a:lstStyle/>
                    <a:p>
                      <a:r>
                        <a:rPr lang="en-US" sz="2000" dirty="0" smtClean="0">
                          <a:solidFill>
                            <a:schemeClr val="tx1"/>
                          </a:solidFill>
                        </a:rPr>
                        <a:t>Income, Calf gain @ $1.30/</a:t>
                      </a:r>
                      <a:r>
                        <a:rPr lang="en-US" sz="2000" dirty="0" err="1" smtClean="0">
                          <a:solidFill>
                            <a:schemeClr val="tx1"/>
                          </a:solidFill>
                        </a:rPr>
                        <a:t>lb</a:t>
                      </a:r>
                      <a:endParaRPr lang="en-US" sz="2000" dirty="0">
                        <a:solidFill>
                          <a:schemeClr val="tx1"/>
                        </a:solidFill>
                      </a:endParaRPr>
                    </a:p>
                  </a:txBody>
                  <a:tcPr>
                    <a:solidFill>
                      <a:schemeClr val="bg1"/>
                    </a:solidFill>
                  </a:tcPr>
                </a:tc>
                <a:tc>
                  <a:txBody>
                    <a:bodyPr/>
                    <a:lstStyle/>
                    <a:p>
                      <a:pPr algn="ctr"/>
                      <a:r>
                        <a:rPr lang="en-US" sz="2000" dirty="0" smtClean="0">
                          <a:solidFill>
                            <a:schemeClr val="tx1"/>
                          </a:solidFill>
                        </a:rPr>
                        <a:t>$ 100.10</a:t>
                      </a:r>
                      <a:endParaRPr lang="en-US" sz="2000" dirty="0">
                        <a:solidFill>
                          <a:schemeClr val="tx1"/>
                        </a:solidFill>
                      </a:endParaRPr>
                    </a:p>
                  </a:txBody>
                  <a:tcPr>
                    <a:solidFill>
                      <a:schemeClr val="bg1"/>
                    </a:solidFill>
                  </a:tcPr>
                </a:tc>
                <a:tc>
                  <a:txBody>
                    <a:bodyPr/>
                    <a:lstStyle/>
                    <a:p>
                      <a:pPr algn="ctr"/>
                      <a:r>
                        <a:rPr lang="en-US" sz="2000" dirty="0" smtClean="0">
                          <a:solidFill>
                            <a:srgbClr val="C00000"/>
                          </a:solidFill>
                        </a:rPr>
                        <a:t>$ 143.00</a:t>
                      </a:r>
                      <a:endParaRPr lang="en-US" sz="2000" dirty="0">
                        <a:solidFill>
                          <a:srgbClr val="C00000"/>
                        </a:solidFill>
                      </a:endParaRPr>
                    </a:p>
                  </a:txBody>
                  <a:tcPr>
                    <a:solidFill>
                      <a:schemeClr val="bg1"/>
                    </a:solidFill>
                  </a:tcPr>
                </a:tc>
                <a:tc>
                  <a:txBody>
                    <a:bodyPr/>
                    <a:lstStyle/>
                    <a:p>
                      <a:pPr algn="ctr"/>
                      <a:r>
                        <a:rPr lang="en-US" sz="2000" dirty="0" smtClean="0">
                          <a:solidFill>
                            <a:srgbClr val="0000FF"/>
                          </a:solidFill>
                        </a:rPr>
                        <a:t>$ 163.80</a:t>
                      </a:r>
                      <a:endParaRPr lang="en-US" sz="2000" dirty="0">
                        <a:solidFill>
                          <a:srgbClr val="0000FF"/>
                        </a:solidFill>
                      </a:endParaRPr>
                    </a:p>
                  </a:txBody>
                  <a:tcPr>
                    <a:solidFill>
                      <a:schemeClr val="bg1"/>
                    </a:solidFill>
                  </a:tcPr>
                </a:tc>
              </a:tr>
              <a:tr h="4657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Net return, $/calf</a:t>
                      </a:r>
                    </a:p>
                  </a:txBody>
                  <a:tcPr>
                    <a:solidFill>
                      <a:schemeClr val="bg1"/>
                    </a:solidFill>
                  </a:tcPr>
                </a:tc>
                <a:tc>
                  <a:txBody>
                    <a:bodyPr/>
                    <a:lstStyle/>
                    <a:p>
                      <a:pPr algn="ctr"/>
                      <a:r>
                        <a:rPr lang="en-US" sz="2000" b="1" dirty="0" smtClean="0">
                          <a:solidFill>
                            <a:schemeClr val="tx1"/>
                          </a:solidFill>
                        </a:rPr>
                        <a:t>$ 24.95</a:t>
                      </a:r>
                    </a:p>
                  </a:txBody>
                  <a:tcPr>
                    <a:solidFill>
                      <a:schemeClr val="bg1"/>
                    </a:solidFill>
                  </a:tcPr>
                </a:tc>
                <a:tc>
                  <a:txBody>
                    <a:bodyPr/>
                    <a:lstStyle/>
                    <a:p>
                      <a:pPr algn="ctr"/>
                      <a:r>
                        <a:rPr lang="en-US" sz="2000" b="1" dirty="0" smtClean="0">
                          <a:solidFill>
                            <a:srgbClr val="C00000"/>
                          </a:solidFill>
                        </a:rPr>
                        <a:t>$ 53.70</a:t>
                      </a:r>
                      <a:endParaRPr lang="en-US" sz="2000" b="1" dirty="0">
                        <a:solidFill>
                          <a:srgbClr val="C00000"/>
                        </a:solidFill>
                      </a:endParaRPr>
                    </a:p>
                  </a:txBody>
                  <a:tcPr>
                    <a:solidFill>
                      <a:schemeClr val="bg1"/>
                    </a:solidFill>
                  </a:tcPr>
                </a:tc>
                <a:tc>
                  <a:txBody>
                    <a:bodyPr/>
                    <a:lstStyle/>
                    <a:p>
                      <a:pPr algn="ctr"/>
                      <a:r>
                        <a:rPr lang="en-US" sz="2000" b="1" dirty="0" smtClean="0">
                          <a:solidFill>
                            <a:srgbClr val="0000FF"/>
                          </a:solidFill>
                        </a:rPr>
                        <a:t>$ 70.65</a:t>
                      </a:r>
                      <a:endParaRPr lang="en-US" sz="2000" b="1" dirty="0">
                        <a:solidFill>
                          <a:srgbClr val="0000FF"/>
                        </a:solidFill>
                      </a:endParaRPr>
                    </a:p>
                  </a:txBody>
                  <a:tcPr>
                    <a:solidFill>
                      <a:schemeClr val="bg1"/>
                    </a:solidFill>
                  </a:tcPr>
                </a:tc>
              </a:tr>
              <a:tr h="465709">
                <a:tc>
                  <a:txBody>
                    <a:bodyPr/>
                    <a:lstStyle/>
                    <a:p>
                      <a:r>
                        <a:rPr lang="en-US" sz="2000" b="1" dirty="0" smtClean="0">
                          <a:solidFill>
                            <a:schemeClr val="tx1"/>
                          </a:solidFill>
                        </a:rPr>
                        <a:t>Return compared to 100% MP </a:t>
                      </a:r>
                      <a:endParaRPr lang="en-US" sz="2000" b="1" dirty="0">
                        <a:solidFill>
                          <a:schemeClr val="tx1"/>
                        </a:solidFill>
                      </a:endParaRPr>
                    </a:p>
                  </a:txBody>
                  <a:tcPr>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 $ 28.75</a:t>
                      </a:r>
                    </a:p>
                  </a:txBody>
                  <a:tcPr>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smtClean="0">
                          <a:solidFill>
                            <a:srgbClr val="C00000"/>
                          </a:solidFill>
                        </a:rPr>
                        <a:t>*</a:t>
                      </a:r>
                      <a:endParaRPr lang="en-US" sz="2000" b="1" dirty="0">
                        <a:solidFill>
                          <a:srgbClr val="C00000"/>
                        </a:solidFill>
                      </a:endParaRPr>
                    </a:p>
                  </a:txBody>
                  <a:tcPr>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b="1" dirty="0" smtClean="0">
                          <a:solidFill>
                            <a:srgbClr val="0000FF"/>
                          </a:solidFill>
                        </a:rPr>
                        <a:t>$ 16.95</a:t>
                      </a:r>
                      <a:endParaRPr lang="en-US" sz="2000" b="1" dirty="0">
                        <a:solidFill>
                          <a:srgbClr val="0000FF"/>
                        </a:solidFill>
                      </a:endParaRPr>
                    </a:p>
                  </a:txBody>
                  <a:tcPr>
                    <a:lnB w="12700" cap="flat" cmpd="sng" algn="ctr">
                      <a:solidFill>
                        <a:scrgbClr r="0" g="0" b="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3179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526546"/>
          </a:xfrm>
          <a:prstGeom prst="rect">
            <a:avLst/>
          </a:prstGeom>
          <a:solidFill>
            <a:srgbClr val="800000"/>
          </a:solidFill>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solidFill>
              </a:rPr>
              <a:t>Plasma cortisol, </a:t>
            </a:r>
            <a:r>
              <a:rPr lang="en-US" sz="3600" b="1" dirty="0" err="1" smtClean="0">
                <a:solidFill>
                  <a:schemeClr val="bg1"/>
                </a:solidFill>
              </a:rPr>
              <a:t>ng</a:t>
            </a:r>
            <a:r>
              <a:rPr lang="en-US" sz="3600" b="1" dirty="0" smtClean="0">
                <a:solidFill>
                  <a:schemeClr val="bg1"/>
                </a:solidFill>
              </a:rPr>
              <a:t>/mL</a:t>
            </a:r>
            <a:endParaRPr lang="en-US" sz="3600" b="1" dirty="0">
              <a:solidFill>
                <a:schemeClr val="bg1"/>
              </a:solidFill>
            </a:endParaRPr>
          </a:p>
        </p:txBody>
      </p:sp>
      <p:sp>
        <p:nvSpPr>
          <p:cNvPr id="8" name="Text Box 2"/>
          <p:cNvSpPr txBox="1">
            <a:spLocks noChangeArrowheads="1"/>
          </p:cNvSpPr>
          <p:nvPr/>
        </p:nvSpPr>
        <p:spPr bwMode="auto">
          <a:xfrm>
            <a:off x="0" y="526546"/>
            <a:ext cx="9144000" cy="309562"/>
          </a:xfrm>
          <a:prstGeom prst="rect">
            <a:avLst/>
          </a:prstGeom>
          <a:solidFill>
            <a:srgbClr val="DB020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a:r>
              <a:rPr lang="en-US" sz="1200" b="1">
                <a:solidFill>
                  <a:srgbClr val="FFFFFF"/>
                </a:solidFill>
                <a:latin typeface="Cambria" charset="0"/>
                <a:cs typeface="ÇlÇr ñæí©" charset="0"/>
              </a:rPr>
              <a:t> NC STATE </a:t>
            </a:r>
            <a:r>
              <a:rPr lang="en-US" sz="1200">
                <a:solidFill>
                  <a:srgbClr val="FFFFFF"/>
                </a:solidFill>
                <a:latin typeface="Cambria" charset="0"/>
                <a:cs typeface="ÇlÇr ñæí©" charset="0"/>
              </a:rPr>
              <a:t>UNIVERSITY</a:t>
            </a:r>
            <a:endParaRPr lang="en-US" sz="2400"/>
          </a:p>
        </p:txBody>
      </p:sp>
      <p:graphicFrame>
        <p:nvGraphicFramePr>
          <p:cNvPr id="3" name="Chart 2"/>
          <p:cNvGraphicFramePr/>
          <p:nvPr>
            <p:extLst/>
          </p:nvPr>
        </p:nvGraphicFramePr>
        <p:xfrm>
          <a:off x="140462" y="984023"/>
          <a:ext cx="8800912" cy="55926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856455" y="984023"/>
            <a:ext cx="1981282" cy="369332"/>
          </a:xfrm>
          <a:prstGeom prst="rect">
            <a:avLst/>
          </a:prstGeom>
          <a:solidFill>
            <a:schemeClr val="bg2">
              <a:lumMod val="90000"/>
            </a:schemeClr>
          </a:solidFill>
          <a:ln>
            <a:solidFill>
              <a:schemeClr val="tx1"/>
            </a:solidFill>
          </a:ln>
        </p:spPr>
        <p:txBody>
          <a:bodyPr wrap="none">
            <a:spAutoFit/>
          </a:bodyPr>
          <a:lstStyle/>
          <a:p>
            <a:r>
              <a:rPr lang="en-US" b="1" dirty="0" err="1" smtClean="0"/>
              <a:t>Trt</a:t>
            </a:r>
            <a:r>
              <a:rPr lang="en-US" b="1" dirty="0" smtClean="0"/>
              <a:t> x time: </a:t>
            </a:r>
            <a:r>
              <a:rPr lang="en-US" b="1" i="1" dirty="0" smtClean="0"/>
              <a:t>P</a:t>
            </a:r>
            <a:r>
              <a:rPr lang="en-US" b="1" dirty="0" smtClean="0"/>
              <a:t> </a:t>
            </a:r>
            <a:r>
              <a:rPr lang="en-US" b="1" dirty="0"/>
              <a:t>= </a:t>
            </a:r>
            <a:r>
              <a:rPr lang="en-US" b="1" dirty="0" smtClean="0"/>
              <a:t>0.07 </a:t>
            </a:r>
            <a:endParaRPr lang="en-US" b="1" dirty="0"/>
          </a:p>
        </p:txBody>
      </p:sp>
      <p:sp>
        <p:nvSpPr>
          <p:cNvPr id="6" name="TextBox 5"/>
          <p:cNvSpPr txBox="1"/>
          <p:nvPr/>
        </p:nvSpPr>
        <p:spPr>
          <a:xfrm>
            <a:off x="1282278" y="2790668"/>
            <a:ext cx="446446" cy="20313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a</a:t>
            </a:r>
            <a:endParaRPr lang="en-US" sz="1800" b="1" dirty="0" smtClean="0"/>
          </a:p>
          <a:p>
            <a:endParaRPr lang="en-US" sz="1800" b="1" dirty="0" smtClean="0"/>
          </a:p>
          <a:p>
            <a:r>
              <a:rPr lang="en-US" sz="1800" b="1" dirty="0" smtClean="0"/>
              <a:t>a</a:t>
            </a:r>
          </a:p>
          <a:p>
            <a:endParaRPr lang="en-US" sz="1800" b="1" dirty="0" smtClean="0"/>
          </a:p>
          <a:p>
            <a:r>
              <a:rPr lang="en-US" sz="1800" b="1" dirty="0" smtClean="0"/>
              <a:t>a</a:t>
            </a:r>
          </a:p>
          <a:p>
            <a:endParaRPr lang="en-US" sz="1800" b="1" dirty="0" smtClean="0"/>
          </a:p>
          <a:p>
            <a:endParaRPr lang="en-US" sz="1800" b="1" dirty="0"/>
          </a:p>
        </p:txBody>
      </p:sp>
      <p:sp>
        <p:nvSpPr>
          <p:cNvPr id="9" name="TextBox 8"/>
          <p:cNvSpPr txBox="1"/>
          <p:nvPr/>
        </p:nvSpPr>
        <p:spPr>
          <a:xfrm>
            <a:off x="2035514" y="2790668"/>
            <a:ext cx="446446"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FF0000"/>
                </a:solidFill>
              </a:rPr>
              <a:t>b</a:t>
            </a:r>
          </a:p>
          <a:p>
            <a:r>
              <a:rPr lang="en-US" sz="1800" b="1" dirty="0" err="1" smtClean="0">
                <a:solidFill>
                  <a:srgbClr val="FF0000"/>
                </a:solidFill>
              </a:rPr>
              <a:t>ab</a:t>
            </a:r>
            <a:endParaRPr lang="en-US" sz="1800" b="1" dirty="0" smtClean="0">
              <a:solidFill>
                <a:srgbClr val="FF0000"/>
              </a:solidFill>
            </a:endParaRPr>
          </a:p>
          <a:p>
            <a:r>
              <a:rPr lang="en-US" sz="1800" b="1" dirty="0" smtClean="0">
                <a:solidFill>
                  <a:srgbClr val="FF0000"/>
                </a:solidFill>
              </a:rPr>
              <a:t>a</a:t>
            </a:r>
          </a:p>
          <a:p>
            <a:endParaRPr lang="en-US" sz="1800" b="1" dirty="0" smtClean="0">
              <a:solidFill>
                <a:srgbClr val="FF0000"/>
              </a:solidFill>
            </a:endParaRPr>
          </a:p>
          <a:p>
            <a:endParaRPr lang="en-US" sz="1800" b="1" dirty="0">
              <a:solidFill>
                <a:srgbClr val="FF0000"/>
              </a:solidFill>
            </a:endParaRPr>
          </a:p>
        </p:txBody>
      </p:sp>
      <p:sp>
        <p:nvSpPr>
          <p:cNvPr id="10" name="TextBox 9"/>
          <p:cNvSpPr txBox="1"/>
          <p:nvPr/>
        </p:nvSpPr>
        <p:spPr>
          <a:xfrm>
            <a:off x="2714286" y="3149556"/>
            <a:ext cx="446446"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a</a:t>
            </a:r>
            <a:endParaRPr lang="en-US" sz="1800" b="1" dirty="0" smtClean="0"/>
          </a:p>
          <a:p>
            <a:r>
              <a:rPr lang="en-US" sz="1800" b="1" dirty="0" smtClean="0"/>
              <a:t>a</a:t>
            </a:r>
          </a:p>
          <a:p>
            <a:r>
              <a:rPr lang="en-US" sz="1800" b="1" dirty="0" smtClean="0"/>
              <a:t>a</a:t>
            </a:r>
          </a:p>
          <a:p>
            <a:endParaRPr lang="en-US" sz="1800" b="1" dirty="0" smtClean="0"/>
          </a:p>
          <a:p>
            <a:endParaRPr lang="en-US" sz="1800" b="1" dirty="0"/>
          </a:p>
        </p:txBody>
      </p:sp>
      <p:sp>
        <p:nvSpPr>
          <p:cNvPr id="11" name="TextBox 10"/>
          <p:cNvSpPr txBox="1"/>
          <p:nvPr/>
        </p:nvSpPr>
        <p:spPr>
          <a:xfrm>
            <a:off x="3313132" y="3344665"/>
            <a:ext cx="446446"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a</a:t>
            </a:r>
            <a:endParaRPr lang="en-US" sz="1800" b="1" dirty="0" smtClean="0"/>
          </a:p>
          <a:p>
            <a:r>
              <a:rPr lang="en-US" sz="1800" b="1" dirty="0" smtClean="0"/>
              <a:t>a</a:t>
            </a:r>
          </a:p>
          <a:p>
            <a:r>
              <a:rPr lang="en-US" sz="1800" b="1" dirty="0" smtClean="0"/>
              <a:t>a</a:t>
            </a:r>
          </a:p>
          <a:p>
            <a:endParaRPr lang="en-US" sz="1800" b="1" dirty="0" smtClean="0"/>
          </a:p>
          <a:p>
            <a:endParaRPr lang="en-US" sz="1800" b="1" dirty="0"/>
          </a:p>
        </p:txBody>
      </p:sp>
      <p:sp>
        <p:nvSpPr>
          <p:cNvPr id="12" name="TextBox 11"/>
          <p:cNvSpPr txBox="1"/>
          <p:nvPr/>
        </p:nvSpPr>
        <p:spPr>
          <a:xfrm>
            <a:off x="3911978" y="3888220"/>
            <a:ext cx="446446"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a</a:t>
            </a:r>
            <a:endParaRPr lang="en-US" sz="1800" b="1" dirty="0" smtClean="0"/>
          </a:p>
          <a:p>
            <a:r>
              <a:rPr lang="en-US" sz="1800" b="1" dirty="0" smtClean="0"/>
              <a:t>a</a:t>
            </a:r>
          </a:p>
          <a:p>
            <a:r>
              <a:rPr lang="en-US" sz="1800" b="1" dirty="0" smtClean="0"/>
              <a:t>a</a:t>
            </a:r>
          </a:p>
          <a:p>
            <a:endParaRPr lang="en-US" sz="1800" b="1" dirty="0" smtClean="0"/>
          </a:p>
          <a:p>
            <a:endParaRPr lang="en-US" sz="1800" b="1" dirty="0"/>
          </a:p>
        </p:txBody>
      </p:sp>
      <p:sp>
        <p:nvSpPr>
          <p:cNvPr id="13" name="TextBox 12"/>
          <p:cNvSpPr txBox="1"/>
          <p:nvPr/>
        </p:nvSpPr>
        <p:spPr>
          <a:xfrm>
            <a:off x="4510824" y="2254494"/>
            <a:ext cx="446446"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srgbClr val="FF0000"/>
                </a:solidFill>
              </a:rPr>
              <a:t>b</a:t>
            </a:r>
          </a:p>
          <a:p>
            <a:r>
              <a:rPr lang="en-US" sz="1800" b="1" dirty="0" err="1" smtClean="0">
                <a:solidFill>
                  <a:srgbClr val="FF0000"/>
                </a:solidFill>
              </a:rPr>
              <a:t>ab</a:t>
            </a:r>
            <a:endParaRPr lang="en-US" sz="1800" b="1" dirty="0" smtClean="0">
              <a:solidFill>
                <a:srgbClr val="FF0000"/>
              </a:solidFill>
            </a:endParaRPr>
          </a:p>
          <a:p>
            <a:r>
              <a:rPr lang="en-US" sz="1800" b="1" dirty="0" smtClean="0">
                <a:solidFill>
                  <a:srgbClr val="FF0000"/>
                </a:solidFill>
              </a:rPr>
              <a:t>a</a:t>
            </a:r>
          </a:p>
          <a:p>
            <a:endParaRPr lang="en-US" sz="1800" b="1" dirty="0" smtClean="0">
              <a:solidFill>
                <a:srgbClr val="FF0000"/>
              </a:solidFill>
            </a:endParaRPr>
          </a:p>
          <a:p>
            <a:endParaRPr lang="en-US" sz="1800" b="1" dirty="0">
              <a:solidFill>
                <a:srgbClr val="FF0000"/>
              </a:solidFill>
            </a:endParaRPr>
          </a:p>
        </p:txBody>
      </p:sp>
      <p:sp>
        <p:nvSpPr>
          <p:cNvPr id="14" name="TextBox 13"/>
          <p:cNvSpPr txBox="1"/>
          <p:nvPr/>
        </p:nvSpPr>
        <p:spPr>
          <a:xfrm>
            <a:off x="5189793" y="3421154"/>
            <a:ext cx="446446"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a</a:t>
            </a:r>
            <a:endParaRPr lang="en-US" sz="1800" b="1" dirty="0" smtClean="0"/>
          </a:p>
          <a:p>
            <a:r>
              <a:rPr lang="en-US" sz="1800" b="1" dirty="0" smtClean="0"/>
              <a:t>a</a:t>
            </a:r>
          </a:p>
          <a:p>
            <a:r>
              <a:rPr lang="en-US" sz="1800" b="1" dirty="0" smtClean="0"/>
              <a:t>a</a:t>
            </a:r>
          </a:p>
          <a:p>
            <a:endParaRPr lang="en-US" sz="1800" b="1" dirty="0" smtClean="0"/>
          </a:p>
          <a:p>
            <a:endParaRPr lang="en-US" sz="1800" b="1" dirty="0"/>
          </a:p>
        </p:txBody>
      </p:sp>
      <p:sp>
        <p:nvSpPr>
          <p:cNvPr id="15" name="TextBox 14"/>
          <p:cNvSpPr txBox="1"/>
          <p:nvPr/>
        </p:nvSpPr>
        <p:spPr>
          <a:xfrm>
            <a:off x="5746176" y="3272394"/>
            <a:ext cx="446446"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a</a:t>
            </a:r>
            <a:endParaRPr lang="en-US" sz="1800" b="1" dirty="0" smtClean="0"/>
          </a:p>
          <a:p>
            <a:r>
              <a:rPr lang="en-US" sz="1800" b="1" dirty="0" smtClean="0"/>
              <a:t>a</a:t>
            </a:r>
          </a:p>
          <a:p>
            <a:r>
              <a:rPr lang="en-US" sz="1800" b="1" dirty="0" smtClean="0"/>
              <a:t>a</a:t>
            </a:r>
          </a:p>
          <a:p>
            <a:endParaRPr lang="en-US" sz="1800" b="1" dirty="0" smtClean="0"/>
          </a:p>
          <a:p>
            <a:endParaRPr lang="en-US" sz="1800" b="1" dirty="0"/>
          </a:p>
        </p:txBody>
      </p:sp>
      <p:sp>
        <p:nvSpPr>
          <p:cNvPr id="16" name="TextBox 15"/>
          <p:cNvSpPr txBox="1"/>
          <p:nvPr/>
        </p:nvSpPr>
        <p:spPr>
          <a:xfrm>
            <a:off x="6379748" y="4267996"/>
            <a:ext cx="446446"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a</a:t>
            </a:r>
            <a:endParaRPr lang="en-US" sz="1800" b="1" dirty="0" smtClean="0"/>
          </a:p>
          <a:p>
            <a:r>
              <a:rPr lang="en-US" sz="1800" b="1" dirty="0" smtClean="0"/>
              <a:t>a</a:t>
            </a:r>
          </a:p>
          <a:p>
            <a:r>
              <a:rPr lang="en-US" sz="1800" b="1" dirty="0" smtClean="0"/>
              <a:t>a</a:t>
            </a:r>
          </a:p>
          <a:p>
            <a:endParaRPr lang="en-US" sz="1800" b="1" dirty="0" smtClean="0"/>
          </a:p>
          <a:p>
            <a:endParaRPr lang="en-US" sz="1800" b="1" dirty="0"/>
          </a:p>
        </p:txBody>
      </p:sp>
      <p:sp>
        <p:nvSpPr>
          <p:cNvPr id="17" name="TextBox 16"/>
          <p:cNvSpPr txBox="1"/>
          <p:nvPr/>
        </p:nvSpPr>
        <p:spPr>
          <a:xfrm>
            <a:off x="6978594" y="4267996"/>
            <a:ext cx="446446" cy="14773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a</a:t>
            </a:r>
            <a:endParaRPr lang="en-US" sz="1800" b="1" dirty="0" smtClean="0"/>
          </a:p>
          <a:p>
            <a:r>
              <a:rPr lang="en-US" sz="1800" b="1" dirty="0" smtClean="0"/>
              <a:t>a</a:t>
            </a:r>
          </a:p>
          <a:p>
            <a:r>
              <a:rPr lang="en-US" sz="1800" b="1" dirty="0" smtClean="0"/>
              <a:t>a</a:t>
            </a:r>
          </a:p>
          <a:p>
            <a:endParaRPr lang="en-US" sz="1800" b="1" dirty="0" smtClean="0"/>
          </a:p>
          <a:p>
            <a:endParaRPr lang="en-US" sz="1800" b="1" dirty="0"/>
          </a:p>
        </p:txBody>
      </p:sp>
      <p:sp>
        <p:nvSpPr>
          <p:cNvPr id="2" name="TextBox 1"/>
          <p:cNvSpPr txBox="1"/>
          <p:nvPr/>
        </p:nvSpPr>
        <p:spPr>
          <a:xfrm>
            <a:off x="1304435" y="6403491"/>
            <a:ext cx="1432008" cy="369332"/>
          </a:xfrm>
          <a:prstGeom prst="rect">
            <a:avLst/>
          </a:prstGeom>
          <a:noFill/>
        </p:spPr>
        <p:txBody>
          <a:bodyPr wrap="square" rtlCol="0">
            <a:spAutoFit/>
          </a:bodyPr>
          <a:lstStyle/>
          <a:p>
            <a:r>
              <a:rPr lang="en-US" b="1" dirty="0" smtClean="0">
                <a:solidFill>
                  <a:srgbClr val="FF0000"/>
                </a:solidFill>
              </a:rPr>
              <a:t>*Vaccination</a:t>
            </a:r>
            <a:endParaRPr lang="en-US" b="1" dirty="0">
              <a:solidFill>
                <a:srgbClr val="FF0000"/>
              </a:solidFill>
            </a:endParaRPr>
          </a:p>
        </p:txBody>
      </p:sp>
      <p:sp>
        <p:nvSpPr>
          <p:cNvPr id="18" name="TextBox 17"/>
          <p:cNvSpPr txBox="1"/>
          <p:nvPr/>
        </p:nvSpPr>
        <p:spPr>
          <a:xfrm>
            <a:off x="2087139" y="5893954"/>
            <a:ext cx="331278"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19" name="TextBox 18"/>
          <p:cNvSpPr txBox="1"/>
          <p:nvPr/>
        </p:nvSpPr>
        <p:spPr>
          <a:xfrm>
            <a:off x="4510824" y="5879987"/>
            <a:ext cx="331278"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828874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526546"/>
          </a:xfrm>
          <a:prstGeom prst="rect">
            <a:avLst/>
          </a:prstGeom>
          <a:solidFill>
            <a:srgbClr val="800000"/>
          </a:solidFill>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solidFill>
              </a:rPr>
              <a:t>Titers, log</a:t>
            </a:r>
            <a:r>
              <a:rPr lang="en-US" sz="3600" b="1" baseline="-25000" dirty="0" smtClean="0">
                <a:solidFill>
                  <a:schemeClr val="bg1"/>
                </a:solidFill>
              </a:rPr>
              <a:t>2</a:t>
            </a:r>
            <a:r>
              <a:rPr lang="en-US" sz="3600" b="1" dirty="0" smtClean="0">
                <a:solidFill>
                  <a:schemeClr val="bg1"/>
                </a:solidFill>
              </a:rPr>
              <a:t> - Bovine viral diarrhea virus type 1b</a:t>
            </a:r>
            <a:endParaRPr lang="en-US" sz="3600" b="1" dirty="0">
              <a:solidFill>
                <a:schemeClr val="bg1"/>
              </a:solidFill>
            </a:endParaRPr>
          </a:p>
        </p:txBody>
      </p:sp>
      <p:sp>
        <p:nvSpPr>
          <p:cNvPr id="8" name="Text Box 2"/>
          <p:cNvSpPr txBox="1">
            <a:spLocks noChangeArrowheads="1"/>
          </p:cNvSpPr>
          <p:nvPr/>
        </p:nvSpPr>
        <p:spPr bwMode="auto">
          <a:xfrm>
            <a:off x="0" y="526546"/>
            <a:ext cx="9144000" cy="309562"/>
          </a:xfrm>
          <a:prstGeom prst="rect">
            <a:avLst/>
          </a:prstGeom>
          <a:solidFill>
            <a:srgbClr val="DB0202"/>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914400"/>
            <a:r>
              <a:rPr lang="en-US" sz="1200" b="1">
                <a:solidFill>
                  <a:srgbClr val="FFFFFF"/>
                </a:solidFill>
                <a:latin typeface="Cambria" charset="0"/>
                <a:cs typeface="ÇlÇr ñæí©" charset="0"/>
              </a:rPr>
              <a:t> NC STATE </a:t>
            </a:r>
            <a:r>
              <a:rPr lang="en-US" sz="1200">
                <a:solidFill>
                  <a:srgbClr val="FFFFFF"/>
                </a:solidFill>
                <a:latin typeface="Cambria" charset="0"/>
                <a:cs typeface="ÇlÇr ñæí©" charset="0"/>
              </a:rPr>
              <a:t>UNIVERSITY</a:t>
            </a:r>
            <a:endParaRPr lang="en-US" sz="2400"/>
          </a:p>
        </p:txBody>
      </p:sp>
      <p:graphicFrame>
        <p:nvGraphicFramePr>
          <p:cNvPr id="3" name="Chart 2"/>
          <p:cNvGraphicFramePr/>
          <p:nvPr>
            <p:extLst/>
          </p:nvPr>
        </p:nvGraphicFramePr>
        <p:xfrm>
          <a:off x="0" y="997550"/>
          <a:ext cx="8800912" cy="55926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543577" y="937853"/>
            <a:ext cx="1174270" cy="646331"/>
          </a:xfrm>
          <a:prstGeom prst="rect">
            <a:avLst/>
          </a:prstGeom>
          <a:solidFill>
            <a:schemeClr val="bg2">
              <a:lumMod val="90000"/>
            </a:schemeClr>
          </a:solidFill>
          <a:ln>
            <a:solidFill>
              <a:schemeClr val="tx1"/>
            </a:solidFill>
          </a:ln>
        </p:spPr>
        <p:txBody>
          <a:bodyPr wrap="none">
            <a:spAutoFit/>
          </a:bodyPr>
          <a:lstStyle/>
          <a:p>
            <a:pPr algn="ctr"/>
            <a:r>
              <a:rPr lang="en-US" b="1" dirty="0" err="1" smtClean="0"/>
              <a:t>Trt</a:t>
            </a:r>
            <a:r>
              <a:rPr lang="en-US" b="1" dirty="0" smtClean="0"/>
              <a:t> x time:</a:t>
            </a:r>
          </a:p>
          <a:p>
            <a:pPr algn="ctr"/>
            <a:r>
              <a:rPr lang="en-US" b="1" i="1" dirty="0" smtClean="0"/>
              <a:t>P</a:t>
            </a:r>
            <a:r>
              <a:rPr lang="en-US" b="1" dirty="0" smtClean="0"/>
              <a:t> = 0.03 </a:t>
            </a:r>
            <a:endParaRPr lang="en-US" b="1" dirty="0"/>
          </a:p>
        </p:txBody>
      </p:sp>
      <p:sp>
        <p:nvSpPr>
          <p:cNvPr id="6" name="TextBox 5"/>
          <p:cNvSpPr txBox="1"/>
          <p:nvPr/>
        </p:nvSpPr>
        <p:spPr>
          <a:xfrm>
            <a:off x="1425552" y="3639588"/>
            <a:ext cx="156867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a       a       a</a:t>
            </a:r>
            <a:endParaRPr lang="en-US" sz="1800" b="1" dirty="0"/>
          </a:p>
        </p:txBody>
      </p:sp>
      <p:sp>
        <p:nvSpPr>
          <p:cNvPr id="9" name="TextBox 8"/>
          <p:cNvSpPr txBox="1"/>
          <p:nvPr/>
        </p:nvSpPr>
        <p:spPr>
          <a:xfrm>
            <a:off x="3477735" y="4628266"/>
            <a:ext cx="156867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a       a       a</a:t>
            </a:r>
            <a:endParaRPr lang="en-US" sz="1800" b="1" dirty="0"/>
          </a:p>
        </p:txBody>
      </p:sp>
      <p:sp>
        <p:nvSpPr>
          <p:cNvPr id="10" name="TextBox 9"/>
          <p:cNvSpPr txBox="1"/>
          <p:nvPr/>
        </p:nvSpPr>
        <p:spPr>
          <a:xfrm>
            <a:off x="5333745" y="1246282"/>
            <a:ext cx="156867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    a       a       b</a:t>
            </a:r>
            <a:endParaRPr lang="en-US" sz="1800" b="1" dirty="0"/>
          </a:p>
        </p:txBody>
      </p:sp>
    </p:spTree>
    <p:extLst>
      <p:ext uri="{BB962C8B-B14F-4D97-AF65-F5344CB8AC3E}">
        <p14:creationId xmlns:p14="http://schemas.microsoft.com/office/powerpoint/2010/main" val="137298224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10"/>
            <a:ext cx="9144000" cy="5986090"/>
          </a:xfrm>
          <a:prstGeom prst="rect">
            <a:avLst/>
          </a:prstGeom>
          <a:solidFill>
            <a:schemeClr val="tx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a:solidFill>
            <a:schemeClr val="bg1"/>
          </a:solidFill>
        </p:spPr>
        <p:txBody>
          <a:bodyPr>
            <a:normAutofit/>
          </a:bodyPr>
          <a:lstStyle/>
          <a:p>
            <a:pPr marL="0" indent="0">
              <a:buNone/>
            </a:pPr>
            <a:r>
              <a:rPr lang="en-US" sz="2000" b="1" dirty="0" smtClean="0">
                <a:solidFill>
                  <a:srgbClr val="6D1705"/>
                </a:solidFill>
                <a:effectLst/>
              </a:rPr>
              <a:t>Frequency of concentrate supplementation during preconditioning</a:t>
            </a: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9" name="Rectangle 8"/>
          <p:cNvSpPr/>
          <p:nvPr/>
        </p:nvSpPr>
        <p:spPr>
          <a:xfrm>
            <a:off x="4271126" y="6611778"/>
            <a:ext cx="4872874" cy="400110"/>
          </a:xfrm>
          <a:prstGeom prst="rect">
            <a:avLst/>
          </a:prstGeom>
        </p:spPr>
        <p:txBody>
          <a:bodyPr wrap="square">
            <a:spAutoFit/>
          </a:bodyPr>
          <a:lstStyle/>
          <a:p>
            <a:pPr lvl="0" algn="r"/>
            <a:r>
              <a:rPr lang="en-US" sz="1000" b="1" dirty="0" smtClean="0"/>
              <a:t>Artioli et al. (2015)</a:t>
            </a:r>
            <a:r>
              <a:rPr lang="en-US" sz="1000" dirty="0" smtClean="0"/>
              <a:t>. </a:t>
            </a:r>
            <a:r>
              <a:rPr lang="en-US" sz="1000" dirty="0"/>
              <a:t>J. Anim. Sci. </a:t>
            </a:r>
            <a:r>
              <a:rPr lang="en-US" sz="1000" dirty="0" err="1"/>
              <a:t>doi</a:t>
            </a:r>
            <a:r>
              <a:rPr lang="en-US" sz="1000" dirty="0"/>
              <a:t>: 10.2527/jas2015-9457</a:t>
            </a:r>
          </a:p>
          <a:p>
            <a:pPr algn="r"/>
            <a:endParaRPr lang="en-US" sz="1000" dirty="0"/>
          </a:p>
        </p:txBody>
      </p:sp>
      <p:sp>
        <p:nvSpPr>
          <p:cNvPr id="18" name="Title 7"/>
          <p:cNvSpPr txBox="1">
            <a:spLocks/>
          </p:cNvSpPr>
          <p:nvPr/>
        </p:nvSpPr>
        <p:spPr>
          <a:xfrm>
            <a:off x="199608" y="1341643"/>
            <a:ext cx="8944391" cy="551635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charset="2"/>
              <a:buChar char="§"/>
            </a:pPr>
            <a:r>
              <a:rPr lang="en-US" sz="2400" b="1" dirty="0" smtClean="0"/>
              <a:t>Major concern: </a:t>
            </a:r>
            <a:r>
              <a:rPr lang="en-US" sz="2400" b="1" u="sng" dirty="0" smtClean="0"/>
              <a:t>Feeding costs and labor</a:t>
            </a:r>
          </a:p>
          <a:p>
            <a:pPr marL="457200" indent="-457200" algn="l">
              <a:buFont typeface="Wingdings" charset="2"/>
              <a:buChar char="§"/>
            </a:pPr>
            <a:endParaRPr lang="en-US" sz="2400" b="1" dirty="0" smtClean="0"/>
          </a:p>
          <a:p>
            <a:pPr marL="457200" indent="-457200" algn="l">
              <a:buFont typeface="Wingdings" charset="2"/>
              <a:buChar char="§"/>
            </a:pPr>
            <a:r>
              <a:rPr lang="en-US" sz="2400" b="1" dirty="0" smtClean="0"/>
              <a:t>Concentrate supplementation</a:t>
            </a:r>
          </a:p>
          <a:p>
            <a:pPr marL="914400" lvl="1" indent="-457200">
              <a:buFont typeface="Wingdings" charset="2"/>
              <a:buChar char="§"/>
            </a:pPr>
            <a:r>
              <a:rPr lang="en-US" sz="2400" b="1" dirty="0" smtClean="0">
                <a:latin typeface="+mj-lt"/>
              </a:rPr>
              <a:t>3 vs. 7 days per week</a:t>
            </a:r>
          </a:p>
          <a:p>
            <a:pPr marL="342900" indent="-342900" algn="l">
              <a:buFont typeface="Wingdings" charset="2"/>
              <a:buChar char="ü"/>
            </a:pPr>
            <a:endParaRPr lang="en-US" sz="2000" b="1" dirty="0" smtClean="0"/>
          </a:p>
        </p:txBody>
      </p:sp>
      <p:sp>
        <p:nvSpPr>
          <p:cNvPr id="5" name="Rectangle 4"/>
          <p:cNvSpPr/>
          <p:nvPr/>
        </p:nvSpPr>
        <p:spPr>
          <a:xfrm>
            <a:off x="291901" y="5657670"/>
            <a:ext cx="8852099" cy="1200329"/>
          </a:xfrm>
          <a:prstGeom prst="rect">
            <a:avLst/>
          </a:prstGeom>
        </p:spPr>
        <p:txBody>
          <a:bodyPr wrap="square">
            <a:spAutoFit/>
          </a:bodyPr>
          <a:lstStyle/>
          <a:p>
            <a:r>
              <a:rPr lang="en-US" sz="1200" b="1" cap="all" dirty="0" smtClean="0">
                <a:solidFill>
                  <a:srgbClr val="000000"/>
                </a:solidFill>
              </a:rPr>
              <a:t>P</a:t>
            </a:r>
            <a:r>
              <a:rPr lang="en-US" sz="1200" b="1" dirty="0" smtClean="0">
                <a:solidFill>
                  <a:srgbClr val="000000"/>
                </a:solidFill>
              </a:rPr>
              <a:t>roject </a:t>
            </a:r>
            <a:r>
              <a:rPr lang="en-US" sz="1200" b="1" cap="all" dirty="0" smtClean="0">
                <a:solidFill>
                  <a:srgbClr val="000000"/>
                </a:solidFill>
              </a:rPr>
              <a:t>#2014</a:t>
            </a:r>
            <a:r>
              <a:rPr lang="en-US" sz="1200" b="1" cap="all" dirty="0">
                <a:solidFill>
                  <a:srgbClr val="000000"/>
                </a:solidFill>
              </a:rPr>
              <a:t>-1885</a:t>
            </a:r>
            <a:endParaRPr lang="en-US" sz="1200" dirty="0">
              <a:solidFill>
                <a:srgbClr val="000000"/>
              </a:solidFill>
            </a:endParaRPr>
          </a:p>
          <a:p>
            <a:r>
              <a:rPr lang="en-US" sz="1200" cap="all" dirty="0">
                <a:solidFill>
                  <a:srgbClr val="000000"/>
                </a:solidFill>
              </a:rPr>
              <a:t>“</a:t>
            </a:r>
            <a:r>
              <a:rPr lang="en-US" sz="1200" dirty="0">
                <a:solidFill>
                  <a:srgbClr val="000000"/>
                </a:solidFill>
              </a:rPr>
              <a:t>The effects of frequency of energy supplementation during preconditioning on growth and immunity of beef steers”</a:t>
            </a:r>
            <a:br>
              <a:rPr lang="en-US" sz="1200" dirty="0">
                <a:solidFill>
                  <a:srgbClr val="000000"/>
                </a:solidFill>
              </a:rPr>
            </a:br>
            <a:r>
              <a:rPr lang="en-US" sz="1200" dirty="0">
                <a:solidFill>
                  <a:srgbClr val="000000"/>
                </a:solidFill>
              </a:rPr>
              <a:t>Role: PI		</a:t>
            </a:r>
            <a:r>
              <a:rPr lang="en-US" sz="1200" dirty="0" smtClean="0">
                <a:solidFill>
                  <a:srgbClr val="000000"/>
                </a:solidFill>
              </a:rPr>
              <a:t>			Period</a:t>
            </a:r>
            <a:r>
              <a:rPr lang="en-US" sz="1200" dirty="0">
                <a:solidFill>
                  <a:srgbClr val="000000"/>
                </a:solidFill>
              </a:rPr>
              <a:t>: 1/1/2014 to 12/31/2014</a:t>
            </a:r>
            <a:endParaRPr lang="en-US" sz="1200" dirty="0" smtClean="0">
              <a:solidFill>
                <a:srgbClr val="000000"/>
              </a:solidFill>
            </a:endParaRPr>
          </a:p>
          <a:p>
            <a:r>
              <a:rPr lang="en-US" sz="1200" dirty="0" smtClean="0">
                <a:solidFill>
                  <a:srgbClr val="000000"/>
                </a:solidFill>
              </a:rPr>
              <a:t>Agency</a:t>
            </a:r>
            <a:r>
              <a:rPr lang="en-US" sz="1200" dirty="0">
                <a:solidFill>
                  <a:srgbClr val="000000"/>
                </a:solidFill>
              </a:rPr>
              <a:t>: NC Cattlemen’s </a:t>
            </a:r>
            <a:r>
              <a:rPr lang="en-US" sz="1200" dirty="0" smtClean="0">
                <a:solidFill>
                  <a:srgbClr val="000000"/>
                </a:solidFill>
              </a:rPr>
              <a:t>Association 	Amount</a:t>
            </a:r>
            <a:r>
              <a:rPr lang="en-US" sz="1200" dirty="0">
                <a:solidFill>
                  <a:srgbClr val="000000"/>
                </a:solidFill>
              </a:rPr>
              <a:t>: $</a:t>
            </a:r>
            <a:r>
              <a:rPr lang="en-US" sz="1200" dirty="0" smtClean="0">
                <a:solidFill>
                  <a:srgbClr val="000000"/>
                </a:solidFill>
              </a:rPr>
              <a:t>6,888</a:t>
            </a:r>
          </a:p>
          <a:p>
            <a:r>
              <a:rPr lang="en-US" sz="1200" dirty="0">
                <a:solidFill>
                  <a:srgbClr val="000000"/>
                </a:solidFill>
              </a:rPr>
              <a:t>Agency: </a:t>
            </a:r>
            <a:r>
              <a:rPr lang="en-US" sz="1200" dirty="0" smtClean="0">
                <a:solidFill>
                  <a:srgbClr val="000000"/>
                </a:solidFill>
              </a:rPr>
              <a:t>Zoetis Animal Health 		Amount</a:t>
            </a:r>
            <a:r>
              <a:rPr lang="en-US" sz="1200" dirty="0">
                <a:solidFill>
                  <a:srgbClr val="000000"/>
                </a:solidFill>
              </a:rPr>
              <a:t>: </a:t>
            </a:r>
            <a:r>
              <a:rPr lang="en-US" sz="1200" dirty="0" smtClean="0">
                <a:solidFill>
                  <a:srgbClr val="000000"/>
                </a:solidFill>
              </a:rPr>
              <a:t>$5,000</a:t>
            </a:r>
            <a:endParaRPr lang="en-US" sz="1200" dirty="0">
              <a:solidFill>
                <a:srgbClr val="000000"/>
              </a:solidFill>
            </a:endParaRPr>
          </a:p>
          <a:p>
            <a:endParaRPr lang="en-US" sz="1200" dirty="0">
              <a:solidFill>
                <a:srgbClr val="000000"/>
              </a:solidFill>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721392579"/>
              </p:ext>
            </p:extLst>
          </p:nvPr>
        </p:nvGraphicFramePr>
        <p:xfrm>
          <a:off x="199613" y="3285360"/>
          <a:ext cx="8845852" cy="2081254"/>
        </p:xfrm>
        <a:graphic>
          <a:graphicData uri="http://schemas.openxmlformats.org/drawingml/2006/table">
            <a:tbl>
              <a:tblPr/>
              <a:tblGrid>
                <a:gridCol w="1208932"/>
                <a:gridCol w="900546"/>
                <a:gridCol w="873510"/>
                <a:gridCol w="977144"/>
                <a:gridCol w="977144"/>
                <a:gridCol w="977144"/>
                <a:gridCol w="977144"/>
                <a:gridCol w="909823"/>
                <a:gridCol w="1044465"/>
              </a:tblGrid>
              <a:tr h="567598">
                <a:tc>
                  <a:txBody>
                    <a:bodyPr/>
                    <a:lstStyle/>
                    <a:p>
                      <a:pPr algn="ctr" fontAlgn="b"/>
                      <a:endParaRPr lang="en-US" sz="2400" b="1"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2400" b="1" i="0" u="none" strike="noStrike" dirty="0" smtClean="0">
                          <a:solidFill>
                            <a:srgbClr val="000000"/>
                          </a:solidFill>
                          <a:effectLst/>
                          <a:latin typeface="Calibri"/>
                        </a:rPr>
                        <a:t>Mon</a:t>
                      </a:r>
                      <a:endParaRPr lang="en-US" sz="2400" b="1" i="0" u="none" strike="noStrike" dirty="0">
                        <a:solidFill>
                          <a:srgbClr val="000000"/>
                        </a:solidFill>
                        <a:effectLst/>
                        <a:latin typeface="Calibri"/>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2400" b="1" i="0" u="none" strike="noStrike" dirty="0">
                          <a:solidFill>
                            <a:srgbClr val="000000"/>
                          </a:solidFill>
                          <a:effectLst/>
                          <a:latin typeface="Calibri"/>
                        </a:rPr>
                        <a:t>Tue</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2400" b="1" i="0" u="none" strike="noStrike" dirty="0">
                          <a:solidFill>
                            <a:srgbClr val="000000"/>
                          </a:solidFill>
                          <a:effectLst/>
                          <a:latin typeface="Calibri"/>
                        </a:rPr>
                        <a:t>Wed</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2400" b="1" i="0" u="none" strike="noStrike" dirty="0">
                          <a:solidFill>
                            <a:srgbClr val="000000"/>
                          </a:solidFill>
                          <a:effectLst/>
                          <a:latin typeface="Calibri"/>
                        </a:rPr>
                        <a:t>Thru</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2400" b="1" i="0" u="none" strike="noStrike" dirty="0">
                          <a:solidFill>
                            <a:srgbClr val="000000"/>
                          </a:solidFill>
                          <a:effectLst/>
                          <a:latin typeface="Calibri"/>
                        </a:rPr>
                        <a:t>Fri</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2400" b="1" i="0" u="none" strike="noStrike" dirty="0">
                          <a:solidFill>
                            <a:srgbClr val="000000"/>
                          </a:solidFill>
                          <a:effectLst/>
                          <a:latin typeface="Calibri"/>
                        </a:rPr>
                        <a:t>Sat</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2400" b="1" i="0" u="none" strike="noStrike" dirty="0">
                          <a:solidFill>
                            <a:srgbClr val="000000"/>
                          </a:solidFill>
                          <a:effectLst/>
                          <a:latin typeface="Calibri"/>
                        </a:rPr>
                        <a:t>Sun</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6">
                        <a:lumMod val="20000"/>
                        <a:lumOff val="80000"/>
                      </a:schemeClr>
                    </a:solidFill>
                  </a:tcPr>
                </a:tc>
                <a:tc>
                  <a:txBody>
                    <a:bodyPr/>
                    <a:lstStyle/>
                    <a:p>
                      <a:pPr algn="ctr" fontAlgn="b"/>
                      <a:r>
                        <a:rPr lang="en-US" sz="2400" b="1" i="0" u="none" strike="noStrike" dirty="0">
                          <a:solidFill>
                            <a:schemeClr val="bg1"/>
                          </a:solidFill>
                          <a:effectLst/>
                          <a:latin typeface="Calibri"/>
                        </a:rPr>
                        <a:t>TOTAL</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800000"/>
                    </a:solidFill>
                  </a:tcPr>
                </a:tc>
              </a:tr>
              <a:tr h="195363">
                <a:tc>
                  <a:txBody>
                    <a:bodyPr/>
                    <a:lstStyle/>
                    <a:p>
                      <a:pPr algn="ctr" fontAlgn="b"/>
                      <a:endParaRPr lang="en-US" sz="2400" b="1"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002060"/>
                    </a:solidFill>
                  </a:tcPr>
                </a:tc>
                <a:tc gridSpan="7">
                  <a:txBody>
                    <a:bodyPr/>
                    <a:lstStyle/>
                    <a:p>
                      <a:pPr algn="ctr" fontAlgn="b"/>
                      <a:r>
                        <a:rPr lang="en-US" sz="1600" b="0" i="1" u="none" strike="noStrike" dirty="0" smtClean="0">
                          <a:solidFill>
                            <a:srgbClr val="000000"/>
                          </a:solidFill>
                          <a:effectLst/>
                          <a:latin typeface="Calibri"/>
                        </a:rPr>
                        <a:t>--------------- Concentrate offer ---------------</a:t>
                      </a:r>
                      <a:endParaRPr lang="en-US" sz="2000" b="0" i="1" u="none" strike="noStrike" dirty="0" smtClean="0">
                        <a:solidFill>
                          <a:srgbClr val="000000"/>
                        </a:solidFill>
                        <a:effectLst/>
                        <a:latin typeface="Calibri"/>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pPr algn="ctr" fontAlgn="b"/>
                      <a:endParaRPr lang="en-US" sz="2400" b="0" i="0" u="none" strike="noStrike" dirty="0">
                        <a:solidFill>
                          <a:srgbClr val="000000"/>
                        </a:solidFill>
                        <a:effectLst/>
                        <a:latin typeface="Calibri"/>
                      </a:endParaRPr>
                    </a:p>
                  </a:txBody>
                  <a:tcPr marL="12700" marR="12700" marT="12700" marB="0" anchor="ctr">
                    <a:lnL>
                      <a:noFill/>
                    </a:lnL>
                    <a:lnR>
                      <a:noFill/>
                    </a:lnR>
                    <a:lnT>
                      <a:noFill/>
                    </a:lnT>
                    <a:lnB>
                      <a:noFill/>
                    </a:lnB>
                  </a:tcPr>
                </a:tc>
                <a:tc hMerge="1">
                  <a:txBody>
                    <a:bodyPr/>
                    <a:lstStyle/>
                    <a:p>
                      <a:pPr algn="ctr" fontAlgn="b"/>
                      <a:endParaRPr lang="en-US" sz="2400" b="0" i="0" u="none" strike="noStrike" dirty="0">
                        <a:solidFill>
                          <a:srgbClr val="000000"/>
                        </a:solidFill>
                        <a:effectLst/>
                        <a:latin typeface="Calibri"/>
                      </a:endParaRPr>
                    </a:p>
                  </a:txBody>
                  <a:tcPr marL="12700" marR="12700" marT="12700" marB="0" anchor="ctr">
                    <a:lnL>
                      <a:noFill/>
                    </a:lnL>
                    <a:lnR>
                      <a:noFill/>
                    </a:lnR>
                    <a:lnT>
                      <a:noFill/>
                    </a:lnT>
                    <a:lnB>
                      <a:noFill/>
                    </a:lnB>
                  </a:tcPr>
                </a:tc>
                <a:tc hMerge="1">
                  <a:txBody>
                    <a:bodyPr/>
                    <a:lstStyle/>
                    <a:p>
                      <a:pPr algn="ctr" fontAlgn="b"/>
                      <a:endParaRPr lang="en-US" sz="2400" b="0" i="0" u="none" strike="noStrike" dirty="0">
                        <a:solidFill>
                          <a:srgbClr val="000000"/>
                        </a:solidFill>
                        <a:effectLst/>
                        <a:latin typeface="Calibri"/>
                      </a:endParaRPr>
                    </a:p>
                  </a:txBody>
                  <a:tcPr marL="12700" marR="12700" marT="12700" marB="0" anchor="ctr">
                    <a:lnL>
                      <a:noFill/>
                    </a:lnL>
                    <a:lnR>
                      <a:noFill/>
                    </a:lnR>
                    <a:lnT>
                      <a:noFill/>
                    </a:lnT>
                    <a:lnB>
                      <a:noFill/>
                    </a:lnB>
                  </a:tcPr>
                </a:tc>
                <a:tc hMerge="1">
                  <a:txBody>
                    <a:bodyPr/>
                    <a:lstStyle/>
                    <a:p>
                      <a:pPr algn="ctr" fontAlgn="b"/>
                      <a:endParaRPr lang="en-US" sz="2400" b="0" i="0" u="none" strike="noStrike" dirty="0">
                        <a:solidFill>
                          <a:srgbClr val="000000"/>
                        </a:solidFill>
                        <a:effectLst/>
                        <a:latin typeface="Calibri"/>
                      </a:endParaRPr>
                    </a:p>
                  </a:txBody>
                  <a:tcPr marL="12700" marR="12700" marT="12700" marB="0" anchor="ctr">
                    <a:lnL>
                      <a:noFill/>
                    </a:lnL>
                    <a:lnR>
                      <a:noFill/>
                    </a:lnR>
                    <a:lnT>
                      <a:noFill/>
                    </a:lnT>
                    <a:lnB>
                      <a:noFill/>
                    </a:lnB>
                  </a:tcPr>
                </a:tc>
                <a:tc hMerge="1">
                  <a:txBody>
                    <a:bodyPr/>
                    <a:lstStyle/>
                    <a:p>
                      <a:pPr algn="ctr" fontAlgn="b"/>
                      <a:endParaRPr lang="en-US" sz="2400" b="0" i="0" u="none" strike="noStrike" dirty="0">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b"/>
                      <a:endParaRPr lang="cs-CZ" sz="2400" b="0" i="0" u="none" strike="noStrike" dirty="0">
                        <a:solidFill>
                          <a:schemeClr val="bg1"/>
                        </a:solidFill>
                        <a:effectLst/>
                        <a:latin typeface="Calibri"/>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800000"/>
                    </a:solidFill>
                  </a:tcPr>
                </a:tc>
              </a:tr>
              <a:tr h="567598">
                <a:tc>
                  <a:txBody>
                    <a:bodyPr/>
                    <a:lstStyle/>
                    <a:p>
                      <a:pPr algn="ctr" fontAlgn="b"/>
                      <a:r>
                        <a:rPr lang="en-US" sz="2000" b="1" i="0" u="none" strike="noStrike" dirty="0" smtClean="0">
                          <a:solidFill>
                            <a:srgbClr val="000000"/>
                          </a:solidFill>
                          <a:effectLst/>
                          <a:latin typeface="Calibri"/>
                        </a:rPr>
                        <a:t>Supp. 7x</a:t>
                      </a:r>
                      <a:endParaRPr lang="en-US" sz="2000" b="1"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 kg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 kg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 kg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 kg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 kg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 kg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 kg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tcPr>
                </a:tc>
                <a:tc>
                  <a:txBody>
                    <a:bodyPr/>
                    <a:lstStyle/>
                    <a:p>
                      <a:pPr algn="ctr" fontAlgn="b"/>
                      <a:r>
                        <a:rPr lang="cs-CZ" sz="2000" b="0" i="0" u="none" strike="noStrike" dirty="0">
                          <a:solidFill>
                            <a:schemeClr val="bg1"/>
                          </a:solidFill>
                          <a:effectLst/>
                          <a:latin typeface="Calibri"/>
                        </a:rPr>
                        <a:t>21 kg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rgbClr val="800000"/>
                    </a:solidFill>
                  </a:tcPr>
                </a:tc>
              </a:tr>
              <a:tr h="567598">
                <a:tc>
                  <a:txBody>
                    <a:bodyPr/>
                    <a:lstStyle/>
                    <a:p>
                      <a:pPr algn="ctr" fontAlgn="b"/>
                      <a:r>
                        <a:rPr lang="en-US" sz="2000" b="1" i="0" u="none" strike="noStrike" dirty="0" smtClean="0">
                          <a:solidFill>
                            <a:srgbClr val="000000"/>
                          </a:solidFill>
                          <a:effectLst/>
                          <a:latin typeface="Calibri"/>
                        </a:rPr>
                        <a:t>Supp. 3x</a:t>
                      </a:r>
                      <a:endParaRPr lang="en-US" sz="2000" b="1"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ru-RU" sz="2000" b="0" i="0" u="none" strike="noStrike" dirty="0">
                          <a:solidFill>
                            <a:srgbClr val="000000"/>
                          </a:solidFill>
                          <a:effectLst/>
                          <a:latin typeface="Calibri"/>
                        </a:rPr>
                        <a:t>7 </a:t>
                      </a:r>
                      <a:r>
                        <a:rPr lang="ru-RU" sz="2000" b="0" i="0" u="none" strike="noStrike" dirty="0" err="1">
                          <a:solidFill>
                            <a:srgbClr val="000000"/>
                          </a:solidFill>
                          <a:effectLst/>
                          <a:latin typeface="Calibri"/>
                        </a:rPr>
                        <a:t>kg</a:t>
                      </a:r>
                      <a:endParaRPr lang="ru-RU" sz="2000" b="0" i="0" u="none" strike="noStrike" dirty="0">
                        <a:solidFill>
                          <a:srgbClr val="000000"/>
                        </a:solidFill>
                        <a:effectLst/>
                        <a:latin typeface="Calibri"/>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ru-RU" sz="2000" b="0" i="0" u="none" strike="noStrike" dirty="0">
                          <a:solidFill>
                            <a:srgbClr val="000000"/>
                          </a:solidFill>
                          <a:effectLst/>
                          <a:latin typeface="Calibri"/>
                        </a:rPr>
                        <a:t>7 </a:t>
                      </a:r>
                      <a:r>
                        <a:rPr lang="ru-RU" sz="2000" b="0" i="0" u="none" strike="noStrike" dirty="0" err="1">
                          <a:solidFill>
                            <a:srgbClr val="000000"/>
                          </a:solidFill>
                          <a:effectLst/>
                          <a:latin typeface="Calibri"/>
                        </a:rPr>
                        <a:t>kg</a:t>
                      </a:r>
                      <a:endParaRPr lang="ru-RU" sz="2000" b="0" i="0" u="none" strike="noStrike" dirty="0">
                        <a:solidFill>
                          <a:srgbClr val="000000"/>
                        </a:solidFill>
                        <a:effectLst/>
                        <a:latin typeface="Calibri"/>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ru-RU" sz="2000" b="0" i="0" u="none" strike="noStrike" dirty="0">
                          <a:solidFill>
                            <a:srgbClr val="000000"/>
                          </a:solidFill>
                          <a:effectLst/>
                          <a:latin typeface="Calibri"/>
                        </a:rPr>
                        <a:t>7 </a:t>
                      </a:r>
                      <a:r>
                        <a:rPr lang="ru-RU" sz="2000" b="0" i="0" u="none" strike="noStrike" dirty="0" err="1">
                          <a:solidFill>
                            <a:srgbClr val="000000"/>
                          </a:solidFill>
                          <a:effectLst/>
                          <a:latin typeface="Calibri"/>
                        </a:rPr>
                        <a:t>kg</a:t>
                      </a:r>
                      <a:endParaRPr lang="ru-RU" sz="2000" b="0" i="0" u="none" strike="noStrike" dirty="0">
                        <a:solidFill>
                          <a:srgbClr val="000000"/>
                        </a:solidFill>
                        <a:effectLst/>
                        <a:latin typeface="Calibri"/>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cs-CZ" sz="2000" b="0" i="0" u="none" strike="noStrike" dirty="0">
                          <a:solidFill>
                            <a:schemeClr val="bg1"/>
                          </a:solidFill>
                          <a:effectLst/>
                          <a:latin typeface="Calibri"/>
                        </a:rPr>
                        <a:t>21 kg</a:t>
                      </a:r>
                    </a:p>
                  </a:txBody>
                  <a:tcPr marL="12700" marR="12700" marT="12700" marB="0" anchor="ctr">
                    <a:lnL w="12700" cap="flat" cmpd="sng" algn="ctr">
                      <a:solidFill>
                        <a:prstClr val="white">
                          <a:lumMod val="7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00000"/>
                    </a:solidFill>
                  </a:tcPr>
                </a:tc>
              </a:tr>
            </a:tbl>
          </a:graphicData>
        </a:graphic>
      </p:graphicFrame>
    </p:spTree>
    <p:extLst>
      <p:ext uri="{BB962C8B-B14F-4D97-AF65-F5344CB8AC3E}">
        <p14:creationId xmlns:p14="http://schemas.microsoft.com/office/powerpoint/2010/main" val="12266504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10"/>
            <a:ext cx="9144000" cy="5986090"/>
          </a:xfrm>
          <a:prstGeom prst="rect">
            <a:avLst/>
          </a:prstGeom>
          <a:solidFill>
            <a:schemeClr val="tx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a:solidFill>
            <a:schemeClr val="bg1"/>
          </a:solidFill>
        </p:spPr>
        <p:txBody>
          <a:bodyPr>
            <a:normAutofit/>
          </a:bodyPr>
          <a:lstStyle/>
          <a:p>
            <a:pPr marL="0" indent="0">
              <a:buNone/>
            </a:pPr>
            <a:r>
              <a:rPr lang="en-US" sz="2000" b="1" dirty="0" smtClean="0">
                <a:solidFill>
                  <a:srgbClr val="6D1705"/>
                </a:solidFill>
                <a:effectLst/>
              </a:rPr>
              <a:t>Frequency of concentrate supplementation during preconditioning</a:t>
            </a: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9" name="Rectangle 8"/>
          <p:cNvSpPr/>
          <p:nvPr/>
        </p:nvSpPr>
        <p:spPr>
          <a:xfrm>
            <a:off x="4271126" y="6611778"/>
            <a:ext cx="4872874" cy="400110"/>
          </a:xfrm>
          <a:prstGeom prst="rect">
            <a:avLst/>
          </a:prstGeom>
        </p:spPr>
        <p:txBody>
          <a:bodyPr wrap="square">
            <a:spAutoFit/>
          </a:bodyPr>
          <a:lstStyle/>
          <a:p>
            <a:pPr lvl="0" algn="r"/>
            <a:r>
              <a:rPr lang="en-US" sz="1000" b="1" dirty="0" smtClean="0"/>
              <a:t>Artioli et al. (2015)</a:t>
            </a:r>
            <a:r>
              <a:rPr lang="en-US" sz="1000" dirty="0" smtClean="0"/>
              <a:t>. </a:t>
            </a:r>
            <a:r>
              <a:rPr lang="en-US" sz="1000" dirty="0"/>
              <a:t>J. Anim. Sci. </a:t>
            </a:r>
            <a:r>
              <a:rPr lang="en-US" sz="1000" dirty="0" err="1"/>
              <a:t>doi</a:t>
            </a:r>
            <a:r>
              <a:rPr lang="en-US" sz="1000" dirty="0"/>
              <a:t>: 10.2527/jas2015-9457</a:t>
            </a:r>
          </a:p>
          <a:p>
            <a:pPr algn="r"/>
            <a:endParaRPr lang="en-US" sz="1000" dirty="0"/>
          </a:p>
        </p:txBody>
      </p:sp>
      <p:cxnSp>
        <p:nvCxnSpPr>
          <p:cNvPr id="10" name="Straight Arrow Connector 9"/>
          <p:cNvCxnSpPr/>
          <p:nvPr/>
        </p:nvCxnSpPr>
        <p:spPr>
          <a:xfrm rot="5400000" flipH="1" flipV="1">
            <a:off x="-532606" y="3153330"/>
            <a:ext cx="33520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6800" y="4753530"/>
            <a:ext cx="6934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983700" y="2708542"/>
            <a:ext cx="2943137" cy="584775"/>
          </a:xfrm>
          <a:prstGeom prst="rect">
            <a:avLst/>
          </a:prstGeom>
          <a:noFill/>
          <a:ln>
            <a:noFill/>
          </a:ln>
        </p:spPr>
        <p:txBody>
          <a:bodyPr wrap="square" rtlCol="0">
            <a:spAutoFit/>
          </a:bodyPr>
          <a:lstStyle/>
          <a:p>
            <a:r>
              <a:rPr lang="en-US" sz="3200" b="1" dirty="0" smtClean="0">
                <a:latin typeface="Times New Roman" pitchFamily="18" charset="0"/>
                <a:cs typeface="Times New Roman" pitchFamily="18" charset="0"/>
              </a:rPr>
              <a:t>Forage Intake</a:t>
            </a:r>
            <a:endParaRPr lang="en-US" sz="3200" b="1" dirty="0">
              <a:latin typeface="Times New Roman" pitchFamily="18" charset="0"/>
              <a:cs typeface="Times New Roman" pitchFamily="18" charset="0"/>
            </a:endParaRPr>
          </a:p>
        </p:txBody>
      </p:sp>
      <p:sp>
        <p:nvSpPr>
          <p:cNvPr id="20" name="TextBox 19"/>
          <p:cNvSpPr txBox="1"/>
          <p:nvPr/>
        </p:nvSpPr>
        <p:spPr>
          <a:xfrm>
            <a:off x="1524000" y="594360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sp>
        <p:nvSpPr>
          <p:cNvPr id="21" name="TextBox 20"/>
          <p:cNvSpPr txBox="1"/>
          <p:nvPr/>
        </p:nvSpPr>
        <p:spPr>
          <a:xfrm>
            <a:off x="3657600" y="594360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sp>
        <p:nvSpPr>
          <p:cNvPr id="22" name="TextBox 21"/>
          <p:cNvSpPr txBox="1"/>
          <p:nvPr/>
        </p:nvSpPr>
        <p:spPr>
          <a:xfrm>
            <a:off x="5791200" y="592449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cxnSp>
        <p:nvCxnSpPr>
          <p:cNvPr id="23" name="Straight Connector 22"/>
          <p:cNvCxnSpPr/>
          <p:nvPr/>
        </p:nvCxnSpPr>
        <p:spPr>
          <a:xfrm rot="5400000">
            <a:off x="1262064"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252664"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2004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295776"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340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4008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85813"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Sun</a:t>
            </a:r>
            <a:endParaRPr lang="en-US" b="1" dirty="0">
              <a:latin typeface="Times New Roman" pitchFamily="18" charset="0"/>
              <a:cs typeface="Times New Roman" pitchFamily="18" charset="0"/>
            </a:endParaRPr>
          </a:p>
        </p:txBody>
      </p:sp>
      <p:sp>
        <p:nvSpPr>
          <p:cNvPr id="30" name="Up Arrow 29"/>
          <p:cNvSpPr/>
          <p:nvPr/>
        </p:nvSpPr>
        <p:spPr>
          <a:xfrm>
            <a:off x="2286000"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Up Arrow 30"/>
          <p:cNvSpPr/>
          <p:nvPr/>
        </p:nvSpPr>
        <p:spPr>
          <a:xfrm>
            <a:off x="4343400"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Up Arrow 31"/>
          <p:cNvSpPr/>
          <p:nvPr/>
        </p:nvSpPr>
        <p:spPr>
          <a:xfrm>
            <a:off x="6457952"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p:cNvCxnSpPr/>
          <p:nvPr/>
        </p:nvCxnSpPr>
        <p:spPr>
          <a:xfrm>
            <a:off x="1524000" y="2862204"/>
            <a:ext cx="5867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34200" y="1781730"/>
            <a:ext cx="2057400" cy="523220"/>
          </a:xfrm>
          <a:prstGeom prst="rect">
            <a:avLst/>
          </a:prstGeom>
          <a:noFill/>
          <a:ln>
            <a:noFill/>
          </a:ln>
        </p:spPr>
        <p:txBody>
          <a:bodyPr wrap="square" rtlCol="0">
            <a:spAutoFit/>
          </a:bodyPr>
          <a:lstStyle/>
          <a:p>
            <a:r>
              <a:rPr lang="en-US" sz="2800" b="1" dirty="0" smtClean="0">
                <a:solidFill>
                  <a:srgbClr val="FF0000"/>
                </a:solidFill>
                <a:latin typeface="Times New Roman" pitchFamily="18" charset="0"/>
                <a:cs typeface="Times New Roman" pitchFamily="18" charset="0"/>
              </a:rPr>
              <a:t>Daily supp. </a:t>
            </a:r>
            <a:endParaRPr lang="en-US" sz="2800" b="1" dirty="0">
              <a:solidFill>
                <a:srgbClr val="FF0000"/>
              </a:solidFill>
              <a:latin typeface="Times New Roman" pitchFamily="18" charset="0"/>
              <a:cs typeface="Times New Roman" pitchFamily="18" charset="0"/>
            </a:endParaRPr>
          </a:p>
        </p:txBody>
      </p:sp>
      <p:cxnSp>
        <p:nvCxnSpPr>
          <p:cNvPr id="36" name="Straight Connector 35"/>
          <p:cNvCxnSpPr/>
          <p:nvPr/>
        </p:nvCxnSpPr>
        <p:spPr>
          <a:xfrm rot="5400000">
            <a:off x="7238999"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60840"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Mon</a:t>
            </a:r>
            <a:endParaRPr lang="en-US" b="1" dirty="0">
              <a:latin typeface="Times New Roman" pitchFamily="18" charset="0"/>
              <a:cs typeface="Times New Roman" pitchFamily="18" charset="0"/>
            </a:endParaRPr>
          </a:p>
        </p:txBody>
      </p:sp>
      <p:sp>
        <p:nvSpPr>
          <p:cNvPr id="37" name="TextBox 36"/>
          <p:cNvSpPr txBox="1"/>
          <p:nvPr/>
        </p:nvSpPr>
        <p:spPr>
          <a:xfrm>
            <a:off x="3078451"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Tue</a:t>
            </a:r>
            <a:endParaRPr lang="en-US" b="1" dirty="0">
              <a:latin typeface="Times New Roman" pitchFamily="18" charset="0"/>
              <a:cs typeface="Times New Roman" pitchFamily="18" charset="0"/>
            </a:endParaRPr>
          </a:p>
        </p:txBody>
      </p:sp>
      <p:sp>
        <p:nvSpPr>
          <p:cNvPr id="38" name="TextBox 37"/>
          <p:cNvSpPr txBox="1"/>
          <p:nvPr/>
        </p:nvSpPr>
        <p:spPr>
          <a:xfrm>
            <a:off x="4203952"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Wed</a:t>
            </a:r>
            <a:endParaRPr lang="en-US" b="1" dirty="0">
              <a:latin typeface="Times New Roman" pitchFamily="18" charset="0"/>
              <a:cs typeface="Times New Roman" pitchFamily="18" charset="0"/>
            </a:endParaRPr>
          </a:p>
        </p:txBody>
      </p:sp>
      <p:sp>
        <p:nvSpPr>
          <p:cNvPr id="39" name="TextBox 38"/>
          <p:cNvSpPr txBox="1"/>
          <p:nvPr/>
        </p:nvSpPr>
        <p:spPr>
          <a:xfrm>
            <a:off x="5242176" y="4949864"/>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Thu</a:t>
            </a:r>
            <a:endParaRPr lang="en-US" b="1" dirty="0">
              <a:latin typeface="Times New Roman" pitchFamily="18" charset="0"/>
              <a:cs typeface="Times New Roman" pitchFamily="18" charset="0"/>
            </a:endParaRPr>
          </a:p>
        </p:txBody>
      </p:sp>
      <p:sp>
        <p:nvSpPr>
          <p:cNvPr id="40" name="TextBox 39"/>
          <p:cNvSpPr txBox="1"/>
          <p:nvPr/>
        </p:nvSpPr>
        <p:spPr>
          <a:xfrm>
            <a:off x="6225083" y="4982130"/>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Fri</a:t>
            </a:r>
            <a:endParaRPr lang="en-US" b="1" dirty="0">
              <a:latin typeface="Times New Roman" pitchFamily="18" charset="0"/>
              <a:cs typeface="Times New Roman" pitchFamily="18" charset="0"/>
            </a:endParaRPr>
          </a:p>
        </p:txBody>
      </p:sp>
      <p:sp>
        <p:nvSpPr>
          <p:cNvPr id="41" name="TextBox 40"/>
          <p:cNvSpPr txBox="1"/>
          <p:nvPr/>
        </p:nvSpPr>
        <p:spPr>
          <a:xfrm>
            <a:off x="7063283" y="4974460"/>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Sat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65963952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10"/>
            <a:ext cx="9144000" cy="5986090"/>
          </a:xfrm>
          <a:prstGeom prst="rect">
            <a:avLst/>
          </a:prstGeom>
          <a:solidFill>
            <a:schemeClr val="tx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a:solidFill>
            <a:schemeClr val="bg1"/>
          </a:solidFill>
        </p:spPr>
        <p:txBody>
          <a:bodyPr>
            <a:normAutofit/>
          </a:bodyPr>
          <a:lstStyle/>
          <a:p>
            <a:pPr marL="0" indent="0">
              <a:buNone/>
            </a:pPr>
            <a:r>
              <a:rPr lang="en-US" sz="2000" b="1" dirty="0" smtClean="0">
                <a:solidFill>
                  <a:srgbClr val="6D1705"/>
                </a:solidFill>
                <a:effectLst/>
              </a:rPr>
              <a:t>Frequency of concentrate supplementation during preconditioning</a:t>
            </a: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9" name="Rectangle 8"/>
          <p:cNvSpPr/>
          <p:nvPr/>
        </p:nvSpPr>
        <p:spPr>
          <a:xfrm>
            <a:off x="4271126" y="6611778"/>
            <a:ext cx="4872874" cy="400110"/>
          </a:xfrm>
          <a:prstGeom prst="rect">
            <a:avLst/>
          </a:prstGeom>
        </p:spPr>
        <p:txBody>
          <a:bodyPr wrap="square">
            <a:spAutoFit/>
          </a:bodyPr>
          <a:lstStyle/>
          <a:p>
            <a:pPr lvl="0" algn="r"/>
            <a:r>
              <a:rPr lang="en-US" sz="1000" b="1" dirty="0" smtClean="0"/>
              <a:t>Artioli et al. (2015)</a:t>
            </a:r>
            <a:r>
              <a:rPr lang="en-US" sz="1000" dirty="0" smtClean="0"/>
              <a:t>. </a:t>
            </a:r>
            <a:r>
              <a:rPr lang="en-US" sz="1000" dirty="0"/>
              <a:t>J. Anim. Sci. </a:t>
            </a:r>
            <a:r>
              <a:rPr lang="en-US" sz="1000" dirty="0" err="1"/>
              <a:t>doi</a:t>
            </a:r>
            <a:r>
              <a:rPr lang="en-US" sz="1000" dirty="0"/>
              <a:t>: 10.2527/jas2015-9457</a:t>
            </a:r>
          </a:p>
          <a:p>
            <a:pPr algn="r"/>
            <a:endParaRPr lang="en-US" sz="1000" dirty="0"/>
          </a:p>
        </p:txBody>
      </p:sp>
      <p:cxnSp>
        <p:nvCxnSpPr>
          <p:cNvPr id="10" name="Straight Arrow Connector 9"/>
          <p:cNvCxnSpPr/>
          <p:nvPr/>
        </p:nvCxnSpPr>
        <p:spPr>
          <a:xfrm rot="5400000" flipH="1" flipV="1">
            <a:off x="-532606" y="3153330"/>
            <a:ext cx="33520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6800" y="4753530"/>
            <a:ext cx="6934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983700" y="2708542"/>
            <a:ext cx="2943137" cy="584775"/>
          </a:xfrm>
          <a:prstGeom prst="rect">
            <a:avLst/>
          </a:prstGeom>
          <a:noFill/>
          <a:ln>
            <a:noFill/>
          </a:ln>
        </p:spPr>
        <p:txBody>
          <a:bodyPr wrap="square" rtlCol="0">
            <a:spAutoFit/>
          </a:bodyPr>
          <a:lstStyle/>
          <a:p>
            <a:r>
              <a:rPr lang="en-US" sz="3200" b="1" dirty="0" smtClean="0">
                <a:latin typeface="Times New Roman" pitchFamily="18" charset="0"/>
                <a:cs typeface="Times New Roman" pitchFamily="18" charset="0"/>
              </a:rPr>
              <a:t>Forage Intake</a:t>
            </a:r>
            <a:endParaRPr lang="en-US" sz="3200" b="1" dirty="0">
              <a:latin typeface="Times New Roman" pitchFamily="18" charset="0"/>
              <a:cs typeface="Times New Roman" pitchFamily="18" charset="0"/>
            </a:endParaRPr>
          </a:p>
        </p:txBody>
      </p:sp>
      <p:sp>
        <p:nvSpPr>
          <p:cNvPr id="20" name="TextBox 19"/>
          <p:cNvSpPr txBox="1"/>
          <p:nvPr/>
        </p:nvSpPr>
        <p:spPr>
          <a:xfrm>
            <a:off x="1524000" y="594360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sp>
        <p:nvSpPr>
          <p:cNvPr id="21" name="TextBox 20"/>
          <p:cNvSpPr txBox="1"/>
          <p:nvPr/>
        </p:nvSpPr>
        <p:spPr>
          <a:xfrm>
            <a:off x="3657600" y="594360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sp>
        <p:nvSpPr>
          <p:cNvPr id="22" name="TextBox 21"/>
          <p:cNvSpPr txBox="1"/>
          <p:nvPr/>
        </p:nvSpPr>
        <p:spPr>
          <a:xfrm>
            <a:off x="5791200" y="592449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cxnSp>
        <p:nvCxnSpPr>
          <p:cNvPr id="23" name="Straight Connector 22"/>
          <p:cNvCxnSpPr/>
          <p:nvPr/>
        </p:nvCxnSpPr>
        <p:spPr>
          <a:xfrm rot="5400000">
            <a:off x="1262064"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252664"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2004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295776"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340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4008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85813"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Sun</a:t>
            </a:r>
            <a:endParaRPr lang="en-US" b="1" dirty="0">
              <a:latin typeface="Times New Roman" pitchFamily="18" charset="0"/>
              <a:cs typeface="Times New Roman" pitchFamily="18" charset="0"/>
            </a:endParaRPr>
          </a:p>
        </p:txBody>
      </p:sp>
      <p:sp>
        <p:nvSpPr>
          <p:cNvPr id="30" name="Up Arrow 29"/>
          <p:cNvSpPr/>
          <p:nvPr/>
        </p:nvSpPr>
        <p:spPr>
          <a:xfrm>
            <a:off x="2286000"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Up Arrow 30"/>
          <p:cNvSpPr/>
          <p:nvPr/>
        </p:nvSpPr>
        <p:spPr>
          <a:xfrm>
            <a:off x="4343400"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Up Arrow 31"/>
          <p:cNvSpPr/>
          <p:nvPr/>
        </p:nvSpPr>
        <p:spPr>
          <a:xfrm>
            <a:off x="6457952"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p:cNvCxnSpPr/>
          <p:nvPr/>
        </p:nvCxnSpPr>
        <p:spPr>
          <a:xfrm>
            <a:off x="1524000" y="2862204"/>
            <a:ext cx="5867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34200" y="1781730"/>
            <a:ext cx="2057400" cy="523220"/>
          </a:xfrm>
          <a:prstGeom prst="rect">
            <a:avLst/>
          </a:prstGeom>
          <a:noFill/>
          <a:ln>
            <a:noFill/>
          </a:ln>
        </p:spPr>
        <p:txBody>
          <a:bodyPr wrap="square" rtlCol="0">
            <a:spAutoFit/>
          </a:bodyPr>
          <a:lstStyle/>
          <a:p>
            <a:r>
              <a:rPr lang="en-US" sz="2800" b="1" dirty="0" smtClean="0">
                <a:solidFill>
                  <a:srgbClr val="FF0000"/>
                </a:solidFill>
                <a:latin typeface="Times New Roman" pitchFamily="18" charset="0"/>
                <a:cs typeface="Times New Roman" pitchFamily="18" charset="0"/>
              </a:rPr>
              <a:t>Daily supp. </a:t>
            </a:r>
            <a:endParaRPr lang="en-US" sz="2800" b="1" dirty="0">
              <a:solidFill>
                <a:srgbClr val="FF0000"/>
              </a:solidFill>
              <a:latin typeface="Times New Roman" pitchFamily="18" charset="0"/>
              <a:cs typeface="Times New Roman" pitchFamily="18" charset="0"/>
            </a:endParaRPr>
          </a:p>
        </p:txBody>
      </p:sp>
      <p:cxnSp>
        <p:nvCxnSpPr>
          <p:cNvPr id="36" name="Straight Connector 35"/>
          <p:cNvCxnSpPr/>
          <p:nvPr/>
        </p:nvCxnSpPr>
        <p:spPr>
          <a:xfrm rot="5400000">
            <a:off x="7238999"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60840"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Mon</a:t>
            </a:r>
            <a:endParaRPr lang="en-US" b="1" dirty="0">
              <a:latin typeface="Times New Roman" pitchFamily="18" charset="0"/>
              <a:cs typeface="Times New Roman" pitchFamily="18" charset="0"/>
            </a:endParaRPr>
          </a:p>
        </p:txBody>
      </p:sp>
      <p:sp>
        <p:nvSpPr>
          <p:cNvPr id="37" name="TextBox 36"/>
          <p:cNvSpPr txBox="1"/>
          <p:nvPr/>
        </p:nvSpPr>
        <p:spPr>
          <a:xfrm>
            <a:off x="3078451"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Tue</a:t>
            </a:r>
            <a:endParaRPr lang="en-US" b="1" dirty="0">
              <a:latin typeface="Times New Roman" pitchFamily="18" charset="0"/>
              <a:cs typeface="Times New Roman" pitchFamily="18" charset="0"/>
            </a:endParaRPr>
          </a:p>
        </p:txBody>
      </p:sp>
      <p:sp>
        <p:nvSpPr>
          <p:cNvPr id="38" name="TextBox 37"/>
          <p:cNvSpPr txBox="1"/>
          <p:nvPr/>
        </p:nvSpPr>
        <p:spPr>
          <a:xfrm>
            <a:off x="4203952"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Wed</a:t>
            </a:r>
            <a:endParaRPr lang="en-US" b="1" dirty="0">
              <a:latin typeface="Times New Roman" pitchFamily="18" charset="0"/>
              <a:cs typeface="Times New Roman" pitchFamily="18" charset="0"/>
            </a:endParaRPr>
          </a:p>
        </p:txBody>
      </p:sp>
      <p:sp>
        <p:nvSpPr>
          <p:cNvPr id="39" name="TextBox 38"/>
          <p:cNvSpPr txBox="1"/>
          <p:nvPr/>
        </p:nvSpPr>
        <p:spPr>
          <a:xfrm>
            <a:off x="5242176" y="4949864"/>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Thu</a:t>
            </a:r>
            <a:endParaRPr lang="en-US" b="1" dirty="0">
              <a:latin typeface="Times New Roman" pitchFamily="18" charset="0"/>
              <a:cs typeface="Times New Roman" pitchFamily="18" charset="0"/>
            </a:endParaRPr>
          </a:p>
        </p:txBody>
      </p:sp>
      <p:sp>
        <p:nvSpPr>
          <p:cNvPr id="40" name="TextBox 39"/>
          <p:cNvSpPr txBox="1"/>
          <p:nvPr/>
        </p:nvSpPr>
        <p:spPr>
          <a:xfrm>
            <a:off x="6225083" y="4982130"/>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Fri</a:t>
            </a:r>
            <a:endParaRPr lang="en-US" b="1" dirty="0">
              <a:latin typeface="Times New Roman" pitchFamily="18" charset="0"/>
              <a:cs typeface="Times New Roman" pitchFamily="18" charset="0"/>
            </a:endParaRPr>
          </a:p>
        </p:txBody>
      </p:sp>
      <p:sp>
        <p:nvSpPr>
          <p:cNvPr id="41" name="TextBox 40"/>
          <p:cNvSpPr txBox="1"/>
          <p:nvPr/>
        </p:nvSpPr>
        <p:spPr>
          <a:xfrm>
            <a:off x="7063283" y="4974460"/>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Sat</a:t>
            </a:r>
            <a:endParaRPr lang="en-US" b="1" dirty="0">
              <a:latin typeface="Times New Roman" pitchFamily="18" charset="0"/>
              <a:cs typeface="Times New Roman" pitchFamily="18" charset="0"/>
            </a:endParaRPr>
          </a:p>
        </p:txBody>
      </p:sp>
      <p:cxnSp>
        <p:nvCxnSpPr>
          <p:cNvPr id="42" name="Straight Connector 41"/>
          <p:cNvCxnSpPr/>
          <p:nvPr/>
        </p:nvCxnSpPr>
        <p:spPr>
          <a:xfrm rot="5400000" flipH="1" flipV="1">
            <a:off x="2324100" y="2658030"/>
            <a:ext cx="1143000" cy="9144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381500" y="2658030"/>
            <a:ext cx="1143000" cy="9144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6438900" y="2658030"/>
            <a:ext cx="1143000" cy="9144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409700" y="2658030"/>
            <a:ext cx="1066800" cy="9906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352800" y="2543730"/>
            <a:ext cx="1143000" cy="11430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5410200" y="2543731"/>
            <a:ext cx="1143000" cy="11430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391400" y="2477710"/>
            <a:ext cx="1600200" cy="523220"/>
          </a:xfrm>
          <a:prstGeom prst="rect">
            <a:avLst/>
          </a:prstGeom>
          <a:noFill/>
          <a:ln>
            <a:noFill/>
          </a:ln>
        </p:spPr>
        <p:txBody>
          <a:bodyPr wrap="square" rtlCol="0">
            <a:spAutoFit/>
          </a:bodyPr>
          <a:lstStyle/>
          <a:p>
            <a:r>
              <a:rPr lang="en-US" sz="2800" b="1" dirty="0" smtClean="0">
                <a:solidFill>
                  <a:srgbClr val="0000FF"/>
                </a:solidFill>
                <a:latin typeface="Times New Roman" pitchFamily="18" charset="0"/>
                <a:cs typeface="Times New Roman" pitchFamily="18" charset="0"/>
              </a:rPr>
              <a:t>3x/week</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2809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2 at 10.50.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300"/>
            <a:ext cx="9144000" cy="6019295"/>
          </a:xfrm>
          <a:prstGeom prst="rect">
            <a:avLst/>
          </a:prstGeom>
        </p:spPr>
      </p:pic>
      <p:sp>
        <p:nvSpPr>
          <p:cNvPr id="5" name="TextBox 4"/>
          <p:cNvSpPr txBox="1"/>
          <p:nvPr/>
        </p:nvSpPr>
        <p:spPr>
          <a:xfrm>
            <a:off x="5247383" y="6518018"/>
            <a:ext cx="4013416" cy="646331"/>
          </a:xfrm>
          <a:prstGeom prst="rect">
            <a:avLst/>
          </a:prstGeom>
          <a:noFill/>
        </p:spPr>
        <p:txBody>
          <a:bodyPr wrap="square" rtlCol="0">
            <a:spAutoFit/>
          </a:bodyPr>
          <a:lstStyle/>
          <a:p>
            <a:r>
              <a:rPr lang="en-US" dirty="0" smtClean="0"/>
              <a:t>Duff and </a:t>
            </a:r>
            <a:r>
              <a:rPr lang="en-US" dirty="0" err="1" smtClean="0"/>
              <a:t>Galyean</a:t>
            </a:r>
            <a:r>
              <a:rPr lang="en-US" dirty="0" smtClean="0"/>
              <a:t> (2007) JAS </a:t>
            </a:r>
            <a:r>
              <a:rPr lang="en-US" dirty="0"/>
              <a:t>85:823–840 </a:t>
            </a:r>
          </a:p>
          <a:p>
            <a:endParaRPr lang="en-US" dirty="0"/>
          </a:p>
        </p:txBody>
      </p:sp>
      <p:pic>
        <p:nvPicPr>
          <p:cNvPr id="7" name="Picture 4"/>
          <p:cNvPicPr>
            <a:picLocks noChangeAspect="1" noChangeArrowheads="1"/>
          </p:cNvPicPr>
          <p:nvPr/>
        </p:nvPicPr>
        <p:blipFill>
          <a:blip r:embed="rId4" cstate="print"/>
          <a:srcRect/>
          <a:stretch>
            <a:fillRect/>
          </a:stretch>
        </p:blipFill>
        <p:spPr bwMode="auto">
          <a:xfrm>
            <a:off x="-1" y="-1"/>
            <a:ext cx="9144001" cy="305149"/>
          </a:xfrm>
          <a:prstGeom prst="rect">
            <a:avLst/>
          </a:prstGeom>
          <a:ln>
            <a:noFill/>
          </a:ln>
          <a:effectLst/>
        </p:spPr>
      </p:pic>
    </p:spTree>
    <p:extLst>
      <p:ext uri="{BB962C8B-B14F-4D97-AF65-F5344CB8AC3E}">
        <p14:creationId xmlns:p14="http://schemas.microsoft.com/office/powerpoint/2010/main" val="154351827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10"/>
            <a:ext cx="9144000" cy="598609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p:spPr>
        <p:txBody>
          <a:bodyPr>
            <a:normAutofit/>
          </a:bodyPr>
          <a:lstStyle/>
          <a:p>
            <a:pPr marL="0" indent="0">
              <a:buNone/>
            </a:pPr>
            <a:r>
              <a:rPr lang="en-US" sz="2000" b="1" dirty="0" smtClean="0">
                <a:solidFill>
                  <a:srgbClr val="6D1705"/>
                </a:solidFill>
                <a:effectLst/>
              </a:rPr>
              <a:t>Frequency of concentrate supplementation</a:t>
            </a: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59827050"/>
              </p:ext>
            </p:extLst>
          </p:nvPr>
        </p:nvGraphicFramePr>
        <p:xfrm>
          <a:off x="153505" y="1607196"/>
          <a:ext cx="8791636" cy="3580489"/>
        </p:xfrm>
        <a:graphic>
          <a:graphicData uri="http://schemas.openxmlformats.org/drawingml/2006/table">
            <a:tbl>
              <a:tblPr firstRow="1" bandRow="1">
                <a:effectLst/>
                <a:tableStyleId>{3C2FFA5D-87B4-456A-9821-1D502468CF0F}</a:tableStyleId>
              </a:tblPr>
              <a:tblGrid>
                <a:gridCol w="2918009"/>
                <a:gridCol w="1703815"/>
                <a:gridCol w="1784948"/>
                <a:gridCol w="1149398"/>
                <a:gridCol w="1235466"/>
              </a:tblGrid>
              <a:tr h="585418">
                <a:tc>
                  <a:txBody>
                    <a:bodyPr/>
                    <a:lstStyle/>
                    <a:p>
                      <a:r>
                        <a:rPr lang="en-US" sz="1800" dirty="0" smtClean="0">
                          <a:solidFill>
                            <a:schemeClr val="tx1"/>
                          </a:solidFill>
                        </a:rPr>
                        <a:t>Item</a:t>
                      </a:r>
                    </a:p>
                  </a:txBody>
                  <a:tcPr anchor="ctr">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err="1" smtClean="0">
                          <a:solidFill>
                            <a:srgbClr val="FF0000"/>
                          </a:solidFill>
                        </a:rPr>
                        <a:t>Supp</a:t>
                      </a:r>
                      <a:r>
                        <a:rPr lang="en-US" sz="1800" dirty="0" smtClean="0">
                          <a:solidFill>
                            <a:srgbClr val="FF0000"/>
                          </a:solidFill>
                        </a:rPr>
                        <a:t> </a:t>
                      </a:r>
                      <a:br>
                        <a:rPr lang="en-US" sz="1800" dirty="0" smtClean="0">
                          <a:solidFill>
                            <a:srgbClr val="FF0000"/>
                          </a:solidFill>
                        </a:rPr>
                      </a:br>
                      <a:r>
                        <a:rPr lang="en-US" sz="1800" dirty="0" smtClean="0">
                          <a:solidFill>
                            <a:srgbClr val="FF0000"/>
                          </a:solidFill>
                        </a:rPr>
                        <a:t>7x/</a:t>
                      </a:r>
                      <a:r>
                        <a:rPr lang="en-US" sz="1800" dirty="0" err="1" smtClean="0">
                          <a:solidFill>
                            <a:srgbClr val="FF0000"/>
                          </a:solidFill>
                        </a:rPr>
                        <a:t>wk</a:t>
                      </a:r>
                      <a:endParaRPr lang="en-US" sz="1800"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err="1" smtClean="0">
                          <a:solidFill>
                            <a:srgbClr val="0000FF"/>
                          </a:solidFill>
                        </a:rPr>
                        <a:t>Supp</a:t>
                      </a:r>
                      <a:r>
                        <a:rPr lang="en-US" sz="1800" dirty="0" smtClean="0">
                          <a:solidFill>
                            <a:srgbClr val="0000FF"/>
                          </a:solidFill>
                        </a:rPr>
                        <a:t> </a:t>
                      </a:r>
                      <a:br>
                        <a:rPr lang="en-US" sz="1800" dirty="0" smtClean="0">
                          <a:solidFill>
                            <a:srgbClr val="0000FF"/>
                          </a:solidFill>
                        </a:rPr>
                      </a:br>
                      <a:r>
                        <a:rPr lang="en-US" sz="1800" dirty="0" smtClean="0">
                          <a:solidFill>
                            <a:srgbClr val="0000FF"/>
                          </a:solidFill>
                        </a:rPr>
                        <a:t>3x/</a:t>
                      </a:r>
                      <a:r>
                        <a:rPr lang="en-US" sz="1800" dirty="0" err="1" smtClean="0">
                          <a:solidFill>
                            <a:srgbClr val="0000FF"/>
                          </a:solidFill>
                        </a:rPr>
                        <a:t>wk</a:t>
                      </a:r>
                      <a:endParaRPr lang="en-US" sz="1800"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smtClean="0">
                          <a:solidFill>
                            <a:schemeClr val="tx1"/>
                          </a:solidFill>
                        </a:rPr>
                        <a:t>SEM</a:t>
                      </a: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i="1" dirty="0" smtClean="0">
                          <a:solidFill>
                            <a:schemeClr val="tx1"/>
                          </a:solidFill>
                        </a:rPr>
                        <a:t>P-value</a:t>
                      </a:r>
                      <a:endParaRPr lang="en-US" sz="1600" i="1" dirty="0">
                        <a:solidFill>
                          <a:schemeClr val="tx1"/>
                        </a:solidFill>
                      </a:endParaRPr>
                    </a:p>
                  </a:txBody>
                  <a:tcPr anchor="ctr">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8737">
                <a:tc>
                  <a:txBody>
                    <a:bodyPr/>
                    <a:lstStyle/>
                    <a:p>
                      <a:r>
                        <a:rPr lang="en-US" sz="1800" dirty="0" smtClean="0">
                          <a:solidFill>
                            <a:schemeClr val="tx1"/>
                          </a:solidFill>
                        </a:rPr>
                        <a:t>Initial</a:t>
                      </a:r>
                      <a:r>
                        <a:rPr lang="en-US" sz="1800" baseline="0" dirty="0" smtClean="0">
                          <a:solidFill>
                            <a:schemeClr val="tx1"/>
                          </a:solidFill>
                        </a:rPr>
                        <a:t> weight (d 0), </a:t>
                      </a:r>
                      <a:r>
                        <a:rPr lang="en-US" sz="1800" baseline="0" dirty="0" err="1" smtClean="0">
                          <a:solidFill>
                            <a:schemeClr val="tx1"/>
                          </a:solidFill>
                        </a:rPr>
                        <a:t>lb</a:t>
                      </a:r>
                      <a:endParaRPr lang="en-US" sz="1800"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solidFill>
                        <a:srgbClr val="800000"/>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rgbClr val="FF0000"/>
                          </a:solidFill>
                        </a:rPr>
                        <a:t>480</a:t>
                      </a:r>
                      <a:endParaRPr lang="en-US" sz="2400" dirty="0">
                        <a:solidFill>
                          <a:srgbClr val="FF0000"/>
                        </a:solidFill>
                      </a:endParaRPr>
                    </a:p>
                  </a:txBody>
                  <a:tcPr anchor="ctr">
                    <a:lnL w="12700" cap="flat" cmpd="sng" algn="ctr">
                      <a:noFill/>
                      <a:prstDash val="solid"/>
                    </a:lnL>
                    <a:lnR w="12700" cap="flat" cmpd="sng" algn="ctr">
                      <a:noFill/>
                      <a:prstDash val="solid"/>
                    </a:lnR>
                    <a:lnT w="12700" cap="flat" cmpd="sng" algn="ctr">
                      <a:solidFill>
                        <a:srgbClr val="800000"/>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rgbClr val="0000FF"/>
                          </a:solidFill>
                        </a:rPr>
                        <a:t>480</a:t>
                      </a:r>
                      <a:endParaRPr lang="en-US" sz="2400" dirty="0">
                        <a:solidFill>
                          <a:srgbClr val="0000FF"/>
                        </a:solidFill>
                      </a:endParaRPr>
                    </a:p>
                  </a:txBody>
                  <a:tcPr anchor="ctr">
                    <a:lnL w="12700" cap="flat" cmpd="sng" algn="ctr">
                      <a:noFill/>
                      <a:prstDash val="solid"/>
                    </a:lnL>
                    <a:lnR w="12700" cap="flat" cmpd="sng" algn="ctr">
                      <a:noFill/>
                      <a:prstDash val="solid"/>
                    </a:lnR>
                    <a:lnT w="12700" cap="flat" cmpd="sng" algn="ctr">
                      <a:solidFill>
                        <a:srgbClr val="800000"/>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15</a:t>
                      </a:r>
                      <a:endParaRPr lang="en-US" sz="2400" dirty="0">
                        <a:solidFill>
                          <a:schemeClr val="tx1"/>
                        </a:solidFill>
                      </a:endParaRPr>
                    </a:p>
                  </a:txBody>
                  <a:tcPr anchor="ctr">
                    <a:lnL w="12700" cap="flat" cmpd="sng" algn="ctr">
                      <a:noFill/>
                      <a:prstDash val="solid"/>
                    </a:lnL>
                    <a:lnR w="12700" cap="flat" cmpd="sng" algn="ctr">
                      <a:noFill/>
                      <a:prstDash val="solid"/>
                    </a:lnR>
                    <a:lnT w="12700" cap="flat" cmpd="sng" algn="ctr">
                      <a:solidFill>
                        <a:srgbClr val="800000"/>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0.94</a:t>
                      </a:r>
                      <a:endParaRPr lang="en-US" sz="2400" dirty="0">
                        <a:solidFill>
                          <a:schemeClr val="tx1"/>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r>
              <a:tr h="585418">
                <a:tc>
                  <a:txBody>
                    <a:bodyPr/>
                    <a:lstStyle/>
                    <a:p>
                      <a:r>
                        <a:rPr lang="en-US" sz="1800" dirty="0" smtClean="0">
                          <a:solidFill>
                            <a:schemeClr val="tx1"/>
                          </a:solidFill>
                        </a:rPr>
                        <a:t>Final</a:t>
                      </a:r>
                      <a:r>
                        <a:rPr lang="en-US" sz="1800" baseline="0" dirty="0" smtClean="0">
                          <a:solidFill>
                            <a:schemeClr val="tx1"/>
                          </a:solidFill>
                        </a:rPr>
                        <a:t> weight (d 42), </a:t>
                      </a:r>
                      <a:r>
                        <a:rPr lang="en-US" sz="1800" baseline="0" dirty="0" err="1" smtClean="0">
                          <a:solidFill>
                            <a:schemeClr val="tx1"/>
                          </a:solidFill>
                        </a:rPr>
                        <a:t>lb</a:t>
                      </a:r>
                      <a:endParaRPr lang="en-US" sz="1800"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rgbClr val="FF0000"/>
                          </a:solidFill>
                        </a:rPr>
                        <a:t>601</a:t>
                      </a:r>
                      <a:endParaRPr lang="en-US" sz="2400"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rgbClr val="0000FF"/>
                          </a:solidFill>
                        </a:rPr>
                        <a:t>575</a:t>
                      </a:r>
                      <a:endParaRPr lang="en-US" sz="2400" dirty="0">
                        <a:solidFill>
                          <a:srgbClr val="0000FF"/>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18</a:t>
                      </a:r>
                      <a:endParaRPr lang="en-US" sz="2400" dirty="0">
                        <a:solidFill>
                          <a:schemeClr val="tx1"/>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0.34</a:t>
                      </a:r>
                      <a:endParaRPr lang="en-US" sz="2400" dirty="0">
                        <a:solidFill>
                          <a:schemeClr val="tx1"/>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r>
              <a:tr h="585418">
                <a:tc>
                  <a:txBody>
                    <a:bodyPr/>
                    <a:lstStyle/>
                    <a:p>
                      <a:r>
                        <a:rPr lang="en-US" sz="1800" b="1" dirty="0" smtClean="0">
                          <a:solidFill>
                            <a:schemeClr val="tx1"/>
                          </a:solidFill>
                        </a:rPr>
                        <a:t>ADG, </a:t>
                      </a:r>
                      <a:r>
                        <a:rPr lang="en-US" sz="1800" b="1" dirty="0" err="1" smtClean="0">
                          <a:solidFill>
                            <a:schemeClr val="tx1"/>
                          </a:solidFill>
                        </a:rPr>
                        <a:t>lb</a:t>
                      </a:r>
                      <a:r>
                        <a:rPr lang="en-US" sz="1800" b="1" dirty="0" smtClean="0">
                          <a:solidFill>
                            <a:schemeClr val="tx1"/>
                          </a:solidFill>
                        </a:rPr>
                        <a:t>/day</a:t>
                      </a:r>
                      <a:endParaRPr lang="en-US" sz="1800" b="1"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b="1" u="sng" dirty="0" smtClean="0">
                          <a:solidFill>
                            <a:srgbClr val="FF0000"/>
                          </a:solidFill>
                        </a:rPr>
                        <a:t>2.86</a:t>
                      </a:r>
                      <a:endParaRPr lang="en-US" sz="2400" b="1" u="sng"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b="1" u="sng" dirty="0" smtClean="0">
                          <a:solidFill>
                            <a:srgbClr val="0000FF"/>
                          </a:solidFill>
                        </a:rPr>
                        <a:t>2.27</a:t>
                      </a:r>
                      <a:endParaRPr lang="en-US" sz="2400" b="1" u="sng" dirty="0">
                        <a:solidFill>
                          <a:srgbClr val="0000FF"/>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b="1" u="sng" dirty="0" smtClean="0">
                          <a:solidFill>
                            <a:schemeClr val="tx1"/>
                          </a:solidFill>
                        </a:rPr>
                        <a:t>0.15</a:t>
                      </a:r>
                      <a:endParaRPr lang="en-US" sz="2400" b="1" u="sng" dirty="0">
                        <a:solidFill>
                          <a:schemeClr val="tx1"/>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b="1" u="sng" dirty="0" smtClean="0">
                          <a:solidFill>
                            <a:schemeClr val="tx1"/>
                          </a:solidFill>
                        </a:rPr>
                        <a:t>0.01</a:t>
                      </a:r>
                      <a:endParaRPr lang="en-US" sz="2400" b="1" u="sng" dirty="0">
                        <a:solidFill>
                          <a:schemeClr val="tx1"/>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r>
              <a:tr h="585418">
                <a:tc>
                  <a:txBody>
                    <a:bodyPr/>
                    <a:lstStyle/>
                    <a:p>
                      <a:r>
                        <a:rPr lang="en-US" sz="1800" dirty="0" smtClean="0">
                          <a:solidFill>
                            <a:schemeClr val="tx1"/>
                          </a:solidFill>
                        </a:rPr>
                        <a:t>Total dry matter intake, </a:t>
                      </a:r>
                      <a:r>
                        <a:rPr lang="en-US" sz="1800" dirty="0" err="1" smtClean="0">
                          <a:solidFill>
                            <a:schemeClr val="tx1"/>
                          </a:solidFill>
                        </a:rPr>
                        <a:t>lb</a:t>
                      </a:r>
                      <a:endParaRPr lang="en-US" sz="1800"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rgbClr val="FF0000"/>
                          </a:solidFill>
                        </a:rPr>
                        <a:t>419</a:t>
                      </a:r>
                      <a:endParaRPr lang="en-US" sz="2400"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rgbClr val="0000FF"/>
                          </a:solidFill>
                        </a:rPr>
                        <a:t>366</a:t>
                      </a:r>
                      <a:endParaRPr lang="en-US" sz="2400" dirty="0">
                        <a:solidFill>
                          <a:srgbClr val="0000FF"/>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18</a:t>
                      </a:r>
                      <a:endParaRPr lang="en-US" sz="2400" dirty="0">
                        <a:solidFill>
                          <a:schemeClr val="tx1"/>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0.02</a:t>
                      </a:r>
                      <a:endParaRPr lang="en-US" sz="2400" dirty="0">
                        <a:solidFill>
                          <a:schemeClr val="tx1"/>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r>
              <a:tr h="585418">
                <a:tc>
                  <a:txBody>
                    <a:bodyPr/>
                    <a:lstStyle/>
                    <a:p>
                      <a:r>
                        <a:rPr lang="en-US" sz="1800" b="0" dirty="0" err="1" smtClean="0">
                          <a:solidFill>
                            <a:schemeClr val="tx1"/>
                          </a:solidFill>
                        </a:rPr>
                        <a:t>Feed:Gain</a:t>
                      </a:r>
                      <a:endParaRPr lang="en-US" sz="1800" b="0"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smtClean="0">
                          <a:solidFill>
                            <a:srgbClr val="FF0000"/>
                          </a:solidFill>
                        </a:rPr>
                        <a:t>3.48</a:t>
                      </a:r>
                      <a:endParaRPr lang="en-US" sz="2400" b="0"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smtClean="0">
                          <a:solidFill>
                            <a:srgbClr val="0000FF"/>
                          </a:solidFill>
                        </a:rPr>
                        <a:t>3.84</a:t>
                      </a:r>
                      <a:endParaRPr lang="en-US" sz="2400" b="0" dirty="0">
                        <a:solidFill>
                          <a:srgbClr val="0000FF"/>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smtClean="0">
                          <a:solidFill>
                            <a:schemeClr val="tx1"/>
                          </a:solidFill>
                        </a:rPr>
                        <a:t>0.11</a:t>
                      </a:r>
                      <a:endParaRPr lang="en-US" sz="2400" b="0" dirty="0">
                        <a:solidFill>
                          <a:schemeClr val="tx1"/>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smtClean="0">
                          <a:solidFill>
                            <a:schemeClr val="tx1"/>
                          </a:solidFill>
                        </a:rPr>
                        <a:t>0.09</a:t>
                      </a:r>
                      <a:endParaRPr lang="en-US" sz="2400" b="0" dirty="0">
                        <a:solidFill>
                          <a:schemeClr val="tx1"/>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Rectangle 9"/>
          <p:cNvSpPr/>
          <p:nvPr/>
        </p:nvSpPr>
        <p:spPr>
          <a:xfrm>
            <a:off x="4271126" y="6611778"/>
            <a:ext cx="4872874" cy="400110"/>
          </a:xfrm>
          <a:prstGeom prst="rect">
            <a:avLst/>
          </a:prstGeom>
        </p:spPr>
        <p:txBody>
          <a:bodyPr wrap="square">
            <a:spAutoFit/>
          </a:bodyPr>
          <a:lstStyle/>
          <a:p>
            <a:pPr lvl="0" algn="r"/>
            <a:r>
              <a:rPr lang="en-US" sz="1000" b="1" dirty="0" smtClean="0">
                <a:solidFill>
                  <a:schemeClr val="bg2"/>
                </a:solidFill>
              </a:rPr>
              <a:t>Artioli et al. (2015)</a:t>
            </a:r>
            <a:r>
              <a:rPr lang="en-US" sz="1000" dirty="0" smtClean="0">
                <a:solidFill>
                  <a:schemeClr val="bg2"/>
                </a:solidFill>
              </a:rPr>
              <a:t>. </a:t>
            </a:r>
            <a:r>
              <a:rPr lang="en-US" sz="1000" dirty="0">
                <a:solidFill>
                  <a:schemeClr val="bg2"/>
                </a:solidFill>
              </a:rPr>
              <a:t>J. Anim. Sci. </a:t>
            </a:r>
            <a:r>
              <a:rPr lang="en-US" sz="1000" dirty="0" err="1">
                <a:solidFill>
                  <a:schemeClr val="bg2"/>
                </a:solidFill>
              </a:rPr>
              <a:t>doi</a:t>
            </a:r>
            <a:r>
              <a:rPr lang="en-US" sz="1000" dirty="0">
                <a:solidFill>
                  <a:schemeClr val="bg2"/>
                </a:solidFill>
              </a:rPr>
              <a:t>: 10.2527/jas2015-9457</a:t>
            </a:r>
          </a:p>
          <a:p>
            <a:pPr algn="r"/>
            <a:endParaRPr lang="en-US" sz="1000" dirty="0">
              <a:solidFill>
                <a:schemeClr val="bg2"/>
              </a:solidFill>
            </a:endParaRPr>
          </a:p>
        </p:txBody>
      </p:sp>
    </p:spTree>
    <p:extLst>
      <p:ext uri="{BB962C8B-B14F-4D97-AF65-F5344CB8AC3E}">
        <p14:creationId xmlns:p14="http://schemas.microsoft.com/office/powerpoint/2010/main" val="16905442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10"/>
            <a:ext cx="9144000" cy="598609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p:spPr>
        <p:txBody>
          <a:bodyPr>
            <a:normAutofit/>
          </a:bodyPr>
          <a:lstStyle/>
          <a:p>
            <a:pPr marL="0" indent="0">
              <a:buNone/>
            </a:pPr>
            <a:r>
              <a:rPr lang="en-US" sz="2000" b="1" dirty="0" smtClean="0">
                <a:solidFill>
                  <a:srgbClr val="6D1705"/>
                </a:solidFill>
                <a:effectLst/>
              </a:rPr>
              <a:t>Frequency of concentrate supplementation</a:t>
            </a: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709401672"/>
              </p:ext>
            </p:extLst>
          </p:nvPr>
        </p:nvGraphicFramePr>
        <p:xfrm>
          <a:off x="398356" y="1421984"/>
          <a:ext cx="8207761" cy="4928810"/>
        </p:xfrm>
        <a:graphic>
          <a:graphicData uri="http://schemas.openxmlformats.org/drawingml/2006/table">
            <a:tbl>
              <a:tblPr firstRow="1" bandRow="1">
                <a:effectLst/>
                <a:tableStyleId>{3C2FFA5D-87B4-456A-9821-1D502468CF0F}</a:tableStyleId>
              </a:tblPr>
              <a:tblGrid>
                <a:gridCol w="3738282"/>
                <a:gridCol w="2182769"/>
                <a:gridCol w="2286710"/>
              </a:tblGrid>
              <a:tr h="534571">
                <a:tc>
                  <a:txBody>
                    <a:bodyPr/>
                    <a:lstStyle/>
                    <a:p>
                      <a:r>
                        <a:rPr lang="en-US" sz="1800" dirty="0" smtClean="0">
                          <a:solidFill>
                            <a:schemeClr val="tx1"/>
                          </a:solidFill>
                        </a:rPr>
                        <a:t>Item</a:t>
                      </a:r>
                    </a:p>
                  </a:txBody>
                  <a:tcPr anchor="ctr">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err="1" smtClean="0">
                          <a:solidFill>
                            <a:srgbClr val="FF0000"/>
                          </a:solidFill>
                        </a:rPr>
                        <a:t>Supp</a:t>
                      </a:r>
                      <a:r>
                        <a:rPr lang="en-US" sz="1800" dirty="0" smtClean="0">
                          <a:solidFill>
                            <a:srgbClr val="FF0000"/>
                          </a:solidFill>
                        </a:rPr>
                        <a:t> </a:t>
                      </a:r>
                      <a:br>
                        <a:rPr lang="en-US" sz="1800" dirty="0" smtClean="0">
                          <a:solidFill>
                            <a:srgbClr val="FF0000"/>
                          </a:solidFill>
                        </a:rPr>
                      </a:br>
                      <a:r>
                        <a:rPr lang="en-US" sz="1800" dirty="0" smtClean="0">
                          <a:solidFill>
                            <a:srgbClr val="FF0000"/>
                          </a:solidFill>
                        </a:rPr>
                        <a:t>7x/</a:t>
                      </a:r>
                      <a:r>
                        <a:rPr lang="en-US" sz="1800" dirty="0" err="1" smtClean="0">
                          <a:solidFill>
                            <a:srgbClr val="FF0000"/>
                          </a:solidFill>
                        </a:rPr>
                        <a:t>wk</a:t>
                      </a:r>
                      <a:endParaRPr lang="en-US" sz="1800" dirty="0">
                        <a:solidFill>
                          <a:srgbClr val="FF0000"/>
                        </a:solidFill>
                      </a:endParaRPr>
                    </a:p>
                  </a:txBody>
                  <a:tcPr anchor="ctr">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err="1" smtClean="0">
                          <a:solidFill>
                            <a:srgbClr val="0000FF"/>
                          </a:solidFill>
                        </a:rPr>
                        <a:t>Supp</a:t>
                      </a:r>
                      <a:r>
                        <a:rPr lang="en-US" sz="1800" dirty="0" smtClean="0">
                          <a:solidFill>
                            <a:srgbClr val="0000FF"/>
                          </a:solidFill>
                        </a:rPr>
                        <a:t> </a:t>
                      </a:r>
                      <a:br>
                        <a:rPr lang="en-US" sz="1800" dirty="0" smtClean="0">
                          <a:solidFill>
                            <a:srgbClr val="0000FF"/>
                          </a:solidFill>
                        </a:rPr>
                      </a:br>
                      <a:r>
                        <a:rPr lang="en-US" sz="1800" dirty="0" smtClean="0">
                          <a:solidFill>
                            <a:srgbClr val="0000FF"/>
                          </a:solidFill>
                        </a:rPr>
                        <a:t>3x/</a:t>
                      </a:r>
                      <a:r>
                        <a:rPr lang="en-US" sz="1800" dirty="0" err="1" smtClean="0">
                          <a:solidFill>
                            <a:srgbClr val="0000FF"/>
                          </a:solidFill>
                        </a:rPr>
                        <a:t>wk</a:t>
                      </a:r>
                      <a:endParaRPr lang="en-US" sz="1800" dirty="0">
                        <a:solidFill>
                          <a:srgbClr val="0000FF"/>
                        </a:solidFill>
                      </a:endParaRPr>
                    </a:p>
                  </a:txBody>
                  <a:tcPr anchor="ctr">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6733">
                <a:tc>
                  <a:txBody>
                    <a:bodyPr/>
                    <a:lstStyle/>
                    <a:p>
                      <a:r>
                        <a:rPr lang="en-US" sz="1800" dirty="0" smtClean="0">
                          <a:solidFill>
                            <a:schemeClr val="tx1"/>
                          </a:solidFill>
                        </a:rPr>
                        <a:t>ADG, </a:t>
                      </a:r>
                      <a:r>
                        <a:rPr lang="en-US" sz="1800" dirty="0" err="1" smtClean="0">
                          <a:solidFill>
                            <a:schemeClr val="tx1"/>
                          </a:solidFill>
                        </a:rPr>
                        <a:t>lb</a:t>
                      </a:r>
                      <a:r>
                        <a:rPr lang="en-US" sz="1800" dirty="0" smtClean="0">
                          <a:solidFill>
                            <a:schemeClr val="tx1"/>
                          </a:solidFill>
                        </a:rPr>
                        <a:t>/day</a:t>
                      </a:r>
                      <a:endParaRPr lang="en-US" sz="1800"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solidFill>
                        <a:srgbClr val="800000"/>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FF0000"/>
                          </a:solidFill>
                        </a:rPr>
                        <a:t>2.86</a:t>
                      </a:r>
                      <a:endParaRPr lang="en-US" sz="2000" dirty="0">
                        <a:solidFill>
                          <a:srgbClr val="FF0000"/>
                        </a:solidFill>
                      </a:endParaRPr>
                    </a:p>
                  </a:txBody>
                  <a:tcPr anchor="ctr">
                    <a:lnL w="12700" cap="flat" cmpd="sng" algn="ctr">
                      <a:noFill/>
                      <a:prstDash val="solid"/>
                    </a:lnL>
                    <a:lnR w="12700" cap="flat" cmpd="sng" algn="ctr">
                      <a:noFill/>
                      <a:prstDash val="solid"/>
                    </a:lnR>
                    <a:lnT w="12700" cap="flat" cmpd="sng" algn="ctr">
                      <a:solidFill>
                        <a:srgbClr val="800000"/>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0000FF"/>
                          </a:solidFill>
                        </a:rPr>
                        <a:t>2.27</a:t>
                      </a:r>
                      <a:endParaRPr lang="en-US" sz="2000" dirty="0">
                        <a:solidFill>
                          <a:srgbClr val="0000FF"/>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noFill/>
                      <a:prstDash val="solid"/>
                    </a:lnB>
                    <a:lnTlToBr w="12700" cmpd="sng">
                      <a:noFill/>
                      <a:prstDash val="solid"/>
                    </a:lnTlToBr>
                    <a:lnBlToTr w="12700" cmpd="sng">
                      <a:noFill/>
                      <a:prstDash val="solid"/>
                    </a:lnBlToTr>
                    <a:solidFill>
                      <a:schemeClr val="bg1"/>
                    </a:solidFill>
                  </a:tcPr>
                </a:tc>
              </a:tr>
              <a:tr h="5345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Body weight gain, </a:t>
                      </a:r>
                      <a:r>
                        <a:rPr lang="en-US" sz="1800" dirty="0" err="1" smtClean="0">
                          <a:solidFill>
                            <a:schemeClr val="tx1"/>
                          </a:solidFill>
                        </a:rPr>
                        <a:t>lb</a:t>
                      </a:r>
                      <a:endParaRPr lang="en-US" sz="1800" dirty="0" smtClean="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FF0000"/>
                          </a:solidFill>
                        </a:rPr>
                        <a:t>121</a:t>
                      </a:r>
                      <a:endParaRPr lang="en-US" sz="2000"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0000FF"/>
                          </a:solidFill>
                        </a:rPr>
                        <a:t>95</a:t>
                      </a:r>
                      <a:endParaRPr lang="en-US" sz="2000" dirty="0">
                        <a:solidFill>
                          <a:srgbClr val="0000FF"/>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r>
              <a:tr h="534571">
                <a:tc>
                  <a:txBody>
                    <a:bodyPr/>
                    <a:lstStyle/>
                    <a:p>
                      <a:r>
                        <a:rPr lang="en-US" sz="1800" dirty="0" smtClean="0">
                          <a:solidFill>
                            <a:schemeClr val="tx1"/>
                          </a:solidFill>
                        </a:rPr>
                        <a:t>Feed cost, $/calf</a:t>
                      </a:r>
                      <a:endParaRPr lang="en-US" sz="1800"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FF0000"/>
                          </a:solidFill>
                        </a:rPr>
                        <a:t>$ 30.80</a:t>
                      </a:r>
                      <a:endParaRPr lang="en-US" sz="2000"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0000FF"/>
                          </a:solidFill>
                        </a:rPr>
                        <a:t>$ 26.83</a:t>
                      </a:r>
                      <a:endParaRPr lang="en-US" sz="2000" dirty="0">
                        <a:solidFill>
                          <a:srgbClr val="0000FF"/>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r>
              <a:tr h="534571">
                <a:tc>
                  <a:txBody>
                    <a:bodyPr/>
                    <a:lstStyle/>
                    <a:p>
                      <a:r>
                        <a:rPr lang="en-US" sz="1800" dirty="0" smtClean="0">
                          <a:solidFill>
                            <a:schemeClr val="tx1"/>
                          </a:solidFill>
                        </a:rPr>
                        <a:t>Labor cost, $/calf</a:t>
                      </a:r>
                      <a:endParaRPr lang="en-US" sz="1800"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FF0000"/>
                          </a:solidFill>
                        </a:rPr>
                        <a:t>$ 6.00</a:t>
                      </a:r>
                      <a:endParaRPr lang="en-US" sz="2000"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0000FF"/>
                          </a:solidFill>
                        </a:rPr>
                        <a:t>$</a:t>
                      </a:r>
                      <a:r>
                        <a:rPr lang="en-US" sz="2000" baseline="0" dirty="0" smtClean="0">
                          <a:solidFill>
                            <a:srgbClr val="0000FF"/>
                          </a:solidFill>
                        </a:rPr>
                        <a:t> </a:t>
                      </a:r>
                      <a:r>
                        <a:rPr lang="en-US" sz="2000" dirty="0" smtClean="0">
                          <a:solidFill>
                            <a:srgbClr val="0000FF"/>
                          </a:solidFill>
                        </a:rPr>
                        <a:t>3.00</a:t>
                      </a:r>
                      <a:endParaRPr lang="en-US" sz="2000" dirty="0">
                        <a:solidFill>
                          <a:srgbClr val="0000FF"/>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r>
              <a:tr h="534571">
                <a:tc>
                  <a:txBody>
                    <a:bodyPr/>
                    <a:lstStyle/>
                    <a:p>
                      <a:r>
                        <a:rPr lang="en-US" sz="1800" dirty="0" smtClean="0">
                          <a:solidFill>
                            <a:schemeClr val="tx1"/>
                          </a:solidFill>
                        </a:rPr>
                        <a:t>Vaccine</a:t>
                      </a:r>
                      <a:r>
                        <a:rPr lang="en-US" sz="1800" baseline="0" dirty="0" smtClean="0">
                          <a:solidFill>
                            <a:schemeClr val="tx1"/>
                          </a:solidFill>
                        </a:rPr>
                        <a:t> cost, $/calf</a:t>
                      </a:r>
                      <a:endParaRPr lang="en-US" sz="1800"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FF0000"/>
                          </a:solidFill>
                        </a:rPr>
                        <a:t>$ 9.00</a:t>
                      </a:r>
                      <a:endParaRPr lang="en-US" sz="2000"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0000FF"/>
                          </a:solidFill>
                        </a:rPr>
                        <a:t>$ 9.00</a:t>
                      </a:r>
                      <a:endParaRPr lang="en-US" sz="2000" dirty="0">
                        <a:solidFill>
                          <a:srgbClr val="0000FF"/>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r>
              <a:tr h="534571">
                <a:tc>
                  <a:txBody>
                    <a:bodyPr/>
                    <a:lstStyle/>
                    <a:p>
                      <a:r>
                        <a:rPr lang="en-US" sz="1800" b="1" dirty="0" smtClean="0">
                          <a:solidFill>
                            <a:schemeClr val="tx1"/>
                          </a:solidFill>
                        </a:rPr>
                        <a:t>Total cost, $/calf</a:t>
                      </a:r>
                      <a:endParaRPr lang="en-US" sz="1800" b="1"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rgbClr val="FF0000"/>
                          </a:solidFill>
                        </a:rPr>
                        <a:t>$ 46</a:t>
                      </a:r>
                      <a:endParaRPr lang="en-US" sz="2000" b="1"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rgbClr val="0000FF"/>
                          </a:solidFill>
                        </a:rPr>
                        <a:t>$ 39</a:t>
                      </a:r>
                      <a:endParaRPr lang="en-US" sz="2000" b="1" dirty="0">
                        <a:solidFill>
                          <a:srgbClr val="0000FF"/>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r>
              <a:tr h="534571">
                <a:tc>
                  <a:txBody>
                    <a:bodyPr/>
                    <a:lstStyle/>
                    <a:p>
                      <a:r>
                        <a:rPr lang="en-US" sz="1800" dirty="0" smtClean="0">
                          <a:solidFill>
                            <a:schemeClr val="tx1"/>
                          </a:solidFill>
                        </a:rPr>
                        <a:t>Income,</a:t>
                      </a:r>
                      <a:r>
                        <a:rPr lang="en-US" sz="1800" baseline="0" dirty="0" smtClean="0">
                          <a:solidFill>
                            <a:schemeClr val="tx1"/>
                          </a:solidFill>
                        </a:rPr>
                        <a:t> calf gain @$1.30/kg</a:t>
                      </a:r>
                      <a:endParaRPr lang="en-US" sz="1800"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FF0000"/>
                          </a:solidFill>
                        </a:rPr>
                        <a:t>$ 157</a:t>
                      </a:r>
                      <a:endParaRPr lang="en-US" sz="2000"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rgbClr val="0000FF"/>
                          </a:solidFill>
                        </a:rPr>
                        <a:t>$ 124</a:t>
                      </a:r>
                      <a:endParaRPr lang="en-US" sz="2000" dirty="0">
                        <a:solidFill>
                          <a:srgbClr val="0000FF"/>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r>
              <a:tr h="534571">
                <a:tc>
                  <a:txBody>
                    <a:bodyPr/>
                    <a:lstStyle/>
                    <a:p>
                      <a:r>
                        <a:rPr lang="en-US" sz="1800" b="1" dirty="0" smtClean="0">
                          <a:solidFill>
                            <a:schemeClr val="tx1"/>
                          </a:solidFill>
                        </a:rPr>
                        <a:t>Return, $/calf</a:t>
                      </a:r>
                      <a:endParaRPr lang="en-US" sz="1800" b="1" dirty="0">
                        <a:solidFill>
                          <a:schemeClr val="tx1"/>
                        </a:solidFill>
                      </a:endParaRPr>
                    </a:p>
                  </a:txBody>
                  <a:tcPr anchor="ctr">
                    <a:lnL w="12700" cap="flat" cmpd="sng" algn="ctr">
                      <a:solidFill>
                        <a:srgbClr val="800000"/>
                      </a:solidFill>
                      <a:prstDash val="solid"/>
                      <a:round/>
                      <a:headEnd type="none" w="med" len="med"/>
                      <a:tailEnd type="none" w="med" len="med"/>
                    </a:lnL>
                    <a:lnR w="12700" cap="flat" cmpd="sng" algn="ctr">
                      <a:noFill/>
                      <a:prstDash val="solid"/>
                    </a:lnR>
                    <a:lnT w="12700" cap="flat" cmpd="sng" algn="ctr">
                      <a:noFill/>
                      <a:prstDash val="soli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rgbClr val="FF0000"/>
                          </a:solidFill>
                        </a:rPr>
                        <a:t>$ 111</a:t>
                      </a:r>
                      <a:endParaRPr lang="en-US" sz="2000" b="1" dirty="0">
                        <a:solidFill>
                          <a:srgbClr val="FF0000"/>
                        </a:solidFill>
                      </a:endParaRPr>
                    </a:p>
                  </a:txBody>
                  <a:tcPr anchor="ctr">
                    <a:lnL w="12700" cap="flat" cmpd="sng" algn="ctr">
                      <a:noFill/>
                      <a:prstDash val="solid"/>
                    </a:lnL>
                    <a:lnR w="12700" cap="flat" cmpd="sng" algn="ctr">
                      <a:noFill/>
                      <a:prstDash val="solid"/>
                    </a:lnR>
                    <a:lnT w="12700" cap="flat" cmpd="sng" algn="ctr">
                      <a:noFill/>
                      <a:prstDash val="soli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rgbClr val="0000FF"/>
                          </a:solidFill>
                        </a:rPr>
                        <a:t>$ 85</a:t>
                      </a:r>
                      <a:endParaRPr lang="en-US" sz="2000" b="1" dirty="0">
                        <a:solidFill>
                          <a:srgbClr val="0000FF"/>
                        </a:solidFill>
                      </a:endParaRPr>
                    </a:p>
                  </a:txBody>
                  <a:tcPr anchor="ctr">
                    <a:lnL w="12700" cap="flat" cmpd="sng" algn="ctr">
                      <a:noFill/>
                      <a:prstDash val="solid"/>
                    </a:lnL>
                    <a:lnR w="12700" cap="flat" cmpd="sng" algn="ctr">
                      <a:solidFill>
                        <a:srgbClr val="800000"/>
                      </a:solidFill>
                      <a:prstDash val="solid"/>
                      <a:round/>
                      <a:headEnd type="none" w="med" len="med"/>
                      <a:tailEnd type="none" w="med" len="med"/>
                    </a:lnR>
                    <a:lnT w="12700" cap="flat" cmpd="sng" algn="ctr">
                      <a:noFill/>
                      <a:prstDash val="soli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Rectangle 10"/>
          <p:cNvSpPr/>
          <p:nvPr/>
        </p:nvSpPr>
        <p:spPr>
          <a:xfrm>
            <a:off x="0" y="6637014"/>
            <a:ext cx="4872874" cy="246221"/>
          </a:xfrm>
          <a:prstGeom prst="rect">
            <a:avLst/>
          </a:prstGeom>
        </p:spPr>
        <p:txBody>
          <a:bodyPr wrap="square">
            <a:spAutoFit/>
          </a:bodyPr>
          <a:lstStyle/>
          <a:p>
            <a:r>
              <a:rPr lang="en-US" sz="1000" b="1" dirty="0" smtClean="0"/>
              <a:t>*</a:t>
            </a:r>
            <a:r>
              <a:rPr lang="en-US" sz="1000" b="1" i="1" dirty="0" smtClean="0"/>
              <a:t>P</a:t>
            </a:r>
            <a:r>
              <a:rPr lang="en-US" sz="1000" b="1" dirty="0" smtClean="0"/>
              <a:t> ≤ 0.05</a:t>
            </a:r>
            <a:endParaRPr lang="en-US" sz="1000" dirty="0"/>
          </a:p>
        </p:txBody>
      </p:sp>
      <p:sp>
        <p:nvSpPr>
          <p:cNvPr id="12" name="Rectangle 11"/>
          <p:cNvSpPr/>
          <p:nvPr/>
        </p:nvSpPr>
        <p:spPr>
          <a:xfrm>
            <a:off x="4271126" y="6611778"/>
            <a:ext cx="4872874" cy="400110"/>
          </a:xfrm>
          <a:prstGeom prst="rect">
            <a:avLst/>
          </a:prstGeom>
        </p:spPr>
        <p:txBody>
          <a:bodyPr wrap="square">
            <a:spAutoFit/>
          </a:bodyPr>
          <a:lstStyle/>
          <a:p>
            <a:pPr lvl="0" algn="r"/>
            <a:r>
              <a:rPr lang="en-US" sz="1000" b="1" dirty="0" smtClean="0"/>
              <a:t>Artioli et al. (2015)</a:t>
            </a:r>
            <a:r>
              <a:rPr lang="en-US" sz="1000" dirty="0" smtClean="0"/>
              <a:t>. </a:t>
            </a:r>
            <a:r>
              <a:rPr lang="en-US" sz="1000" dirty="0"/>
              <a:t>J. Anim. Sci. </a:t>
            </a:r>
            <a:r>
              <a:rPr lang="en-US" sz="1000" dirty="0" err="1"/>
              <a:t>doi</a:t>
            </a:r>
            <a:r>
              <a:rPr lang="en-US" sz="1000" dirty="0"/>
              <a:t>: 10.2527/jas2015-9457</a:t>
            </a:r>
          </a:p>
          <a:p>
            <a:pPr algn="r"/>
            <a:endParaRPr lang="en-US" sz="1000" dirty="0"/>
          </a:p>
        </p:txBody>
      </p:sp>
    </p:spTree>
    <p:extLst>
      <p:ext uri="{BB962C8B-B14F-4D97-AF65-F5344CB8AC3E}">
        <p14:creationId xmlns:p14="http://schemas.microsoft.com/office/powerpoint/2010/main" val="72516925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10"/>
            <a:ext cx="9144000" cy="598609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p:spPr>
        <p:txBody>
          <a:bodyPr>
            <a:normAutofit/>
          </a:bodyPr>
          <a:lstStyle/>
          <a:p>
            <a:pPr marL="0" indent="0">
              <a:buNone/>
            </a:pPr>
            <a:r>
              <a:rPr lang="en-US" sz="2000" b="1" dirty="0" smtClean="0">
                <a:solidFill>
                  <a:srgbClr val="6D1705"/>
                </a:solidFill>
                <a:effectLst/>
              </a:rPr>
              <a:t>Frequency of concentrate supplementation</a:t>
            </a: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2" name="Rectangle 11"/>
          <p:cNvSpPr/>
          <p:nvPr/>
        </p:nvSpPr>
        <p:spPr>
          <a:xfrm>
            <a:off x="0" y="6637014"/>
            <a:ext cx="4872874" cy="246221"/>
          </a:xfrm>
          <a:prstGeom prst="rect">
            <a:avLst/>
          </a:prstGeom>
        </p:spPr>
        <p:txBody>
          <a:bodyPr wrap="square">
            <a:spAutoFit/>
          </a:bodyPr>
          <a:lstStyle/>
          <a:p>
            <a:r>
              <a:rPr lang="en-US" sz="1000" b="1" baseline="30000" dirty="0" smtClean="0"/>
              <a:t>a-b </a:t>
            </a:r>
            <a:r>
              <a:rPr lang="en-US" sz="1000" b="1" dirty="0" smtClean="0"/>
              <a:t>Within day, means without a common superscript differ (</a:t>
            </a:r>
            <a:r>
              <a:rPr lang="en-US" sz="1000" b="1" i="1" dirty="0" smtClean="0"/>
              <a:t>P</a:t>
            </a:r>
            <a:r>
              <a:rPr lang="en-US" sz="1000" b="1" dirty="0" smtClean="0"/>
              <a:t> ≤ 0.05)</a:t>
            </a:r>
            <a:endParaRPr lang="en-US" sz="1000" dirty="0"/>
          </a:p>
        </p:txBody>
      </p:sp>
      <p:graphicFrame>
        <p:nvGraphicFramePr>
          <p:cNvPr id="13" name="Chart 12"/>
          <p:cNvGraphicFramePr/>
          <p:nvPr>
            <p:extLst>
              <p:ext uri="{D42A27DB-BD31-4B8C-83A1-F6EECF244321}">
                <p14:modId xmlns:p14="http://schemas.microsoft.com/office/powerpoint/2010/main" val="2100605659"/>
              </p:ext>
            </p:extLst>
          </p:nvPr>
        </p:nvGraphicFramePr>
        <p:xfrm>
          <a:off x="1638300" y="1209520"/>
          <a:ext cx="5867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102596" y="1209520"/>
            <a:ext cx="1082916" cy="584776"/>
          </a:xfrm>
          <a:prstGeom prst="rect">
            <a:avLst/>
          </a:prstGeom>
          <a:solidFill>
            <a:srgbClr val="FDF2B9"/>
          </a:solidFill>
        </p:spPr>
        <p:txBody>
          <a:bodyPr wrap="none">
            <a:spAutoFit/>
          </a:bodyPr>
          <a:lstStyle/>
          <a:p>
            <a:r>
              <a:rPr lang="en-US" sz="1400" b="1" i="1" dirty="0" err="1" smtClean="0">
                <a:solidFill>
                  <a:srgbClr val="000000"/>
                </a:solidFill>
              </a:rPr>
              <a:t>Trt</a:t>
            </a:r>
            <a:r>
              <a:rPr lang="en-US" sz="1400" b="1" i="1" dirty="0" smtClean="0">
                <a:solidFill>
                  <a:srgbClr val="000000"/>
                </a:solidFill>
              </a:rPr>
              <a:t>. x day: </a:t>
            </a:r>
            <a:br>
              <a:rPr lang="en-US" sz="1400" b="1" i="1" dirty="0" smtClean="0">
                <a:solidFill>
                  <a:srgbClr val="000000"/>
                </a:solidFill>
              </a:rPr>
            </a:br>
            <a:r>
              <a:rPr lang="en-US" sz="1400" b="1" i="1" dirty="0" smtClean="0">
                <a:solidFill>
                  <a:srgbClr val="000000"/>
                </a:solidFill>
              </a:rPr>
              <a:t>P</a:t>
            </a:r>
            <a:r>
              <a:rPr lang="en-US" sz="1400" b="1" dirty="0" smtClean="0">
                <a:solidFill>
                  <a:srgbClr val="000000"/>
                </a:solidFill>
              </a:rPr>
              <a:t> </a:t>
            </a:r>
            <a:r>
              <a:rPr lang="en-US" sz="1400" b="1" dirty="0">
                <a:solidFill>
                  <a:srgbClr val="000000"/>
                </a:solidFill>
              </a:rPr>
              <a:t>= </a:t>
            </a:r>
            <a:r>
              <a:rPr lang="en-US" sz="1400" b="1" dirty="0" smtClean="0">
                <a:solidFill>
                  <a:srgbClr val="000000"/>
                </a:solidFill>
              </a:rPr>
              <a:t>0.05</a:t>
            </a:r>
            <a:r>
              <a:rPr lang="en-US" b="1" dirty="0" smtClean="0"/>
              <a:t> </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326400940"/>
              </p:ext>
            </p:extLst>
          </p:nvPr>
        </p:nvGraphicFramePr>
        <p:xfrm>
          <a:off x="761999" y="4349841"/>
          <a:ext cx="7620001" cy="2174240"/>
        </p:xfrm>
        <a:graphic>
          <a:graphicData uri="http://schemas.openxmlformats.org/drawingml/2006/table">
            <a:tbl>
              <a:tblPr firstRow="1" firstCol="1" bandRow="1"/>
              <a:tblGrid>
                <a:gridCol w="2891598"/>
                <a:gridCol w="1387543"/>
                <a:gridCol w="1451093"/>
                <a:gridCol w="624924"/>
                <a:gridCol w="1264843"/>
              </a:tblGrid>
              <a:tr h="203200">
                <a:tc>
                  <a:txBody>
                    <a:bodyPr/>
                    <a:lstStyle/>
                    <a:p>
                      <a:pPr algn="l" fontAlgn="b"/>
                      <a:r>
                        <a:rPr lang="en-US" sz="1400" b="0" i="0" u="none" strike="noStrike" dirty="0">
                          <a:solidFill>
                            <a:srgbClr val="000000"/>
                          </a:solidFill>
                          <a:effectLst/>
                          <a:latin typeface="+mj-lt"/>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1600" b="1" i="0" u="none" strike="noStrike" dirty="0">
                          <a:solidFill>
                            <a:srgbClr val="000000"/>
                          </a:solidFill>
                          <a:effectLst/>
                          <a:latin typeface="+mj-lt"/>
                        </a:rPr>
                        <a:t>Treatments</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a:solidFill>
                            <a:srgbClr val="000000"/>
                          </a:solidFill>
                          <a:effectLst/>
                          <a:latin typeface="+mj-lt"/>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mj-lt"/>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tcPr>
                </a:tc>
              </a:tr>
              <a:tr h="203200">
                <a:tc>
                  <a:txBody>
                    <a:bodyPr/>
                    <a:lstStyle/>
                    <a:p>
                      <a:pPr algn="l" fontAlgn="ctr"/>
                      <a:r>
                        <a:rPr lang="en-US" sz="1600" b="1" i="0" u="none" strike="noStrike" dirty="0">
                          <a:solidFill>
                            <a:srgbClr val="000000"/>
                          </a:solidFill>
                          <a:effectLst/>
                          <a:latin typeface="+mj-lt"/>
                        </a:rPr>
                        <a:t>Item </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mj-lt"/>
                        </a:rPr>
                        <a:t>S7</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FF"/>
                          </a:solidFill>
                          <a:effectLst/>
                          <a:latin typeface="+mj-lt"/>
                        </a:rPr>
                        <a:t>S3</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j-lt"/>
                        </a:rPr>
                        <a:t>SEM </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1" i="1" u="none" strike="noStrike">
                          <a:solidFill>
                            <a:srgbClr val="000000"/>
                          </a:solidFill>
                          <a:effectLst/>
                          <a:latin typeface="+mj-lt"/>
                        </a:rPr>
                        <a:t>P</a:t>
                      </a:r>
                      <a:r>
                        <a:rPr lang="en-US" sz="1600" b="1" i="0" u="none" strike="noStrike">
                          <a:solidFill>
                            <a:srgbClr val="000000"/>
                          </a:solidFill>
                          <a:effectLst/>
                          <a:latin typeface="+mj-lt"/>
                        </a:rPr>
                        <a:t>-value</a:t>
                      </a:r>
                      <a:endParaRPr lang="en-US" sz="1600" b="1" i="1" u="none" strike="noStrike">
                        <a:solidFill>
                          <a:srgbClr val="000000"/>
                        </a:solidFill>
                        <a:effectLst/>
                        <a:latin typeface="+mj-lt"/>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r>
              <a:tr h="190500">
                <a:tc gridSpan="3">
                  <a:txBody>
                    <a:bodyPr/>
                    <a:lstStyle/>
                    <a:p>
                      <a:pPr algn="l" fontAlgn="ctr"/>
                      <a:r>
                        <a:rPr lang="en-US" sz="1600" b="0" i="1" u="none" strike="noStrike" dirty="0">
                          <a:solidFill>
                            <a:srgbClr val="000000"/>
                          </a:solidFill>
                          <a:effectLst/>
                          <a:latin typeface="+mj-lt"/>
                        </a:rPr>
                        <a:t>Bovine viral diarrhea virus type 1b</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1600" b="0" i="0" u="none" strike="noStrike">
                        <a:solidFill>
                          <a:srgbClr val="000000"/>
                        </a:solidFill>
                        <a:effectLst/>
                        <a:latin typeface="+mj-lt"/>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mj-lt"/>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190500">
                <a:tc gridSpan="2">
                  <a:txBody>
                    <a:bodyPr/>
                    <a:lstStyle/>
                    <a:p>
                      <a:pPr algn="l" fontAlgn="ctr"/>
                      <a:r>
                        <a:rPr lang="en-US" sz="1600" b="0" i="0" u="none" strike="noStrike" dirty="0">
                          <a:solidFill>
                            <a:srgbClr val="000000"/>
                          </a:solidFill>
                          <a:effectLst/>
                          <a:latin typeface="+mj-lt"/>
                        </a:rPr>
                        <a:t>   </a:t>
                      </a:r>
                      <a:r>
                        <a:rPr lang="en-US" sz="1600" b="1" i="0" u="none" strike="noStrike" dirty="0" smtClean="0">
                          <a:solidFill>
                            <a:srgbClr val="000000"/>
                          </a:solidFill>
                          <a:effectLst/>
                          <a:latin typeface="+mj-lt"/>
                        </a:rPr>
                        <a:t>Seroconversion, </a:t>
                      </a:r>
                      <a:r>
                        <a:rPr lang="en-US" sz="1600" b="1" i="0" u="none" strike="noStrike" dirty="0">
                          <a:solidFill>
                            <a:srgbClr val="000000"/>
                          </a:solidFill>
                          <a:effectLst/>
                          <a:latin typeface="+mj-lt"/>
                        </a:rPr>
                        <a:t>%</a:t>
                      </a:r>
                    </a:p>
                  </a:txBody>
                  <a:tcPr marL="12700" marR="12700" marT="12700" marB="0" anchor="ctr">
                    <a:lnL>
                      <a:noFill/>
                    </a:lnL>
                    <a:lnR>
                      <a:noFill/>
                    </a:lnR>
                    <a:lnT>
                      <a:noFill/>
                    </a:lnT>
                    <a:lnB>
                      <a:noFill/>
                    </a:lnB>
                  </a:tcPr>
                </a:tc>
                <a:tc hMerge="1">
                  <a:txBody>
                    <a:bodyPr/>
                    <a:lstStyle/>
                    <a:p>
                      <a:endParaRPr lang="en-US"/>
                    </a:p>
                  </a:txBody>
                  <a:tcPr/>
                </a:tc>
                <a:tc>
                  <a:txBody>
                    <a:bodyPr/>
                    <a:lstStyle/>
                    <a:p>
                      <a:endParaRPr lang="en-US" sz="2000" dirty="0"/>
                    </a:p>
                  </a:txBody>
                  <a:tcPr marL="12700" marR="12700" marT="12700" marB="0" anchor="ctr">
                    <a:lnL>
                      <a:noFill/>
                    </a:lnL>
                    <a:lnR>
                      <a:noFill/>
                    </a:lnR>
                    <a:lnT>
                      <a:noFill/>
                    </a:lnT>
                    <a:lnB>
                      <a:noFill/>
                    </a:lnB>
                  </a:tcPr>
                </a:tc>
                <a:tc>
                  <a:txBody>
                    <a:bodyPr/>
                    <a:lstStyle/>
                    <a:p>
                      <a:pPr algn="ctr" fontAlgn="ctr"/>
                      <a:endParaRPr lang="en-US" sz="1600" b="0" i="0" u="none" strike="noStrike">
                        <a:solidFill>
                          <a:srgbClr val="000000"/>
                        </a:solidFill>
                        <a:effectLst/>
                        <a:latin typeface="+mj-lt"/>
                      </a:endParaRPr>
                    </a:p>
                  </a:txBody>
                  <a:tcPr marL="12700" marR="12700" marT="12700" marB="0" anchor="ctr">
                    <a:lnL>
                      <a:noFill/>
                    </a:lnL>
                    <a:lnR>
                      <a:noFill/>
                    </a:lnR>
                    <a:lnT>
                      <a:noFill/>
                    </a:lnT>
                    <a:lnB>
                      <a:noFill/>
                    </a:lnB>
                  </a:tcPr>
                </a:tc>
                <a:tc>
                  <a:txBody>
                    <a:bodyPr/>
                    <a:lstStyle/>
                    <a:p>
                      <a:pPr algn="ctr" fontAlgn="ctr"/>
                      <a:r>
                        <a:rPr lang="en-US" sz="1600" b="0" i="0" u="sng" strike="noStrike" dirty="0" err="1" smtClean="0">
                          <a:solidFill>
                            <a:srgbClr val="000000"/>
                          </a:solidFill>
                          <a:effectLst/>
                          <a:latin typeface="+mj-lt"/>
                        </a:rPr>
                        <a:t>Trt</a:t>
                      </a:r>
                      <a:r>
                        <a:rPr lang="en-US" sz="1600" b="0" i="0" u="sng" strike="noStrike" dirty="0" smtClean="0">
                          <a:solidFill>
                            <a:srgbClr val="000000"/>
                          </a:solidFill>
                          <a:effectLst/>
                          <a:latin typeface="+mj-lt"/>
                        </a:rPr>
                        <a:t>. </a:t>
                      </a:r>
                      <a:r>
                        <a:rPr lang="en-US" sz="1600" b="0" i="0" u="sng" strike="noStrike" dirty="0">
                          <a:solidFill>
                            <a:srgbClr val="000000"/>
                          </a:solidFill>
                          <a:effectLst/>
                          <a:latin typeface="+mj-lt"/>
                        </a:rPr>
                        <a:t>x day</a:t>
                      </a:r>
                    </a:p>
                  </a:txBody>
                  <a:tcPr marL="12700" marR="12700" marT="12700" marB="0" anchor="ctr">
                    <a:lnL>
                      <a:noFill/>
                    </a:lnL>
                    <a:lnR>
                      <a:noFill/>
                    </a:lnR>
                    <a:lnT>
                      <a:noFill/>
                    </a:lnT>
                    <a:lnB>
                      <a:noFill/>
                    </a:lnB>
                  </a:tcPr>
                </a:tc>
              </a:tr>
              <a:tr h="190500">
                <a:tc>
                  <a:txBody>
                    <a:bodyPr/>
                    <a:lstStyle/>
                    <a:p>
                      <a:pPr algn="ctr" fontAlgn="ctr"/>
                      <a:r>
                        <a:rPr lang="en-US" sz="1600" b="0" i="0" u="none" strike="noStrike" dirty="0">
                          <a:solidFill>
                            <a:srgbClr val="000000"/>
                          </a:solidFill>
                          <a:effectLst/>
                          <a:latin typeface="+mj-lt"/>
                        </a:rPr>
                        <a:t>   d 21</a:t>
                      </a:r>
                    </a:p>
                  </a:txBody>
                  <a:tcPr marL="12700" marR="12700" marT="12700" marB="0" anchor="ctr">
                    <a:lnL>
                      <a:noFill/>
                    </a:lnL>
                    <a:lnR>
                      <a:noFill/>
                    </a:lnR>
                    <a:lnT>
                      <a:noFill/>
                    </a:lnT>
                    <a:lnB>
                      <a:noFill/>
                    </a:lnB>
                  </a:tcPr>
                </a:tc>
                <a:tc>
                  <a:txBody>
                    <a:bodyPr/>
                    <a:lstStyle/>
                    <a:p>
                      <a:pPr algn="ctr" fontAlgn="ctr"/>
                      <a:r>
                        <a:rPr lang="en-US" sz="1600" b="0" i="0" u="none" strike="noStrike" dirty="0">
                          <a:solidFill>
                            <a:srgbClr val="FF0000"/>
                          </a:solidFill>
                          <a:effectLst/>
                          <a:latin typeface="+mj-lt"/>
                        </a:rPr>
                        <a:t>12.8</a:t>
                      </a:r>
                      <a:r>
                        <a:rPr lang="en-US" sz="1600" b="0" i="0" u="none" strike="noStrike" baseline="30000" dirty="0">
                          <a:solidFill>
                            <a:srgbClr val="FF0000"/>
                          </a:solidFill>
                          <a:effectLst/>
                          <a:latin typeface="+mj-lt"/>
                        </a:rPr>
                        <a:t>a</a:t>
                      </a:r>
                      <a:endParaRPr lang="en-US" sz="1600" b="0" i="0" u="none" strike="noStrike" dirty="0">
                        <a:solidFill>
                          <a:srgbClr val="FF0000"/>
                        </a:solidFill>
                        <a:effectLst/>
                        <a:latin typeface="+mj-lt"/>
                      </a:endParaRPr>
                    </a:p>
                  </a:txBody>
                  <a:tcPr marL="12700" marR="12700" marT="12700" marB="0" anchor="ctr">
                    <a:lnL>
                      <a:noFill/>
                    </a:lnL>
                    <a:lnR>
                      <a:noFill/>
                    </a:lnR>
                    <a:lnT>
                      <a:noFill/>
                    </a:lnT>
                    <a:lnB>
                      <a:noFill/>
                    </a:lnB>
                  </a:tcPr>
                </a:tc>
                <a:tc>
                  <a:txBody>
                    <a:bodyPr/>
                    <a:lstStyle/>
                    <a:p>
                      <a:pPr algn="ctr" fontAlgn="ctr"/>
                      <a:r>
                        <a:rPr lang="en-US" sz="1600" b="0" i="0" u="none" strike="noStrike" dirty="0">
                          <a:solidFill>
                            <a:srgbClr val="0000FF"/>
                          </a:solidFill>
                          <a:effectLst/>
                          <a:latin typeface="+mj-lt"/>
                        </a:rPr>
                        <a:t>20.5</a:t>
                      </a:r>
                      <a:r>
                        <a:rPr lang="en-US" sz="1600" b="0" i="0" u="none" strike="noStrike" baseline="30000" dirty="0">
                          <a:solidFill>
                            <a:srgbClr val="0000FF"/>
                          </a:solidFill>
                          <a:effectLst/>
                          <a:latin typeface="+mj-lt"/>
                        </a:rPr>
                        <a:t>a</a:t>
                      </a:r>
                      <a:endParaRPr lang="en-US" sz="1600" b="0" i="0" u="none" strike="noStrike" dirty="0">
                        <a:solidFill>
                          <a:srgbClr val="0000FF"/>
                        </a:solidFill>
                        <a:effectLst/>
                        <a:latin typeface="+mj-lt"/>
                      </a:endParaRP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mj-lt"/>
                        </a:rPr>
                        <a:t>8.81</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mj-lt"/>
                        </a:rPr>
                        <a:t>0.06</a:t>
                      </a:r>
                    </a:p>
                  </a:txBody>
                  <a:tcPr marL="12700" marR="12700" marT="12700" marB="0" anchor="ctr">
                    <a:lnL>
                      <a:noFill/>
                    </a:lnL>
                    <a:lnR>
                      <a:noFill/>
                    </a:lnR>
                    <a:lnT>
                      <a:noFill/>
                    </a:lnT>
                    <a:lnB>
                      <a:noFill/>
                    </a:lnB>
                  </a:tcPr>
                </a:tc>
              </a:tr>
              <a:tr h="190500">
                <a:tc>
                  <a:txBody>
                    <a:bodyPr/>
                    <a:lstStyle/>
                    <a:p>
                      <a:pPr algn="ctr" fontAlgn="ctr"/>
                      <a:r>
                        <a:rPr lang="en-US" sz="1600" b="0" i="0" u="none" strike="noStrike" dirty="0">
                          <a:solidFill>
                            <a:srgbClr val="000000"/>
                          </a:solidFill>
                          <a:effectLst/>
                          <a:latin typeface="+mj-lt"/>
                        </a:rPr>
                        <a:t>   d 42</a:t>
                      </a:r>
                    </a:p>
                  </a:txBody>
                  <a:tcPr marL="12700" marR="12700" marT="12700" marB="0" anchor="ctr">
                    <a:lnL>
                      <a:noFill/>
                    </a:lnL>
                    <a:lnR>
                      <a:noFill/>
                    </a:lnR>
                    <a:lnT>
                      <a:noFill/>
                    </a:lnT>
                    <a:lnB>
                      <a:noFill/>
                    </a:lnB>
                  </a:tcPr>
                </a:tc>
                <a:tc>
                  <a:txBody>
                    <a:bodyPr/>
                    <a:lstStyle/>
                    <a:p>
                      <a:pPr algn="ctr" fontAlgn="ctr"/>
                      <a:r>
                        <a:rPr lang="en-US" sz="1600" b="0" i="0" u="none" strike="noStrike" dirty="0">
                          <a:solidFill>
                            <a:srgbClr val="FF0000"/>
                          </a:solidFill>
                          <a:effectLst/>
                          <a:latin typeface="+mj-lt"/>
                        </a:rPr>
                        <a:t>100.0</a:t>
                      </a:r>
                      <a:r>
                        <a:rPr lang="en-US" sz="1600" b="0" i="0" u="none" strike="noStrike" baseline="30000" dirty="0">
                          <a:solidFill>
                            <a:srgbClr val="FF0000"/>
                          </a:solidFill>
                          <a:effectLst/>
                          <a:latin typeface="+mj-lt"/>
                        </a:rPr>
                        <a:t>b</a:t>
                      </a:r>
                      <a:endParaRPr lang="en-US" sz="1600" b="0" i="0" u="none" strike="noStrike" dirty="0">
                        <a:solidFill>
                          <a:srgbClr val="FF0000"/>
                        </a:solidFill>
                        <a:effectLst/>
                        <a:latin typeface="+mj-lt"/>
                      </a:endParaRPr>
                    </a:p>
                  </a:txBody>
                  <a:tcPr marL="12700" marR="12700" marT="12700" marB="0" anchor="ctr">
                    <a:lnL>
                      <a:noFill/>
                    </a:lnL>
                    <a:lnR>
                      <a:noFill/>
                    </a:lnR>
                    <a:lnT>
                      <a:noFill/>
                    </a:lnT>
                    <a:lnB>
                      <a:noFill/>
                    </a:lnB>
                  </a:tcPr>
                </a:tc>
                <a:tc>
                  <a:txBody>
                    <a:bodyPr/>
                    <a:lstStyle/>
                    <a:p>
                      <a:pPr algn="ctr" fontAlgn="ctr"/>
                      <a:r>
                        <a:rPr lang="en-US" sz="1600" b="0" i="0" u="none" strike="noStrike" dirty="0">
                          <a:solidFill>
                            <a:srgbClr val="0000FF"/>
                          </a:solidFill>
                          <a:effectLst/>
                          <a:latin typeface="+mj-lt"/>
                        </a:rPr>
                        <a:t>78.8</a:t>
                      </a:r>
                      <a:r>
                        <a:rPr lang="en-US" sz="1600" b="0" i="0" u="none" strike="noStrike" baseline="30000" dirty="0">
                          <a:solidFill>
                            <a:srgbClr val="0000FF"/>
                          </a:solidFill>
                          <a:effectLst/>
                          <a:latin typeface="+mj-lt"/>
                        </a:rPr>
                        <a:t>a</a:t>
                      </a:r>
                      <a:endParaRPr lang="en-US" sz="1600" b="0" i="0" u="none" strike="noStrike" dirty="0">
                        <a:solidFill>
                          <a:srgbClr val="0000FF"/>
                        </a:solidFill>
                        <a:effectLst/>
                        <a:latin typeface="+mj-lt"/>
                      </a:endParaRPr>
                    </a:p>
                  </a:txBody>
                  <a:tcPr marL="12700" marR="12700" marT="12700" marB="0" anchor="ctr">
                    <a:lnL>
                      <a:noFill/>
                    </a:lnL>
                    <a:lnR>
                      <a:noFill/>
                    </a:lnR>
                    <a:lnT>
                      <a:noFill/>
                    </a:lnT>
                    <a:lnB>
                      <a:noFill/>
                    </a:lnB>
                  </a:tcPr>
                </a:tc>
                <a:tc>
                  <a:txBody>
                    <a:bodyPr/>
                    <a:lstStyle/>
                    <a:p>
                      <a:pPr algn="l" fontAlgn="b"/>
                      <a:endParaRPr lang="en-US" sz="1400" b="0" i="0" u="none" strike="noStrike">
                        <a:solidFill>
                          <a:srgbClr val="000000"/>
                        </a:solidFill>
                        <a:effectLst/>
                        <a:latin typeface="+mj-lt"/>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mj-lt"/>
                      </a:endParaRPr>
                    </a:p>
                  </a:txBody>
                  <a:tcPr marL="12700" marR="12700" marT="12700" marB="0" anchor="b">
                    <a:lnL>
                      <a:noFill/>
                    </a:lnL>
                    <a:lnR>
                      <a:noFill/>
                    </a:lnR>
                    <a:lnT>
                      <a:noFill/>
                    </a:lnT>
                    <a:lnB>
                      <a:noFill/>
                    </a:lnB>
                  </a:tcPr>
                </a:tc>
              </a:tr>
              <a:tr h="190500">
                <a:tc>
                  <a:txBody>
                    <a:bodyPr/>
                    <a:lstStyle/>
                    <a:p>
                      <a:pPr algn="l" fontAlgn="b"/>
                      <a:endParaRPr lang="en-US" sz="1400" b="0" i="0" u="none" strike="noStrike">
                        <a:solidFill>
                          <a:srgbClr val="000000"/>
                        </a:solidFill>
                        <a:effectLst/>
                        <a:latin typeface="+mj-lt"/>
                      </a:endParaRPr>
                    </a:p>
                  </a:txBody>
                  <a:tcPr marL="12700" marR="12700" marT="12700" marB="0" anchor="b">
                    <a:lnL>
                      <a:noFill/>
                    </a:lnL>
                    <a:lnR>
                      <a:noFill/>
                    </a:lnR>
                    <a:lnT>
                      <a:noFill/>
                    </a:lnT>
                    <a:lnB>
                      <a:noFill/>
                    </a:lnB>
                  </a:tcPr>
                </a:tc>
                <a:tc>
                  <a:txBody>
                    <a:bodyPr/>
                    <a:lstStyle/>
                    <a:p>
                      <a:endParaRPr lang="en-US" sz="2000" dirty="0"/>
                    </a:p>
                  </a:txBody>
                  <a:tcPr marL="12700" marR="12700" marT="12700" marB="0" anchor="b">
                    <a:lnL>
                      <a:noFill/>
                    </a:lnL>
                    <a:lnR>
                      <a:noFill/>
                    </a:lnR>
                    <a:lnT>
                      <a:noFill/>
                    </a:lnT>
                    <a:lnB>
                      <a:noFill/>
                    </a:lnB>
                  </a:tcPr>
                </a:tc>
                <a:tc>
                  <a:txBody>
                    <a:bodyPr/>
                    <a:lstStyle/>
                    <a:p>
                      <a:endParaRPr lang="en-US" sz="2000" dirty="0"/>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j-lt"/>
                      </a:endParaRPr>
                    </a:p>
                  </a:txBody>
                  <a:tcPr marL="12700" marR="12700" marT="12700" marB="0" anchor="b">
                    <a:lnL>
                      <a:noFill/>
                    </a:lnL>
                    <a:lnR>
                      <a:noFill/>
                    </a:lnR>
                    <a:lnT>
                      <a:noFill/>
                    </a:lnT>
                    <a:lnB>
                      <a:noFill/>
                    </a:lnB>
                  </a:tcPr>
                </a:tc>
                <a:tc>
                  <a:txBody>
                    <a:bodyPr/>
                    <a:lstStyle/>
                    <a:p>
                      <a:pPr algn="ctr" fontAlgn="ctr"/>
                      <a:r>
                        <a:rPr lang="en-US" sz="1600" b="0" i="0" u="sng" strike="noStrike" dirty="0">
                          <a:solidFill>
                            <a:srgbClr val="000000"/>
                          </a:solidFill>
                          <a:effectLst/>
                          <a:latin typeface="+mj-lt"/>
                        </a:rPr>
                        <a:t>Treatment</a:t>
                      </a:r>
                    </a:p>
                  </a:txBody>
                  <a:tcPr marL="12700" marR="12700" marT="12700" marB="0" anchor="ctr">
                    <a:lnL>
                      <a:noFill/>
                    </a:lnL>
                    <a:lnR>
                      <a:noFill/>
                    </a:lnR>
                    <a:lnT>
                      <a:noFill/>
                    </a:lnT>
                    <a:lnB>
                      <a:noFill/>
                    </a:lnB>
                  </a:tcPr>
                </a:tc>
              </a:tr>
              <a:tr h="203200">
                <a:tc>
                  <a:txBody>
                    <a:bodyPr/>
                    <a:lstStyle/>
                    <a:p>
                      <a:pPr algn="l" fontAlgn="ctr"/>
                      <a:r>
                        <a:rPr lang="en-US" sz="1600" b="0" i="0" u="none" strike="noStrike" dirty="0">
                          <a:solidFill>
                            <a:srgbClr val="000000"/>
                          </a:solidFill>
                          <a:effectLst/>
                          <a:latin typeface="+mj-lt"/>
                        </a:rPr>
                        <a:t>  </a:t>
                      </a:r>
                      <a:r>
                        <a:rPr lang="en-US" sz="1600" b="1" i="0" u="none" strike="noStrike" dirty="0">
                          <a:solidFill>
                            <a:srgbClr val="000000"/>
                          </a:solidFill>
                          <a:effectLst/>
                          <a:latin typeface="+mj-lt"/>
                        </a:rPr>
                        <a:t> Mean </a:t>
                      </a:r>
                      <a:r>
                        <a:rPr lang="en-US" sz="1600" b="1" i="0" u="none" strike="noStrike" dirty="0" smtClean="0">
                          <a:solidFill>
                            <a:srgbClr val="000000"/>
                          </a:solidFill>
                          <a:effectLst/>
                          <a:latin typeface="+mj-lt"/>
                        </a:rPr>
                        <a:t>titers, log</a:t>
                      </a:r>
                      <a:r>
                        <a:rPr lang="en-US" sz="1600" b="1" i="0" u="none" strike="noStrike" baseline="-25000" dirty="0" smtClean="0">
                          <a:solidFill>
                            <a:srgbClr val="000000"/>
                          </a:solidFill>
                          <a:effectLst/>
                          <a:latin typeface="+mj-lt"/>
                        </a:rPr>
                        <a:t>2</a:t>
                      </a:r>
                      <a:endParaRPr lang="en-US" sz="1600" b="1" i="0" u="none" strike="noStrike" baseline="-25000" dirty="0">
                        <a:solidFill>
                          <a:srgbClr val="000000"/>
                        </a:solidFill>
                        <a:effectLst/>
                        <a:latin typeface="+mj-lt"/>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FF0000"/>
                          </a:solidFill>
                          <a:effectLst/>
                          <a:latin typeface="+mj-lt"/>
                        </a:rPr>
                        <a:t>2.51</a:t>
                      </a:r>
                      <a:endParaRPr lang="en-US" sz="1600" b="0" i="0" u="none" strike="noStrike" dirty="0">
                        <a:solidFill>
                          <a:srgbClr val="FF0000"/>
                        </a:solidFill>
                        <a:effectLst/>
                        <a:latin typeface="+mj-lt"/>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FF"/>
                          </a:solidFill>
                          <a:effectLst/>
                          <a:latin typeface="+mj-lt"/>
                        </a:rPr>
                        <a:t>1.46</a:t>
                      </a:r>
                      <a:endParaRPr lang="en-US" sz="1600" b="0" i="0" u="none" strike="noStrike" dirty="0">
                        <a:solidFill>
                          <a:srgbClr val="0000FF"/>
                        </a:solidFill>
                        <a:effectLst/>
                        <a:latin typeface="+mj-lt"/>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mj-lt"/>
                        </a:rPr>
                        <a:t>0.306</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j-lt"/>
                        </a:rPr>
                        <a:t>0.03</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4271126" y="6611778"/>
            <a:ext cx="4872874" cy="400110"/>
          </a:xfrm>
          <a:prstGeom prst="rect">
            <a:avLst/>
          </a:prstGeom>
        </p:spPr>
        <p:txBody>
          <a:bodyPr wrap="square">
            <a:spAutoFit/>
          </a:bodyPr>
          <a:lstStyle/>
          <a:p>
            <a:pPr lvl="0" algn="r"/>
            <a:r>
              <a:rPr lang="en-US" sz="1000" b="1" dirty="0" smtClean="0"/>
              <a:t>Artioli et al. (2015)</a:t>
            </a:r>
            <a:r>
              <a:rPr lang="en-US" sz="1000" dirty="0" smtClean="0"/>
              <a:t>. </a:t>
            </a:r>
            <a:r>
              <a:rPr lang="en-US" sz="1000" dirty="0"/>
              <a:t>J. Anim. Sci. </a:t>
            </a:r>
            <a:r>
              <a:rPr lang="en-US" sz="1000" dirty="0" err="1"/>
              <a:t>doi</a:t>
            </a:r>
            <a:r>
              <a:rPr lang="en-US" sz="1000" dirty="0"/>
              <a:t>: 10.2527/jas2015-9457</a:t>
            </a:r>
          </a:p>
          <a:p>
            <a:pPr algn="r"/>
            <a:endParaRPr lang="en-US" sz="1000" dirty="0"/>
          </a:p>
        </p:txBody>
      </p:sp>
    </p:spTree>
    <p:extLst>
      <p:ext uri="{BB962C8B-B14F-4D97-AF65-F5344CB8AC3E}">
        <p14:creationId xmlns:p14="http://schemas.microsoft.com/office/powerpoint/2010/main" val="20444747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10"/>
            <a:ext cx="9144000" cy="5986090"/>
          </a:xfrm>
          <a:prstGeom prst="rect">
            <a:avLst/>
          </a:prstGeom>
          <a:solidFill>
            <a:schemeClr val="tx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a:solidFill>
            <a:schemeClr val="bg1"/>
          </a:solidFill>
        </p:spPr>
        <p:txBody>
          <a:bodyPr>
            <a:normAutofit/>
          </a:bodyPr>
          <a:lstStyle/>
          <a:p>
            <a:pPr marL="0" indent="0">
              <a:buNone/>
            </a:pPr>
            <a:r>
              <a:rPr lang="en-US" sz="2000" b="1" dirty="0" smtClean="0">
                <a:solidFill>
                  <a:srgbClr val="6D1705"/>
                </a:solidFill>
                <a:effectLst/>
              </a:rPr>
              <a:t>Frequency of concentrate supplementation during preconditioning</a:t>
            </a: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cxnSp>
        <p:nvCxnSpPr>
          <p:cNvPr id="10" name="Straight Arrow Connector 9"/>
          <p:cNvCxnSpPr/>
          <p:nvPr/>
        </p:nvCxnSpPr>
        <p:spPr>
          <a:xfrm rot="5400000" flipH="1" flipV="1">
            <a:off x="-532606" y="3153330"/>
            <a:ext cx="33520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6800" y="4753530"/>
            <a:ext cx="6934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324100" y="2658030"/>
            <a:ext cx="1143000" cy="9144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381500" y="2658030"/>
            <a:ext cx="1143000" cy="9144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6438900" y="2658030"/>
            <a:ext cx="1143000" cy="9144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409700" y="2658030"/>
            <a:ext cx="1066800" cy="9906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3352800" y="2543730"/>
            <a:ext cx="1143000" cy="11430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5410200" y="2543731"/>
            <a:ext cx="1143000" cy="11430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983700" y="2708542"/>
            <a:ext cx="2943137" cy="584775"/>
          </a:xfrm>
          <a:prstGeom prst="rect">
            <a:avLst/>
          </a:prstGeom>
          <a:noFill/>
          <a:ln>
            <a:noFill/>
          </a:ln>
        </p:spPr>
        <p:txBody>
          <a:bodyPr wrap="square" rtlCol="0">
            <a:spAutoFit/>
          </a:bodyPr>
          <a:lstStyle/>
          <a:p>
            <a:r>
              <a:rPr lang="en-US" sz="3200" b="1" dirty="0" smtClean="0">
                <a:latin typeface="Times New Roman" pitchFamily="18" charset="0"/>
                <a:cs typeface="Times New Roman" pitchFamily="18" charset="0"/>
              </a:rPr>
              <a:t>Forage Intake</a:t>
            </a:r>
            <a:endParaRPr lang="en-US" sz="3200" b="1" dirty="0">
              <a:latin typeface="Times New Roman" pitchFamily="18" charset="0"/>
              <a:cs typeface="Times New Roman" pitchFamily="18" charset="0"/>
            </a:endParaRPr>
          </a:p>
        </p:txBody>
      </p:sp>
      <p:sp>
        <p:nvSpPr>
          <p:cNvPr id="20" name="TextBox 19"/>
          <p:cNvSpPr txBox="1"/>
          <p:nvPr/>
        </p:nvSpPr>
        <p:spPr>
          <a:xfrm>
            <a:off x="1524000" y="594360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sp>
        <p:nvSpPr>
          <p:cNvPr id="21" name="TextBox 20"/>
          <p:cNvSpPr txBox="1"/>
          <p:nvPr/>
        </p:nvSpPr>
        <p:spPr>
          <a:xfrm>
            <a:off x="3657600" y="594360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sp>
        <p:nvSpPr>
          <p:cNvPr id="22" name="TextBox 21"/>
          <p:cNvSpPr txBox="1"/>
          <p:nvPr/>
        </p:nvSpPr>
        <p:spPr>
          <a:xfrm>
            <a:off x="5791200" y="592449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cxnSp>
        <p:nvCxnSpPr>
          <p:cNvPr id="23" name="Straight Connector 22"/>
          <p:cNvCxnSpPr/>
          <p:nvPr/>
        </p:nvCxnSpPr>
        <p:spPr>
          <a:xfrm rot="5400000">
            <a:off x="1262064"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252664"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2004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295776"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340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4008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a:off x="2286000"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Up Arrow 30"/>
          <p:cNvSpPr/>
          <p:nvPr/>
        </p:nvSpPr>
        <p:spPr>
          <a:xfrm>
            <a:off x="4343400"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Up Arrow 31"/>
          <p:cNvSpPr/>
          <p:nvPr/>
        </p:nvSpPr>
        <p:spPr>
          <a:xfrm>
            <a:off x="6457952"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7200900" y="2887587"/>
            <a:ext cx="1600200" cy="707886"/>
          </a:xfrm>
          <a:prstGeom prst="rect">
            <a:avLst/>
          </a:prstGeom>
          <a:noFill/>
          <a:ln>
            <a:noFill/>
          </a:ln>
        </p:spPr>
        <p:txBody>
          <a:bodyPr wrap="square" rtlCol="0">
            <a:spAutoFit/>
          </a:bodyPr>
          <a:lstStyle/>
          <a:p>
            <a:r>
              <a:rPr lang="en-US" sz="2000" b="1" dirty="0" smtClean="0">
                <a:solidFill>
                  <a:srgbClr val="0000FF"/>
                </a:solidFill>
                <a:latin typeface="Times New Roman" pitchFamily="18" charset="0"/>
                <a:cs typeface="Times New Roman" pitchFamily="18" charset="0"/>
              </a:rPr>
              <a:t>3x/week </a:t>
            </a:r>
          </a:p>
          <a:p>
            <a:r>
              <a:rPr lang="en-US" sz="2000" b="1" dirty="0" smtClean="0">
                <a:solidFill>
                  <a:srgbClr val="0000FF"/>
                </a:solidFill>
                <a:latin typeface="Times New Roman" pitchFamily="18" charset="0"/>
                <a:cs typeface="Times New Roman" pitchFamily="18" charset="0"/>
              </a:rPr>
              <a:t>at 1% of BW</a:t>
            </a:r>
            <a:endParaRPr lang="en-US" sz="2000" b="1" dirty="0">
              <a:solidFill>
                <a:srgbClr val="0000FF"/>
              </a:solidFill>
              <a:latin typeface="Times New Roman" pitchFamily="18" charset="0"/>
              <a:cs typeface="Times New Roman" pitchFamily="18" charset="0"/>
            </a:endParaRPr>
          </a:p>
        </p:txBody>
      </p:sp>
      <p:cxnSp>
        <p:nvCxnSpPr>
          <p:cNvPr id="36" name="Straight Connector 35"/>
          <p:cNvCxnSpPr/>
          <p:nvPr/>
        </p:nvCxnSpPr>
        <p:spPr>
          <a:xfrm rot="5400000">
            <a:off x="7238999"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85813"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Sun</a:t>
            </a:r>
            <a:endParaRPr lang="en-US" b="1" dirty="0">
              <a:latin typeface="Times New Roman" pitchFamily="18" charset="0"/>
              <a:cs typeface="Times New Roman" pitchFamily="18" charset="0"/>
            </a:endParaRPr>
          </a:p>
        </p:txBody>
      </p:sp>
      <p:sp>
        <p:nvSpPr>
          <p:cNvPr id="40" name="TextBox 39"/>
          <p:cNvSpPr txBox="1"/>
          <p:nvPr/>
        </p:nvSpPr>
        <p:spPr>
          <a:xfrm>
            <a:off x="2160840"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Mon</a:t>
            </a:r>
            <a:endParaRPr lang="en-US" b="1" dirty="0">
              <a:latin typeface="Times New Roman" pitchFamily="18" charset="0"/>
              <a:cs typeface="Times New Roman" pitchFamily="18" charset="0"/>
            </a:endParaRPr>
          </a:p>
        </p:txBody>
      </p:sp>
      <p:sp>
        <p:nvSpPr>
          <p:cNvPr id="43" name="TextBox 42"/>
          <p:cNvSpPr txBox="1"/>
          <p:nvPr/>
        </p:nvSpPr>
        <p:spPr>
          <a:xfrm>
            <a:off x="3078451"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Tue</a:t>
            </a:r>
            <a:endParaRPr lang="en-US" b="1" dirty="0">
              <a:latin typeface="Times New Roman" pitchFamily="18" charset="0"/>
              <a:cs typeface="Times New Roman" pitchFamily="18" charset="0"/>
            </a:endParaRPr>
          </a:p>
        </p:txBody>
      </p:sp>
      <p:sp>
        <p:nvSpPr>
          <p:cNvPr id="44" name="TextBox 43"/>
          <p:cNvSpPr txBox="1"/>
          <p:nvPr/>
        </p:nvSpPr>
        <p:spPr>
          <a:xfrm>
            <a:off x="4203952"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Wed</a:t>
            </a:r>
            <a:endParaRPr lang="en-US" b="1" dirty="0">
              <a:latin typeface="Times New Roman" pitchFamily="18" charset="0"/>
              <a:cs typeface="Times New Roman" pitchFamily="18" charset="0"/>
            </a:endParaRPr>
          </a:p>
        </p:txBody>
      </p:sp>
      <p:sp>
        <p:nvSpPr>
          <p:cNvPr id="45" name="TextBox 44"/>
          <p:cNvSpPr txBox="1"/>
          <p:nvPr/>
        </p:nvSpPr>
        <p:spPr>
          <a:xfrm>
            <a:off x="5242176" y="4949864"/>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Thu</a:t>
            </a:r>
            <a:endParaRPr lang="en-US" b="1" dirty="0">
              <a:latin typeface="Times New Roman" pitchFamily="18" charset="0"/>
              <a:cs typeface="Times New Roman" pitchFamily="18" charset="0"/>
            </a:endParaRPr>
          </a:p>
        </p:txBody>
      </p:sp>
      <p:sp>
        <p:nvSpPr>
          <p:cNvPr id="46" name="TextBox 45"/>
          <p:cNvSpPr txBox="1"/>
          <p:nvPr/>
        </p:nvSpPr>
        <p:spPr>
          <a:xfrm>
            <a:off x="6225083" y="4982130"/>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Fri</a:t>
            </a:r>
            <a:endParaRPr lang="en-US" b="1" dirty="0">
              <a:latin typeface="Times New Roman" pitchFamily="18" charset="0"/>
              <a:cs typeface="Times New Roman" pitchFamily="18" charset="0"/>
            </a:endParaRPr>
          </a:p>
        </p:txBody>
      </p:sp>
      <p:sp>
        <p:nvSpPr>
          <p:cNvPr id="47" name="TextBox 46"/>
          <p:cNvSpPr txBox="1"/>
          <p:nvPr/>
        </p:nvSpPr>
        <p:spPr>
          <a:xfrm>
            <a:off x="7063283" y="4974460"/>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Sat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5516606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10"/>
            <a:ext cx="9144000" cy="5986090"/>
          </a:xfrm>
          <a:prstGeom prst="rect">
            <a:avLst/>
          </a:prstGeom>
          <a:solidFill>
            <a:schemeClr val="tx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a:solidFill>
            <a:schemeClr val="bg1"/>
          </a:solidFill>
        </p:spPr>
        <p:txBody>
          <a:bodyPr>
            <a:normAutofit/>
          </a:bodyPr>
          <a:lstStyle/>
          <a:p>
            <a:pPr marL="0" indent="0">
              <a:buNone/>
            </a:pPr>
            <a:r>
              <a:rPr lang="en-US" sz="2000" b="1" dirty="0" smtClean="0">
                <a:solidFill>
                  <a:srgbClr val="6D1705"/>
                </a:solidFill>
                <a:effectLst/>
              </a:rPr>
              <a:t>Frequency of concentrate supplementation during preconditioning</a:t>
            </a: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a:p>
            <a:pPr marL="0" indent="0">
              <a:buNone/>
            </a:pPr>
            <a:endParaRPr lang="en-US" sz="1800" b="1" dirty="0" smtClean="0">
              <a:solidFill>
                <a:srgbClr val="6D1705"/>
              </a:solidFill>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cxnSp>
        <p:nvCxnSpPr>
          <p:cNvPr id="10" name="Straight Arrow Connector 9"/>
          <p:cNvCxnSpPr/>
          <p:nvPr/>
        </p:nvCxnSpPr>
        <p:spPr>
          <a:xfrm rot="5400000" flipH="1" flipV="1">
            <a:off x="-532606" y="3153330"/>
            <a:ext cx="33520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6800" y="4753530"/>
            <a:ext cx="6934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324100" y="2658030"/>
            <a:ext cx="1143000" cy="9144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381500" y="2658030"/>
            <a:ext cx="1143000" cy="9144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6438900" y="2658030"/>
            <a:ext cx="1143000" cy="9144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409700" y="2658030"/>
            <a:ext cx="1066800" cy="9906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3352800" y="2543730"/>
            <a:ext cx="1143000" cy="11430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5410200" y="2543731"/>
            <a:ext cx="1143000" cy="114300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983700" y="2708542"/>
            <a:ext cx="2943137" cy="584775"/>
          </a:xfrm>
          <a:prstGeom prst="rect">
            <a:avLst/>
          </a:prstGeom>
          <a:noFill/>
          <a:ln>
            <a:noFill/>
          </a:ln>
        </p:spPr>
        <p:txBody>
          <a:bodyPr wrap="square" rtlCol="0">
            <a:spAutoFit/>
          </a:bodyPr>
          <a:lstStyle/>
          <a:p>
            <a:r>
              <a:rPr lang="en-US" sz="3200" b="1" dirty="0" smtClean="0">
                <a:latin typeface="Times New Roman" pitchFamily="18" charset="0"/>
                <a:cs typeface="Times New Roman" pitchFamily="18" charset="0"/>
              </a:rPr>
              <a:t>Forage Intake</a:t>
            </a:r>
            <a:endParaRPr lang="en-US" sz="3200" b="1" dirty="0">
              <a:latin typeface="Times New Roman" pitchFamily="18" charset="0"/>
              <a:cs typeface="Times New Roman" pitchFamily="18" charset="0"/>
            </a:endParaRPr>
          </a:p>
        </p:txBody>
      </p:sp>
      <p:sp>
        <p:nvSpPr>
          <p:cNvPr id="20" name="TextBox 19"/>
          <p:cNvSpPr txBox="1"/>
          <p:nvPr/>
        </p:nvSpPr>
        <p:spPr>
          <a:xfrm>
            <a:off x="1524000" y="594360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sp>
        <p:nvSpPr>
          <p:cNvPr id="21" name="TextBox 20"/>
          <p:cNvSpPr txBox="1"/>
          <p:nvPr/>
        </p:nvSpPr>
        <p:spPr>
          <a:xfrm>
            <a:off x="3657600" y="594360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sp>
        <p:nvSpPr>
          <p:cNvPr id="22" name="TextBox 21"/>
          <p:cNvSpPr txBox="1"/>
          <p:nvPr/>
        </p:nvSpPr>
        <p:spPr>
          <a:xfrm>
            <a:off x="5791200" y="5924490"/>
            <a:ext cx="2209800" cy="400110"/>
          </a:xfrm>
          <a:prstGeom prst="rect">
            <a:avLst/>
          </a:prstGeom>
          <a:noFill/>
          <a:ln>
            <a:noFill/>
          </a:ln>
        </p:spPr>
        <p:txBody>
          <a:bodyPr wrap="square" rtlCol="0">
            <a:spAutoFit/>
          </a:bodyPr>
          <a:lstStyle/>
          <a:p>
            <a:r>
              <a:rPr lang="en-US" sz="2000" b="1" dirty="0" smtClean="0">
                <a:latin typeface="Times New Roman" pitchFamily="18" charset="0"/>
                <a:cs typeface="Times New Roman" pitchFamily="18" charset="0"/>
              </a:rPr>
              <a:t>Supplementation</a:t>
            </a:r>
            <a:endParaRPr lang="en-US" sz="2000" b="1" dirty="0">
              <a:latin typeface="Times New Roman" pitchFamily="18" charset="0"/>
              <a:cs typeface="Times New Roman" pitchFamily="18" charset="0"/>
            </a:endParaRPr>
          </a:p>
        </p:txBody>
      </p:sp>
      <p:cxnSp>
        <p:nvCxnSpPr>
          <p:cNvPr id="23" name="Straight Connector 22"/>
          <p:cNvCxnSpPr/>
          <p:nvPr/>
        </p:nvCxnSpPr>
        <p:spPr>
          <a:xfrm rot="5400000">
            <a:off x="1262064"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252664"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2004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295776"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3340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400800"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a:off x="2286000"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Up Arrow 30"/>
          <p:cNvSpPr/>
          <p:nvPr/>
        </p:nvSpPr>
        <p:spPr>
          <a:xfrm>
            <a:off x="4343400"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Up Arrow 31"/>
          <p:cNvSpPr/>
          <p:nvPr/>
        </p:nvSpPr>
        <p:spPr>
          <a:xfrm>
            <a:off x="6457952" y="5562600"/>
            <a:ext cx="381000" cy="457200"/>
          </a:xfrm>
          <a:prstGeom prst="upArrow">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7200900" y="2887587"/>
            <a:ext cx="1600200" cy="707886"/>
          </a:xfrm>
          <a:prstGeom prst="rect">
            <a:avLst/>
          </a:prstGeom>
          <a:noFill/>
          <a:ln>
            <a:noFill/>
          </a:ln>
        </p:spPr>
        <p:txBody>
          <a:bodyPr wrap="square" rtlCol="0">
            <a:spAutoFit/>
          </a:bodyPr>
          <a:lstStyle/>
          <a:p>
            <a:r>
              <a:rPr lang="en-US" sz="2000" b="1" dirty="0" smtClean="0">
                <a:solidFill>
                  <a:srgbClr val="0000FF"/>
                </a:solidFill>
                <a:latin typeface="Times New Roman" pitchFamily="18" charset="0"/>
                <a:cs typeface="Times New Roman" pitchFamily="18" charset="0"/>
              </a:rPr>
              <a:t>3x/week </a:t>
            </a:r>
          </a:p>
          <a:p>
            <a:r>
              <a:rPr lang="en-US" sz="2000" b="1" dirty="0" smtClean="0">
                <a:solidFill>
                  <a:srgbClr val="0000FF"/>
                </a:solidFill>
                <a:latin typeface="Times New Roman" pitchFamily="18" charset="0"/>
                <a:cs typeface="Times New Roman" pitchFamily="18" charset="0"/>
              </a:rPr>
              <a:t>at 1% of BW</a:t>
            </a:r>
            <a:endParaRPr lang="en-US" sz="2000" b="1" dirty="0">
              <a:solidFill>
                <a:srgbClr val="0000FF"/>
              </a:solidFill>
              <a:latin typeface="Times New Roman" pitchFamily="18" charset="0"/>
              <a:cs typeface="Times New Roman" pitchFamily="18" charset="0"/>
            </a:endParaRPr>
          </a:p>
        </p:txBody>
      </p:sp>
      <p:cxnSp>
        <p:nvCxnSpPr>
          <p:cNvPr id="36" name="Straight Connector 35"/>
          <p:cNvCxnSpPr/>
          <p:nvPr/>
        </p:nvCxnSpPr>
        <p:spPr>
          <a:xfrm rot="5400000">
            <a:off x="7238999" y="475353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447800" y="1944310"/>
            <a:ext cx="990600" cy="36725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438400" y="1944310"/>
            <a:ext cx="772525" cy="36725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210925" y="1913082"/>
            <a:ext cx="1284875" cy="39848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495800" y="1913082"/>
            <a:ext cx="914400" cy="39848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410200" y="1913082"/>
            <a:ext cx="1143000" cy="39848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553200" y="1913082"/>
            <a:ext cx="914400" cy="3984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200900" y="1187857"/>
            <a:ext cx="1943099" cy="707886"/>
          </a:xfrm>
          <a:prstGeom prst="rect">
            <a:avLst/>
          </a:prstGeom>
          <a:noFill/>
          <a:ln>
            <a:noFill/>
          </a:ln>
        </p:spPr>
        <p:txBody>
          <a:bodyPr wrap="square" rtlCol="0">
            <a:spAutoFit/>
          </a:bodyPr>
          <a:lstStyle/>
          <a:p>
            <a:r>
              <a:rPr lang="en-US" sz="2000" b="1" dirty="0" smtClean="0">
                <a:solidFill>
                  <a:srgbClr val="FF0000"/>
                </a:solidFill>
                <a:latin typeface="Times New Roman" pitchFamily="18" charset="0"/>
                <a:cs typeface="Times New Roman" pitchFamily="18" charset="0"/>
              </a:rPr>
              <a:t>3x/week </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at 0.5% of BW</a:t>
            </a:r>
            <a:endParaRPr lang="en-US" sz="2000" b="1" dirty="0">
              <a:solidFill>
                <a:srgbClr val="FF0000"/>
              </a:solidFill>
              <a:latin typeface="Times New Roman" pitchFamily="18" charset="0"/>
              <a:cs typeface="Times New Roman" pitchFamily="18" charset="0"/>
            </a:endParaRPr>
          </a:p>
        </p:txBody>
      </p:sp>
      <p:sp>
        <p:nvSpPr>
          <p:cNvPr id="39" name="TextBox 38"/>
          <p:cNvSpPr txBox="1"/>
          <p:nvPr/>
        </p:nvSpPr>
        <p:spPr>
          <a:xfrm>
            <a:off x="1185813"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Sun</a:t>
            </a:r>
            <a:endParaRPr lang="en-US" b="1" dirty="0">
              <a:latin typeface="Times New Roman" pitchFamily="18" charset="0"/>
              <a:cs typeface="Times New Roman" pitchFamily="18" charset="0"/>
            </a:endParaRPr>
          </a:p>
        </p:txBody>
      </p:sp>
      <p:sp>
        <p:nvSpPr>
          <p:cNvPr id="40" name="TextBox 39"/>
          <p:cNvSpPr txBox="1"/>
          <p:nvPr/>
        </p:nvSpPr>
        <p:spPr>
          <a:xfrm>
            <a:off x="2160840"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Mon</a:t>
            </a:r>
            <a:endParaRPr lang="en-US" b="1" dirty="0">
              <a:latin typeface="Times New Roman" pitchFamily="18" charset="0"/>
              <a:cs typeface="Times New Roman" pitchFamily="18" charset="0"/>
            </a:endParaRPr>
          </a:p>
        </p:txBody>
      </p:sp>
      <p:sp>
        <p:nvSpPr>
          <p:cNvPr id="43" name="TextBox 42"/>
          <p:cNvSpPr txBox="1"/>
          <p:nvPr/>
        </p:nvSpPr>
        <p:spPr>
          <a:xfrm>
            <a:off x="3078451"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Tue</a:t>
            </a:r>
            <a:endParaRPr lang="en-US" b="1" dirty="0">
              <a:latin typeface="Times New Roman" pitchFamily="18" charset="0"/>
              <a:cs typeface="Times New Roman" pitchFamily="18" charset="0"/>
            </a:endParaRPr>
          </a:p>
        </p:txBody>
      </p:sp>
      <p:sp>
        <p:nvSpPr>
          <p:cNvPr id="44" name="TextBox 43"/>
          <p:cNvSpPr txBox="1"/>
          <p:nvPr/>
        </p:nvSpPr>
        <p:spPr>
          <a:xfrm>
            <a:off x="4203952" y="4982130"/>
            <a:ext cx="640847"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Wed</a:t>
            </a:r>
            <a:endParaRPr lang="en-US" b="1" dirty="0">
              <a:latin typeface="Times New Roman" pitchFamily="18" charset="0"/>
              <a:cs typeface="Times New Roman" pitchFamily="18" charset="0"/>
            </a:endParaRPr>
          </a:p>
        </p:txBody>
      </p:sp>
      <p:sp>
        <p:nvSpPr>
          <p:cNvPr id="45" name="TextBox 44"/>
          <p:cNvSpPr txBox="1"/>
          <p:nvPr/>
        </p:nvSpPr>
        <p:spPr>
          <a:xfrm>
            <a:off x="5242176" y="4949864"/>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Thu</a:t>
            </a:r>
            <a:endParaRPr lang="en-US" b="1" dirty="0">
              <a:latin typeface="Times New Roman" pitchFamily="18" charset="0"/>
              <a:cs typeface="Times New Roman" pitchFamily="18" charset="0"/>
            </a:endParaRPr>
          </a:p>
        </p:txBody>
      </p:sp>
      <p:sp>
        <p:nvSpPr>
          <p:cNvPr id="46" name="TextBox 45"/>
          <p:cNvSpPr txBox="1"/>
          <p:nvPr/>
        </p:nvSpPr>
        <p:spPr>
          <a:xfrm>
            <a:off x="6225083" y="4982130"/>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Fri</a:t>
            </a:r>
            <a:endParaRPr lang="en-US" b="1" dirty="0">
              <a:latin typeface="Times New Roman" pitchFamily="18" charset="0"/>
              <a:cs typeface="Times New Roman" pitchFamily="18" charset="0"/>
            </a:endParaRPr>
          </a:p>
        </p:txBody>
      </p:sp>
      <p:sp>
        <p:nvSpPr>
          <p:cNvPr id="47" name="TextBox 46"/>
          <p:cNvSpPr txBox="1"/>
          <p:nvPr/>
        </p:nvSpPr>
        <p:spPr>
          <a:xfrm>
            <a:off x="7063283" y="4974460"/>
            <a:ext cx="808633" cy="369332"/>
          </a:xfrm>
          <a:prstGeom prst="rect">
            <a:avLst/>
          </a:prstGeom>
          <a:noFill/>
          <a:ln>
            <a:noFill/>
          </a:ln>
        </p:spPr>
        <p:txBody>
          <a:bodyPr wrap="square" rtlCol="0">
            <a:spAutoFit/>
          </a:bodyPr>
          <a:lstStyle/>
          <a:p>
            <a:pPr algn="ctr"/>
            <a:r>
              <a:rPr lang="en-US" b="1" dirty="0" smtClean="0">
                <a:latin typeface="Times New Roman" pitchFamily="18" charset="0"/>
                <a:cs typeface="Times New Roman" pitchFamily="18" charset="0"/>
              </a:rPr>
              <a:t>Sat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5964291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10"/>
            <a:ext cx="9144000" cy="5986090"/>
          </a:xfrm>
          <a:prstGeom prst="rect">
            <a:avLst/>
          </a:prstGeom>
          <a:solidFill>
            <a:schemeClr val="tx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a:solidFill>
            <a:schemeClr val="bg1"/>
          </a:solidFill>
        </p:spPr>
        <p:txBody>
          <a:bodyPr>
            <a:normAutofit/>
          </a:bodyPr>
          <a:lstStyle/>
          <a:p>
            <a:pPr marL="0" indent="0">
              <a:buNone/>
            </a:pPr>
            <a:r>
              <a:rPr lang="en-US" sz="1800" b="1" dirty="0" smtClean="0">
                <a:effectLst/>
              </a:rPr>
              <a:t>1. Frequency vs. level of energy supplementation for preconditioning calves.</a:t>
            </a:r>
          </a:p>
          <a:p>
            <a:pPr lvl="1"/>
            <a:r>
              <a:rPr lang="en-US" sz="1600" dirty="0" smtClean="0">
                <a:solidFill>
                  <a:srgbClr val="800000"/>
                </a:solidFill>
                <a:effectLst/>
              </a:rPr>
              <a:t>Factorial design of frequency (7 vs. 3x/</a:t>
            </a:r>
            <a:r>
              <a:rPr lang="en-US" sz="1600" dirty="0" err="1" smtClean="0">
                <a:solidFill>
                  <a:srgbClr val="800000"/>
                </a:solidFill>
                <a:effectLst/>
              </a:rPr>
              <a:t>wk</a:t>
            </a:r>
            <a:r>
              <a:rPr lang="en-US" sz="1600" dirty="0" smtClean="0">
                <a:solidFill>
                  <a:srgbClr val="800000"/>
                </a:solidFill>
                <a:effectLst/>
              </a:rPr>
              <a:t>) vs. level (0.5 vs. 1.0% of BW) of supplementation</a:t>
            </a:r>
          </a:p>
          <a:p>
            <a:pPr lvl="1"/>
            <a:r>
              <a:rPr lang="en-US" sz="1600" dirty="0" smtClean="0">
                <a:solidFill>
                  <a:srgbClr val="800000"/>
                </a:solidFill>
                <a:effectLst/>
              </a:rPr>
              <a:t>To be submitted to JAS in December 2015</a:t>
            </a:r>
          </a:p>
          <a:p>
            <a:pPr lvl="1"/>
            <a:r>
              <a:rPr lang="en-US" sz="1400" b="1" dirty="0" smtClean="0">
                <a:effectLst/>
              </a:rPr>
              <a:t>Funding source</a:t>
            </a:r>
            <a:r>
              <a:rPr lang="en-US" sz="1400" b="1" cap="all" dirty="0" smtClean="0">
                <a:effectLst/>
              </a:rPr>
              <a:t>: </a:t>
            </a:r>
            <a:br>
              <a:rPr lang="en-US" sz="1400" b="1" cap="all" dirty="0" smtClean="0">
                <a:effectLst/>
              </a:rPr>
            </a:br>
            <a:r>
              <a:rPr lang="en-US" sz="1400" b="1" cap="all" dirty="0" smtClean="0">
                <a:effectLst/>
              </a:rPr>
              <a:t>“</a:t>
            </a:r>
            <a:r>
              <a:rPr lang="en-US" sz="1400" b="1" dirty="0">
                <a:effectLst/>
              </a:rPr>
              <a:t>Enhancing the utilization of wet brewers grains by beef </a:t>
            </a:r>
            <a:r>
              <a:rPr lang="en-US" sz="1400" b="1" dirty="0" smtClean="0">
                <a:effectLst/>
              </a:rPr>
              <a:t>cattle producers</a:t>
            </a:r>
            <a:r>
              <a:rPr lang="en-US" sz="1400" b="1" dirty="0">
                <a:effectLst/>
              </a:rPr>
              <a:t>”</a:t>
            </a:r>
            <a:br>
              <a:rPr lang="en-US" sz="1400" b="1" dirty="0">
                <a:effectLst/>
              </a:rPr>
            </a:br>
            <a:r>
              <a:rPr lang="en-US" sz="1400" dirty="0" smtClean="0">
                <a:effectLst/>
              </a:rPr>
              <a:t>Role</a:t>
            </a:r>
            <a:r>
              <a:rPr lang="en-US" sz="1400" dirty="0">
                <a:effectLst/>
              </a:rPr>
              <a:t>: PI		</a:t>
            </a:r>
            <a:br>
              <a:rPr lang="en-US" sz="1400" dirty="0">
                <a:effectLst/>
              </a:rPr>
            </a:br>
            <a:r>
              <a:rPr lang="en-US" sz="1400" dirty="0">
                <a:effectLst/>
              </a:rPr>
              <a:t>Amount: $16,000	Agency: New Belgium Brewery Company, Asheville, </a:t>
            </a:r>
            <a:r>
              <a:rPr lang="en-US" sz="1400" dirty="0" smtClean="0">
                <a:effectLst/>
              </a:rPr>
              <a:t>NC</a:t>
            </a:r>
            <a:br>
              <a:rPr lang="en-US" sz="1400" dirty="0" smtClean="0">
                <a:effectLst/>
              </a:rPr>
            </a:br>
            <a:r>
              <a:rPr lang="en-US" sz="1400" dirty="0">
                <a:effectLst/>
              </a:rPr>
              <a:t>Amount: </a:t>
            </a:r>
            <a:r>
              <a:rPr lang="en-US" sz="1400" dirty="0" smtClean="0">
                <a:effectLst/>
              </a:rPr>
              <a:t>$</a:t>
            </a:r>
            <a:r>
              <a:rPr lang="en-US" sz="1400" dirty="0">
                <a:effectLst/>
              </a:rPr>
              <a:t>5</a:t>
            </a:r>
            <a:r>
              <a:rPr lang="en-US" sz="1400" dirty="0" smtClean="0">
                <a:effectLst/>
              </a:rPr>
              <a:t>,000</a:t>
            </a:r>
            <a:r>
              <a:rPr lang="en-US" sz="1400" dirty="0">
                <a:effectLst/>
              </a:rPr>
              <a:t>	Agency: </a:t>
            </a:r>
            <a:r>
              <a:rPr lang="en-US" sz="1400" dirty="0" err="1" smtClean="0">
                <a:effectLst/>
              </a:rPr>
              <a:t>Zoetis</a:t>
            </a:r>
            <a:r>
              <a:rPr lang="en-US" sz="1400" dirty="0" smtClean="0">
                <a:effectLst/>
              </a:rPr>
              <a:t> Animal Health</a:t>
            </a:r>
            <a:endParaRPr lang="en-US" sz="1400" dirty="0">
              <a:effectLst/>
            </a:endParaRPr>
          </a:p>
          <a:p>
            <a:pPr lvl="1"/>
            <a:endParaRPr lang="en-US" sz="1400" dirty="0">
              <a:effectLst/>
            </a:endParaRPr>
          </a:p>
          <a:p>
            <a:pPr lvl="1"/>
            <a:endParaRPr lang="en-US" sz="1400" dirty="0" smtClean="0">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graphicFrame>
        <p:nvGraphicFramePr>
          <p:cNvPr id="7" name="Diagram 6"/>
          <p:cNvGraphicFramePr/>
          <p:nvPr>
            <p:extLst>
              <p:ext uri="{D42A27DB-BD31-4B8C-83A1-F6EECF244321}">
                <p14:modId xmlns:p14="http://schemas.microsoft.com/office/powerpoint/2010/main" val="616617685"/>
              </p:ext>
            </p:extLst>
          </p:nvPr>
        </p:nvGraphicFramePr>
        <p:xfrm>
          <a:off x="581001" y="3242394"/>
          <a:ext cx="3540049" cy="335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4503147" y="3242394"/>
          <a:ext cx="3540049" cy="33508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840902" y="6078678"/>
            <a:ext cx="7462195" cy="369332"/>
          </a:xfrm>
          <a:prstGeom prst="rect">
            <a:avLst/>
          </a:prstGeom>
          <a:noFill/>
        </p:spPr>
        <p:txBody>
          <a:bodyPr wrap="square" rtlCol="0">
            <a:spAutoFit/>
          </a:bodyPr>
          <a:lstStyle/>
          <a:p>
            <a:r>
              <a:rPr lang="en-US" dirty="0" smtClean="0"/>
              <a:t>     3x0.5                           7x0.5                            3x1.0                           7x1.0 </a:t>
            </a:r>
            <a:endParaRPr lang="en-US" dirty="0"/>
          </a:p>
        </p:txBody>
      </p:sp>
      <p:sp>
        <p:nvSpPr>
          <p:cNvPr id="10" name="Rectangle 9"/>
          <p:cNvSpPr/>
          <p:nvPr/>
        </p:nvSpPr>
        <p:spPr>
          <a:xfrm>
            <a:off x="-36571" y="6528994"/>
            <a:ext cx="3189848" cy="276999"/>
          </a:xfrm>
          <a:prstGeom prst="rect">
            <a:avLst/>
          </a:prstGeom>
        </p:spPr>
        <p:txBody>
          <a:bodyPr wrap="none">
            <a:spAutoFit/>
          </a:bodyPr>
          <a:lstStyle/>
          <a:p>
            <a:r>
              <a:rPr lang="nb-NO" sz="1200" dirty="0" smtClean="0">
                <a:solidFill>
                  <a:srgbClr val="211E1E"/>
                </a:solidFill>
                <a:latin typeface="TimesNewRomanPSMT" charset="0"/>
              </a:rPr>
              <a:t>Moriel et al. (2016) J</a:t>
            </a:r>
            <a:r>
              <a:rPr lang="nb-NO" sz="1200" dirty="0">
                <a:solidFill>
                  <a:srgbClr val="211E1E"/>
                </a:solidFill>
                <a:latin typeface="TimesNewRomanPSMT" charset="0"/>
              </a:rPr>
              <a:t>. </a:t>
            </a:r>
            <a:r>
              <a:rPr lang="nb-NO" sz="1200" dirty="0" err="1">
                <a:solidFill>
                  <a:srgbClr val="211E1E"/>
                </a:solidFill>
                <a:latin typeface="TimesNewRomanPSMT" charset="0"/>
              </a:rPr>
              <a:t>Anim</a:t>
            </a:r>
            <a:r>
              <a:rPr lang="nb-NO" sz="1200" dirty="0">
                <a:solidFill>
                  <a:srgbClr val="211E1E"/>
                </a:solidFill>
                <a:latin typeface="TimesNewRomanPSMT" charset="0"/>
              </a:rPr>
              <a:t>. </a:t>
            </a:r>
            <a:r>
              <a:rPr lang="nb-NO" sz="1200" dirty="0" err="1">
                <a:solidFill>
                  <a:srgbClr val="211E1E"/>
                </a:solidFill>
                <a:latin typeface="TimesNewRomanPSMT" charset="0"/>
              </a:rPr>
              <a:t>Sci</a:t>
            </a:r>
            <a:r>
              <a:rPr lang="nb-NO" sz="1200" dirty="0">
                <a:solidFill>
                  <a:srgbClr val="211E1E"/>
                </a:solidFill>
                <a:latin typeface="TimesNewRomanPSMT" charset="0"/>
              </a:rPr>
              <a:t>. </a:t>
            </a:r>
            <a:r>
              <a:rPr lang="nb-NO" sz="1200" dirty="0" smtClean="0">
                <a:solidFill>
                  <a:srgbClr val="211E1E"/>
                </a:solidFill>
                <a:latin typeface="TimesNewRomanPSMT" charset="0"/>
              </a:rPr>
              <a:t>94:3030–3041 </a:t>
            </a:r>
            <a:endParaRPr lang="nb-NO" sz="1200" dirty="0"/>
          </a:p>
        </p:txBody>
      </p:sp>
    </p:spTree>
    <p:extLst>
      <p:ext uri="{BB962C8B-B14F-4D97-AF65-F5344CB8AC3E}">
        <p14:creationId xmlns:p14="http://schemas.microsoft.com/office/powerpoint/2010/main" val="18782076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0420"/>
            <a:ext cx="9144000" cy="598609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3" name="Content Placeholder 2"/>
          <p:cNvSpPr>
            <a:spLocks noGrp="1"/>
          </p:cNvSpPr>
          <p:nvPr>
            <p:ph idx="4294967295"/>
          </p:nvPr>
        </p:nvSpPr>
        <p:spPr>
          <a:xfrm>
            <a:off x="0" y="871538"/>
            <a:ext cx="9144000" cy="5986462"/>
          </a:xfrm>
        </p:spPr>
        <p:txBody>
          <a:bodyPr>
            <a:normAutofit/>
          </a:bodyPr>
          <a:lstStyle/>
          <a:p>
            <a:pPr marL="342900" indent="-342900">
              <a:buAutoNum type="arabicPeriod"/>
            </a:pPr>
            <a:r>
              <a:rPr lang="en-US" sz="1800" b="1" dirty="0" smtClean="0">
                <a:effectLst/>
              </a:rPr>
              <a:t>Frequency vs. level of energy supplementation for preconditioning calves.</a:t>
            </a:r>
          </a:p>
          <a:p>
            <a:pPr marL="625475" lvl="1" indent="-342900">
              <a:buAutoNum type="arabicPeriod"/>
            </a:pPr>
            <a:endParaRPr lang="en-US" sz="1400" dirty="0">
              <a:effectLst/>
            </a:endParaRPr>
          </a:p>
          <a:p>
            <a:pPr marL="342900" indent="-342900">
              <a:buAutoNum type="arabicPeriod"/>
            </a:pPr>
            <a:endParaRPr lang="en-US" sz="1800" b="1" dirty="0" smtClean="0">
              <a:effectLst/>
            </a:endParaRPr>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graphicFrame>
        <p:nvGraphicFramePr>
          <p:cNvPr id="12" name="Chart 11"/>
          <p:cNvGraphicFramePr>
            <a:graphicFrameLocks/>
          </p:cNvGraphicFramePr>
          <p:nvPr>
            <p:extLst>
              <p:ext uri="{D42A27DB-BD31-4B8C-83A1-F6EECF244321}">
                <p14:modId xmlns:p14="http://schemas.microsoft.com/office/powerpoint/2010/main" val="51702551"/>
              </p:ext>
            </p:extLst>
          </p:nvPr>
        </p:nvGraphicFramePr>
        <p:xfrm>
          <a:off x="1914959" y="3816325"/>
          <a:ext cx="5277511" cy="29896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435075" y="4680206"/>
            <a:ext cx="1412806" cy="646331"/>
          </a:xfrm>
          <a:prstGeom prst="rect">
            <a:avLst/>
          </a:prstGeom>
          <a:solidFill>
            <a:srgbClr val="FFFFEF"/>
          </a:solidFill>
          <a:ln>
            <a:solidFill>
              <a:srgbClr val="000000"/>
            </a:solidFill>
          </a:ln>
        </p:spPr>
        <p:txBody>
          <a:bodyPr wrap="square" rtlCol="0">
            <a:spAutoFit/>
          </a:bodyPr>
          <a:lstStyle/>
          <a:p>
            <a:r>
              <a:rPr lang="en-US" b="1" dirty="0" smtClean="0">
                <a:solidFill>
                  <a:srgbClr val="000000"/>
                </a:solidFill>
              </a:rPr>
              <a:t>Freq. x day</a:t>
            </a:r>
          </a:p>
          <a:p>
            <a:r>
              <a:rPr lang="en-US" b="1" i="1" dirty="0" smtClean="0">
                <a:solidFill>
                  <a:srgbClr val="000000"/>
                </a:solidFill>
              </a:rPr>
              <a:t>P</a:t>
            </a:r>
            <a:r>
              <a:rPr lang="en-US" b="1" dirty="0" smtClean="0">
                <a:solidFill>
                  <a:srgbClr val="000000"/>
                </a:solidFill>
              </a:rPr>
              <a:t> = 0.06</a:t>
            </a:r>
            <a:endParaRPr lang="en-US" b="1" dirty="0">
              <a:solidFill>
                <a:srgbClr val="000000"/>
              </a:solidFill>
            </a:endParaRPr>
          </a:p>
        </p:txBody>
      </p:sp>
      <p:sp>
        <p:nvSpPr>
          <p:cNvPr id="8" name="TextBox 7"/>
          <p:cNvSpPr txBox="1"/>
          <p:nvPr/>
        </p:nvSpPr>
        <p:spPr>
          <a:xfrm>
            <a:off x="3011133" y="3816325"/>
            <a:ext cx="4181337" cy="584776"/>
          </a:xfrm>
          <a:prstGeom prst="rect">
            <a:avLst/>
          </a:prstGeom>
          <a:noFill/>
        </p:spPr>
        <p:txBody>
          <a:bodyPr wrap="square" rtlCol="0">
            <a:spAutoFit/>
          </a:bodyPr>
          <a:lstStyle/>
          <a:p>
            <a:r>
              <a:rPr lang="en-US" sz="1600" i="1" dirty="0" smtClean="0"/>
              <a:t>Serum titers against Bovine Viral Diarrhea Virus type 1b on d 42</a:t>
            </a:r>
            <a:endParaRPr lang="en-US" sz="1600" i="1" dirty="0"/>
          </a:p>
        </p:txBody>
      </p:sp>
      <p:sp>
        <p:nvSpPr>
          <p:cNvPr id="10" name="TextBox 9"/>
          <p:cNvSpPr txBox="1"/>
          <p:nvPr/>
        </p:nvSpPr>
        <p:spPr>
          <a:xfrm>
            <a:off x="7534970" y="5974996"/>
            <a:ext cx="1609030" cy="830997"/>
          </a:xfrm>
          <a:prstGeom prst="rect">
            <a:avLst/>
          </a:prstGeom>
          <a:noFill/>
        </p:spPr>
        <p:txBody>
          <a:bodyPr wrap="square" rtlCol="0">
            <a:spAutoFit/>
          </a:bodyPr>
          <a:lstStyle/>
          <a:p>
            <a:r>
              <a:rPr lang="en-US" sz="1600" i="1" dirty="0" smtClean="0">
                <a:solidFill>
                  <a:srgbClr val="FF0000"/>
                </a:solidFill>
              </a:rPr>
              <a:t>No serum BVDV1-b titers detected on d 0</a:t>
            </a:r>
            <a:endParaRPr lang="en-US" sz="1600" i="1" dirty="0">
              <a:solidFill>
                <a:srgbClr val="FF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127774868"/>
              </p:ext>
            </p:extLst>
          </p:nvPr>
        </p:nvGraphicFramePr>
        <p:xfrm>
          <a:off x="1320006" y="1312993"/>
          <a:ext cx="6502400" cy="2424430"/>
        </p:xfrm>
        <a:graphic>
          <a:graphicData uri="http://schemas.openxmlformats.org/drawingml/2006/table">
            <a:tbl>
              <a:tblPr firstRow="1" firstCol="1" bandRow="1"/>
              <a:tblGrid>
                <a:gridCol w="1219200"/>
                <a:gridCol w="825500"/>
                <a:gridCol w="825500"/>
                <a:gridCol w="825500"/>
                <a:gridCol w="825500"/>
                <a:gridCol w="825500"/>
                <a:gridCol w="1155700"/>
              </a:tblGrid>
              <a:tr h="203200">
                <a:tc>
                  <a:txBody>
                    <a:bodyPr/>
                    <a:lstStyle/>
                    <a:p>
                      <a:pPr algn="l" fontAlgn="ctr"/>
                      <a:r>
                        <a:rPr lang="en-US" sz="1400" b="1" i="0" u="none" strike="noStrike" dirty="0">
                          <a:solidFill>
                            <a:srgbClr val="000000"/>
                          </a:solidFill>
                          <a:effectLst/>
                          <a:latin typeface="+mj-lt"/>
                        </a:rPr>
                        <a:t> </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20000"/>
                        <a:lumOff val="80000"/>
                      </a:schemeClr>
                    </a:solidFill>
                  </a:tcPr>
                </a:tc>
                <a:tc gridSpan="4">
                  <a:txBody>
                    <a:bodyPr/>
                    <a:lstStyle/>
                    <a:p>
                      <a:pPr algn="ctr" fontAlgn="ctr"/>
                      <a:r>
                        <a:rPr lang="en-US" sz="1400" b="1" i="0" u="none" strike="noStrike" dirty="0">
                          <a:solidFill>
                            <a:srgbClr val="000000"/>
                          </a:solidFill>
                          <a:effectLst/>
                          <a:latin typeface="+mj-lt"/>
                        </a:rPr>
                        <a:t>Treatment </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400" b="1" i="0" u="none" strike="noStrike" dirty="0">
                          <a:solidFill>
                            <a:srgbClr val="000000"/>
                          </a:solidFill>
                          <a:effectLst/>
                          <a:latin typeface="+mj-lt"/>
                        </a:rPr>
                        <a:t> </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20000"/>
                        <a:lumOff val="80000"/>
                      </a:schemeClr>
                    </a:solidFill>
                  </a:tcPr>
                </a:tc>
                <a:tc>
                  <a:txBody>
                    <a:bodyPr/>
                    <a:lstStyle/>
                    <a:p>
                      <a:pPr algn="ctr" fontAlgn="ctr"/>
                      <a:r>
                        <a:rPr lang="en-US" sz="1400" b="1" i="0" u="none" strike="noStrike" dirty="0">
                          <a:solidFill>
                            <a:srgbClr val="000000"/>
                          </a:solidFill>
                          <a:effectLst/>
                          <a:latin typeface="+mj-lt"/>
                        </a:rPr>
                        <a:t> </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20000"/>
                        <a:lumOff val="80000"/>
                      </a:schemeClr>
                    </a:solidFill>
                  </a:tcPr>
                </a:tc>
              </a:tr>
              <a:tr h="203200">
                <a:tc>
                  <a:txBody>
                    <a:bodyPr/>
                    <a:lstStyle/>
                    <a:p>
                      <a:pPr algn="l" fontAlgn="ctr"/>
                      <a:r>
                        <a:rPr lang="en-US" sz="1400" b="1" i="0" u="none" strike="noStrike">
                          <a:solidFill>
                            <a:srgbClr val="000000"/>
                          </a:solidFill>
                          <a:effectLst/>
                          <a:latin typeface="+mj-lt"/>
                        </a:rPr>
                        <a:t>Item</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fontAlgn="ctr"/>
                      <a:r>
                        <a:rPr lang="en-US" sz="1400" b="1" i="0" u="none" strike="noStrike">
                          <a:solidFill>
                            <a:srgbClr val="000000"/>
                          </a:solidFill>
                          <a:effectLst/>
                          <a:latin typeface="+mj-lt"/>
                        </a:rPr>
                        <a:t>3X0.5</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fontAlgn="ctr"/>
                      <a:r>
                        <a:rPr lang="en-US" sz="1400" b="1" i="0" u="none" strike="noStrike">
                          <a:solidFill>
                            <a:srgbClr val="000000"/>
                          </a:solidFill>
                          <a:effectLst/>
                          <a:latin typeface="+mj-lt"/>
                        </a:rPr>
                        <a:t>7X0.5</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fontAlgn="ctr"/>
                      <a:r>
                        <a:rPr lang="en-US" sz="1400" b="1" i="0" u="none" strike="noStrike">
                          <a:solidFill>
                            <a:srgbClr val="000000"/>
                          </a:solidFill>
                          <a:effectLst/>
                          <a:latin typeface="+mj-lt"/>
                        </a:rPr>
                        <a:t>3X1.0</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fontAlgn="ctr"/>
                      <a:r>
                        <a:rPr lang="en-US" sz="1400" b="1" i="0" u="none" strike="noStrike">
                          <a:solidFill>
                            <a:srgbClr val="000000"/>
                          </a:solidFill>
                          <a:effectLst/>
                          <a:latin typeface="+mj-lt"/>
                        </a:rPr>
                        <a:t>7X1.0</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fontAlgn="ctr"/>
                      <a:r>
                        <a:rPr lang="en-US" sz="1400" b="1" i="0" u="none" strike="noStrike">
                          <a:solidFill>
                            <a:srgbClr val="000000"/>
                          </a:solidFill>
                          <a:effectLst/>
                          <a:latin typeface="+mj-lt"/>
                        </a:rPr>
                        <a:t>SEM</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fontAlgn="ctr"/>
                      <a:r>
                        <a:rPr lang="en-US" sz="1400" b="1" i="1" u="none" strike="noStrike" dirty="0">
                          <a:solidFill>
                            <a:srgbClr val="000000"/>
                          </a:solidFill>
                          <a:effectLst/>
                          <a:latin typeface="+mj-lt"/>
                        </a:rPr>
                        <a:t>P</a:t>
                      </a:r>
                      <a:r>
                        <a:rPr lang="en-US" sz="1400" b="1" i="0" u="none" strike="noStrike" dirty="0">
                          <a:solidFill>
                            <a:srgbClr val="000000"/>
                          </a:solidFill>
                          <a:effectLst/>
                          <a:latin typeface="+mj-lt"/>
                        </a:rPr>
                        <a:t>-value</a:t>
                      </a:r>
                      <a:endParaRPr lang="en-US" sz="1400" b="1" i="1" u="none" strike="noStrike" dirty="0">
                        <a:solidFill>
                          <a:srgbClr val="000000"/>
                        </a:solidFill>
                        <a:effectLst/>
                        <a:latin typeface="+mj-lt"/>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20000"/>
                        <a:lumOff val="80000"/>
                      </a:schemeClr>
                    </a:solidFill>
                  </a:tcPr>
                </a:tc>
              </a:tr>
              <a:tr h="190500">
                <a:tc>
                  <a:txBody>
                    <a:bodyPr/>
                    <a:lstStyle/>
                    <a:p>
                      <a:pPr algn="l" fontAlgn="ctr"/>
                      <a:r>
                        <a:rPr lang="en-US" sz="1400" b="1" i="0" u="none" strike="noStrike" dirty="0">
                          <a:solidFill>
                            <a:srgbClr val="000000"/>
                          </a:solidFill>
                          <a:effectLst/>
                          <a:latin typeface="+mj-lt"/>
                        </a:rPr>
                        <a:t>BW, kg</a:t>
                      </a:r>
                    </a:p>
                  </a:txBody>
                  <a:tcPr marL="12700" marR="12700" marT="9525"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200" b="0" i="0" u="none" strike="noStrike" dirty="0">
                        <a:solidFill>
                          <a:srgbClr val="000000"/>
                        </a:solidFill>
                        <a:effectLst/>
                        <a:latin typeface="+mj-lt"/>
                      </a:endParaRPr>
                    </a:p>
                  </a:txBody>
                  <a:tcPr marL="12700" marR="12700"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400" b="0" i="0" u="none" strike="noStrike">
                          <a:solidFill>
                            <a:srgbClr val="000000"/>
                          </a:solidFill>
                          <a:effectLst/>
                          <a:latin typeface="+mj-lt"/>
                        </a:rPr>
                        <a:t>Freq. x rate x day</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90500">
                <a:tc>
                  <a:txBody>
                    <a:bodyPr/>
                    <a:lstStyle/>
                    <a:p>
                      <a:pPr algn="l" fontAlgn="ctr"/>
                      <a:r>
                        <a:rPr lang="en-US" sz="1400" b="0" i="0" u="none" strike="noStrike" dirty="0">
                          <a:solidFill>
                            <a:srgbClr val="000000"/>
                          </a:solidFill>
                          <a:effectLst/>
                          <a:latin typeface="+mj-lt"/>
                        </a:rPr>
                        <a:t>   d 0</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212</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213</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214</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213</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2</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0.43</a:t>
                      </a:r>
                    </a:p>
                  </a:txBody>
                  <a:tcPr marL="12700" marR="12700" marT="9525" marB="0" anchor="ctr">
                    <a:lnL>
                      <a:noFill/>
                    </a:lnL>
                    <a:lnR>
                      <a:noFill/>
                    </a:lnR>
                    <a:lnT>
                      <a:noFill/>
                    </a:lnT>
                    <a:lnB>
                      <a:noFill/>
                    </a:lnB>
                    <a:solidFill>
                      <a:schemeClr val="bg1"/>
                    </a:solidFill>
                  </a:tcPr>
                </a:tc>
              </a:tr>
              <a:tr h="190500">
                <a:tc>
                  <a:txBody>
                    <a:bodyPr/>
                    <a:lstStyle/>
                    <a:p>
                      <a:pPr algn="l" fontAlgn="ctr"/>
                      <a:r>
                        <a:rPr lang="en-US" sz="1400" b="0" i="0" u="none" strike="noStrike">
                          <a:solidFill>
                            <a:srgbClr val="000000"/>
                          </a:solidFill>
                          <a:effectLst/>
                          <a:latin typeface="+mj-lt"/>
                        </a:rPr>
                        <a:t>   d 42</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255</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253</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258</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262</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3.4</a:t>
                      </a:r>
                    </a:p>
                  </a:txBody>
                  <a:tcPr marL="12700" marR="12700" marT="9525" marB="0" anchor="ctr">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r>
              <a:tr h="190500">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dirty="0">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r>
              <a:tr h="190500">
                <a:tc>
                  <a:txBody>
                    <a:bodyPr/>
                    <a:lstStyle/>
                    <a:p>
                      <a:pPr algn="l" fontAlgn="ctr"/>
                      <a:r>
                        <a:rPr lang="en-US" sz="1400" b="1" i="0" u="none" strike="noStrike" dirty="0">
                          <a:solidFill>
                            <a:srgbClr val="000000"/>
                          </a:solidFill>
                          <a:effectLst/>
                          <a:latin typeface="+mj-lt"/>
                        </a:rPr>
                        <a:t>d 0 to 42</a:t>
                      </a:r>
                    </a:p>
                  </a:txBody>
                  <a:tcPr marL="12700" marR="12700" marT="9525" marB="0" anchor="ctr">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l" fontAlgn="b"/>
                      <a:endParaRPr lang="en-US" sz="1200" b="0" i="0" u="none" strike="noStrike" dirty="0">
                        <a:solidFill>
                          <a:srgbClr val="000000"/>
                        </a:solidFill>
                        <a:effectLst/>
                        <a:latin typeface="+mj-lt"/>
                      </a:endParaRPr>
                    </a:p>
                  </a:txBody>
                  <a:tcPr marL="12700" marR="12700" marT="9525" marB="0" anchor="b">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Freq. x rate</a:t>
                      </a:r>
                    </a:p>
                  </a:txBody>
                  <a:tcPr marL="12700" marR="12700" marT="9525" marB="0" anchor="ctr">
                    <a:lnL>
                      <a:noFill/>
                    </a:lnL>
                    <a:lnR>
                      <a:noFill/>
                    </a:lnR>
                    <a:lnT>
                      <a:noFill/>
                    </a:lnT>
                    <a:lnB>
                      <a:noFill/>
                    </a:lnB>
                    <a:solidFill>
                      <a:schemeClr val="bg1"/>
                    </a:solidFill>
                  </a:tcPr>
                </a:tc>
              </a:tr>
              <a:tr h="190500">
                <a:tc>
                  <a:txBody>
                    <a:bodyPr/>
                    <a:lstStyle/>
                    <a:p>
                      <a:pPr algn="l" fontAlgn="ctr"/>
                      <a:r>
                        <a:rPr lang="en-US" sz="1400" b="0" i="0" u="none" strike="noStrike">
                          <a:solidFill>
                            <a:srgbClr val="000000"/>
                          </a:solidFill>
                          <a:effectLst/>
                          <a:latin typeface="+mj-lt"/>
                        </a:rPr>
                        <a:t>   ADG, kg/d</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1.01</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0.96</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1.04</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1.15</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0.104</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0.43</a:t>
                      </a:r>
                    </a:p>
                  </a:txBody>
                  <a:tcPr marL="12700" marR="12700" marT="9525" marB="0" anchor="ctr">
                    <a:lnL>
                      <a:noFill/>
                    </a:lnL>
                    <a:lnR>
                      <a:noFill/>
                    </a:lnR>
                    <a:lnT>
                      <a:noFill/>
                    </a:lnT>
                    <a:lnB>
                      <a:noFill/>
                    </a:lnB>
                    <a:solidFill>
                      <a:schemeClr val="bg1"/>
                    </a:solidFill>
                  </a:tcPr>
                </a:tc>
              </a:tr>
              <a:tr h="190500">
                <a:tc>
                  <a:txBody>
                    <a:bodyPr/>
                    <a:lstStyle/>
                    <a:p>
                      <a:pPr algn="l" fontAlgn="ctr"/>
                      <a:r>
                        <a:rPr lang="en-US" sz="1400" b="0" i="0" u="none" strike="noStrike">
                          <a:solidFill>
                            <a:srgbClr val="000000"/>
                          </a:solidFill>
                          <a:effectLst/>
                          <a:latin typeface="+mj-lt"/>
                        </a:rPr>
                        <a:t>   Total DMI, kg</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185</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174</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a:solidFill>
                            <a:srgbClr val="000000"/>
                          </a:solidFill>
                          <a:effectLst/>
                          <a:latin typeface="+mj-lt"/>
                        </a:rPr>
                        <a:t>192</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196</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10.2</a:t>
                      </a:r>
                    </a:p>
                  </a:txBody>
                  <a:tcPr marL="12700" marR="12700" marT="9525" marB="0" anchor="ctr">
                    <a:lnL>
                      <a:noFill/>
                    </a:lnL>
                    <a:lnR>
                      <a:noFill/>
                    </a:lnR>
                    <a:lnT>
                      <a:noFill/>
                    </a:lnT>
                    <a:lnB>
                      <a:noFill/>
                    </a:lnB>
                    <a:solidFill>
                      <a:schemeClr val="bg1"/>
                    </a:solidFill>
                  </a:tcPr>
                </a:tc>
                <a:tc>
                  <a:txBody>
                    <a:bodyPr/>
                    <a:lstStyle/>
                    <a:p>
                      <a:pPr algn="ctr" fontAlgn="ctr"/>
                      <a:r>
                        <a:rPr lang="en-US" sz="1400" b="0" i="0" u="none" strike="noStrike" dirty="0">
                          <a:solidFill>
                            <a:srgbClr val="000000"/>
                          </a:solidFill>
                          <a:effectLst/>
                          <a:latin typeface="+mj-lt"/>
                        </a:rPr>
                        <a:t>0.48</a:t>
                      </a:r>
                    </a:p>
                  </a:txBody>
                  <a:tcPr marL="12700" marR="12700" marT="9525" marB="0" anchor="ctr">
                    <a:lnL>
                      <a:noFill/>
                    </a:lnL>
                    <a:lnR>
                      <a:noFill/>
                    </a:lnR>
                    <a:lnT>
                      <a:noFill/>
                    </a:lnT>
                    <a:lnB>
                      <a:noFill/>
                    </a:lnB>
                    <a:solidFill>
                      <a:schemeClr val="bg1"/>
                    </a:solidFill>
                  </a:tcPr>
                </a:tc>
              </a:tr>
              <a:tr h="203200">
                <a:tc>
                  <a:txBody>
                    <a:bodyPr/>
                    <a:lstStyle/>
                    <a:p>
                      <a:pPr algn="l" fontAlgn="ctr"/>
                      <a:r>
                        <a:rPr lang="en-US" sz="1400" b="0" i="0" u="none" strike="noStrike">
                          <a:solidFill>
                            <a:srgbClr val="000000"/>
                          </a:solidFill>
                          <a:effectLst/>
                          <a:latin typeface="+mj-lt"/>
                        </a:rPr>
                        <a:t>   G:F</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mj-lt"/>
                        </a:rPr>
                        <a:t>0.23</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mj-lt"/>
                        </a:rPr>
                        <a:t>0.23</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mj-lt"/>
                        </a:rPr>
                        <a:t>0.23</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mj-lt"/>
                        </a:rPr>
                        <a:t>0.25</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effectLst/>
                          <a:latin typeface="+mj-lt"/>
                        </a:rPr>
                        <a:t>0.011</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effectLst/>
                          <a:latin typeface="+mj-lt"/>
                        </a:rPr>
                        <a:t>0.58</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Rectangle 6"/>
          <p:cNvSpPr/>
          <p:nvPr/>
        </p:nvSpPr>
        <p:spPr>
          <a:xfrm>
            <a:off x="-36571" y="6528994"/>
            <a:ext cx="3189848" cy="276999"/>
          </a:xfrm>
          <a:prstGeom prst="rect">
            <a:avLst/>
          </a:prstGeom>
        </p:spPr>
        <p:txBody>
          <a:bodyPr wrap="none">
            <a:spAutoFit/>
          </a:bodyPr>
          <a:lstStyle/>
          <a:p>
            <a:r>
              <a:rPr lang="nb-NO" sz="1200" dirty="0" smtClean="0">
                <a:solidFill>
                  <a:srgbClr val="211E1E"/>
                </a:solidFill>
                <a:latin typeface="TimesNewRomanPSMT" charset="0"/>
              </a:rPr>
              <a:t>Moriel et al. (2016) J</a:t>
            </a:r>
            <a:r>
              <a:rPr lang="nb-NO" sz="1200" dirty="0">
                <a:solidFill>
                  <a:srgbClr val="211E1E"/>
                </a:solidFill>
                <a:latin typeface="TimesNewRomanPSMT" charset="0"/>
              </a:rPr>
              <a:t>. </a:t>
            </a:r>
            <a:r>
              <a:rPr lang="nb-NO" sz="1200" dirty="0" err="1">
                <a:solidFill>
                  <a:srgbClr val="211E1E"/>
                </a:solidFill>
                <a:latin typeface="TimesNewRomanPSMT" charset="0"/>
              </a:rPr>
              <a:t>Anim</a:t>
            </a:r>
            <a:r>
              <a:rPr lang="nb-NO" sz="1200" dirty="0">
                <a:solidFill>
                  <a:srgbClr val="211E1E"/>
                </a:solidFill>
                <a:latin typeface="TimesNewRomanPSMT" charset="0"/>
              </a:rPr>
              <a:t>. </a:t>
            </a:r>
            <a:r>
              <a:rPr lang="nb-NO" sz="1200" dirty="0" err="1">
                <a:solidFill>
                  <a:srgbClr val="211E1E"/>
                </a:solidFill>
                <a:latin typeface="TimesNewRomanPSMT" charset="0"/>
              </a:rPr>
              <a:t>Sci</a:t>
            </a:r>
            <a:r>
              <a:rPr lang="nb-NO" sz="1200" dirty="0">
                <a:solidFill>
                  <a:srgbClr val="211E1E"/>
                </a:solidFill>
                <a:latin typeface="TimesNewRomanPSMT" charset="0"/>
              </a:rPr>
              <a:t>. </a:t>
            </a:r>
            <a:r>
              <a:rPr lang="nb-NO" sz="1200" dirty="0" smtClean="0">
                <a:solidFill>
                  <a:srgbClr val="211E1E"/>
                </a:solidFill>
                <a:latin typeface="TimesNewRomanPSMT" charset="0"/>
              </a:rPr>
              <a:t>94:3030–3041 </a:t>
            </a:r>
            <a:endParaRPr lang="nb-NO" sz="1200" dirty="0"/>
          </a:p>
        </p:txBody>
      </p:sp>
    </p:spTree>
    <p:extLst>
      <p:ext uri="{BB962C8B-B14F-4D97-AF65-F5344CB8AC3E}">
        <p14:creationId xmlns:p14="http://schemas.microsoft.com/office/powerpoint/2010/main" val="156318105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0420"/>
            <a:ext cx="9144000" cy="598609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descr="Screen Shot 2016-04-22 a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953556"/>
            <a:ext cx="7531100" cy="555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394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0420"/>
            <a:ext cx="9144000" cy="598609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26781258"/>
              </p:ext>
            </p:extLst>
          </p:nvPr>
        </p:nvGraphicFramePr>
        <p:xfrm>
          <a:off x="635000" y="2032000"/>
          <a:ext cx="8127999" cy="2649220"/>
        </p:xfrm>
        <a:graphic>
          <a:graphicData uri="http://schemas.openxmlformats.org/drawingml/2006/table">
            <a:tbl>
              <a:tblPr>
                <a:tableStyleId>{5C22544A-7EE6-4342-B048-85BDC9FD1C3A}</a:tableStyleId>
              </a:tblPr>
              <a:tblGrid>
                <a:gridCol w="2002174"/>
                <a:gridCol w="1225165"/>
                <a:gridCol w="1225165"/>
                <a:gridCol w="1225165"/>
                <a:gridCol w="1225165"/>
                <a:gridCol w="1225165"/>
              </a:tblGrid>
              <a:tr h="231486">
                <a:tc>
                  <a:txBody>
                    <a:bodyPr/>
                    <a:lstStyle/>
                    <a:p>
                      <a:pPr algn="l" fontAlgn="b"/>
                      <a:r>
                        <a:rPr lang="sk-SK" sz="2400" u="none" strike="noStrike" dirty="0">
                          <a:solidFill>
                            <a:schemeClr val="bg1"/>
                          </a:solidFill>
                          <a:effectLst/>
                        </a:rPr>
                        <a:t> </a:t>
                      </a:r>
                      <a:endParaRPr lang="sk-SK" sz="2400" b="1" i="0" u="none" strike="noStrike" dirty="0">
                        <a:solidFill>
                          <a:schemeClr val="bg1"/>
                        </a:solidFill>
                        <a:effectLst/>
                        <a:latin typeface="Calibri" charset="0"/>
                      </a:endParaRPr>
                    </a:p>
                  </a:txBody>
                  <a:tcPr marL="12700" marR="12700" marT="12700" marB="0" anchor="b">
                    <a:solidFill>
                      <a:schemeClr val="tx2">
                        <a:lumMod val="50000"/>
                      </a:schemeClr>
                    </a:solidFill>
                  </a:tcPr>
                </a:tc>
                <a:tc gridSpan="3">
                  <a:txBody>
                    <a:bodyPr/>
                    <a:lstStyle/>
                    <a:p>
                      <a:pPr algn="ctr" fontAlgn="b"/>
                      <a:r>
                        <a:rPr lang="en-US" sz="2400" u="none" strike="noStrike" dirty="0">
                          <a:solidFill>
                            <a:schemeClr val="bg1"/>
                          </a:solidFill>
                          <a:effectLst/>
                        </a:rPr>
                        <a:t>Treatment</a:t>
                      </a:r>
                      <a:endParaRPr lang="en-US" sz="2400" b="1" i="0" u="none" strike="noStrike" dirty="0">
                        <a:solidFill>
                          <a:schemeClr val="bg1"/>
                        </a:solidFill>
                        <a:effectLst/>
                        <a:latin typeface="Calibri" charset="0"/>
                      </a:endParaRPr>
                    </a:p>
                  </a:txBody>
                  <a:tcPr marL="12700" marR="12700" marT="12700" marB="0" anchor="b">
                    <a:solidFill>
                      <a:schemeClr val="tx2">
                        <a:lumMod val="50000"/>
                      </a:schemeClr>
                    </a:solidFill>
                  </a:tcPr>
                </a:tc>
                <a:tc hMerge="1">
                  <a:txBody>
                    <a:bodyPr/>
                    <a:lstStyle/>
                    <a:p>
                      <a:endParaRPr lang="en-US"/>
                    </a:p>
                  </a:txBody>
                  <a:tcPr/>
                </a:tc>
                <a:tc hMerge="1">
                  <a:txBody>
                    <a:bodyPr/>
                    <a:lstStyle/>
                    <a:p>
                      <a:endParaRPr lang="en-US"/>
                    </a:p>
                  </a:txBody>
                  <a:tcPr/>
                </a:tc>
                <a:tc>
                  <a:txBody>
                    <a:bodyPr/>
                    <a:lstStyle/>
                    <a:p>
                      <a:pPr algn="ctr" fontAlgn="b"/>
                      <a:r>
                        <a:rPr lang="sk-SK" sz="2400" u="none" strike="noStrike">
                          <a:solidFill>
                            <a:schemeClr val="bg1"/>
                          </a:solidFill>
                          <a:effectLst/>
                        </a:rPr>
                        <a:t> </a:t>
                      </a:r>
                      <a:endParaRPr lang="sk-SK" sz="2400" b="1" i="0" u="none" strike="noStrike">
                        <a:solidFill>
                          <a:schemeClr val="bg1"/>
                        </a:solidFill>
                        <a:effectLst/>
                        <a:latin typeface="Calibri" charset="0"/>
                      </a:endParaRPr>
                    </a:p>
                  </a:txBody>
                  <a:tcPr marL="12700" marR="12700" marT="12700" marB="0" anchor="b">
                    <a:solidFill>
                      <a:schemeClr val="tx2">
                        <a:lumMod val="50000"/>
                      </a:schemeClr>
                    </a:solidFill>
                  </a:tcPr>
                </a:tc>
                <a:tc>
                  <a:txBody>
                    <a:bodyPr/>
                    <a:lstStyle/>
                    <a:p>
                      <a:pPr algn="ctr" fontAlgn="b"/>
                      <a:r>
                        <a:rPr lang="en-US" sz="2400" u="none" strike="noStrike" dirty="0">
                          <a:solidFill>
                            <a:schemeClr val="bg1"/>
                          </a:solidFill>
                          <a:effectLst/>
                        </a:rPr>
                        <a:t>P-value</a:t>
                      </a:r>
                      <a:endParaRPr lang="en-US" sz="2400" b="1" i="0" u="none" strike="noStrike" dirty="0">
                        <a:solidFill>
                          <a:schemeClr val="bg1"/>
                        </a:solidFill>
                        <a:effectLst/>
                        <a:latin typeface="Calibri" charset="0"/>
                      </a:endParaRPr>
                    </a:p>
                  </a:txBody>
                  <a:tcPr marL="12700" marR="12700" marT="12700" marB="0" anchor="b">
                    <a:solidFill>
                      <a:schemeClr val="tx2">
                        <a:lumMod val="50000"/>
                      </a:schemeClr>
                    </a:solidFill>
                  </a:tcPr>
                </a:tc>
              </a:tr>
              <a:tr h="231486">
                <a:tc>
                  <a:txBody>
                    <a:bodyPr/>
                    <a:lstStyle/>
                    <a:p>
                      <a:pPr algn="l" fontAlgn="b"/>
                      <a:r>
                        <a:rPr lang="en-US" sz="2400" u="none" strike="noStrike" dirty="0">
                          <a:solidFill>
                            <a:schemeClr val="bg1"/>
                          </a:solidFill>
                          <a:effectLst/>
                        </a:rPr>
                        <a:t>Item</a:t>
                      </a:r>
                      <a:endParaRPr lang="en-US" sz="2400" b="1" i="0" u="none" strike="noStrike" dirty="0">
                        <a:solidFill>
                          <a:schemeClr val="bg1"/>
                        </a:solidFill>
                        <a:effectLst/>
                        <a:latin typeface="Calibri" charset="0"/>
                      </a:endParaRPr>
                    </a:p>
                  </a:txBody>
                  <a:tcPr marL="12700" marR="12700" marT="12700" marB="0" anchor="b">
                    <a:lnB w="12700" cap="flat" cmpd="sng" algn="ctr">
                      <a:solidFill>
                        <a:schemeClr val="tx2">
                          <a:lumMod val="60000"/>
                          <a:lumOff val="40000"/>
                        </a:schemeClr>
                      </a:solidFill>
                      <a:prstDash val="solid"/>
                      <a:round/>
                      <a:headEnd type="none" w="med" len="med"/>
                      <a:tailEnd type="none" w="med" len="med"/>
                    </a:lnB>
                    <a:solidFill>
                      <a:schemeClr val="tx2">
                        <a:lumMod val="50000"/>
                      </a:schemeClr>
                    </a:solidFill>
                  </a:tcPr>
                </a:tc>
                <a:tc>
                  <a:txBody>
                    <a:bodyPr/>
                    <a:lstStyle/>
                    <a:p>
                      <a:pPr algn="ctr" fontAlgn="b"/>
                      <a:r>
                        <a:rPr lang="en-US" sz="2400" u="none" strike="noStrike" dirty="0">
                          <a:solidFill>
                            <a:schemeClr val="bg1"/>
                          </a:solidFill>
                          <a:effectLst/>
                        </a:rPr>
                        <a:t>3X</a:t>
                      </a:r>
                      <a:endParaRPr lang="en-US" sz="2400" b="1" i="0" u="none" strike="noStrike" dirty="0">
                        <a:solidFill>
                          <a:schemeClr val="bg1"/>
                        </a:solidFill>
                        <a:effectLst/>
                        <a:latin typeface="Calibri" charset="0"/>
                      </a:endParaRPr>
                    </a:p>
                  </a:txBody>
                  <a:tcPr marL="12700" marR="12700" marT="12700" marB="0" anchor="b">
                    <a:lnB w="12700" cap="flat" cmpd="sng" algn="ctr">
                      <a:solidFill>
                        <a:schemeClr val="tx2">
                          <a:lumMod val="60000"/>
                          <a:lumOff val="40000"/>
                        </a:schemeClr>
                      </a:solidFill>
                      <a:prstDash val="solid"/>
                      <a:round/>
                      <a:headEnd type="none" w="med" len="med"/>
                      <a:tailEnd type="none" w="med" len="med"/>
                    </a:lnB>
                    <a:solidFill>
                      <a:schemeClr val="tx2">
                        <a:lumMod val="50000"/>
                      </a:schemeClr>
                    </a:solidFill>
                  </a:tcPr>
                </a:tc>
                <a:tc>
                  <a:txBody>
                    <a:bodyPr/>
                    <a:lstStyle/>
                    <a:p>
                      <a:pPr algn="ctr" fontAlgn="b"/>
                      <a:r>
                        <a:rPr lang="bg-BG" sz="2400" u="none" strike="noStrike" dirty="0">
                          <a:solidFill>
                            <a:schemeClr val="bg1"/>
                          </a:solidFill>
                          <a:effectLst/>
                        </a:rPr>
                        <a:t>7X-3X</a:t>
                      </a:r>
                      <a:endParaRPr lang="bg-BG" sz="2400" b="1" i="0" u="none" strike="noStrike" dirty="0">
                        <a:solidFill>
                          <a:schemeClr val="bg1"/>
                        </a:solidFill>
                        <a:effectLst/>
                        <a:latin typeface="Calibri" charset="0"/>
                      </a:endParaRPr>
                    </a:p>
                  </a:txBody>
                  <a:tcPr marL="12700" marR="12700" marT="12700" marB="0" anchor="b">
                    <a:lnB w="12700" cap="flat" cmpd="sng" algn="ctr">
                      <a:solidFill>
                        <a:schemeClr val="tx2">
                          <a:lumMod val="60000"/>
                          <a:lumOff val="40000"/>
                        </a:schemeClr>
                      </a:solidFill>
                      <a:prstDash val="solid"/>
                      <a:round/>
                      <a:headEnd type="none" w="med" len="med"/>
                      <a:tailEnd type="none" w="med" len="med"/>
                    </a:lnB>
                    <a:solidFill>
                      <a:schemeClr val="tx2">
                        <a:lumMod val="50000"/>
                      </a:schemeClr>
                    </a:solidFill>
                  </a:tcPr>
                </a:tc>
                <a:tc>
                  <a:txBody>
                    <a:bodyPr/>
                    <a:lstStyle/>
                    <a:p>
                      <a:pPr algn="ctr" fontAlgn="b"/>
                      <a:r>
                        <a:rPr lang="en-US" sz="2400" u="none" strike="noStrike" dirty="0">
                          <a:solidFill>
                            <a:schemeClr val="bg1"/>
                          </a:solidFill>
                          <a:effectLst/>
                        </a:rPr>
                        <a:t>7X</a:t>
                      </a:r>
                      <a:endParaRPr lang="en-US" sz="2400" b="1" i="0" u="none" strike="noStrike" dirty="0">
                        <a:solidFill>
                          <a:schemeClr val="bg1"/>
                        </a:solidFill>
                        <a:effectLst/>
                        <a:latin typeface="Calibri" charset="0"/>
                      </a:endParaRPr>
                    </a:p>
                  </a:txBody>
                  <a:tcPr marL="12700" marR="12700" marT="12700" marB="0" anchor="b">
                    <a:lnB w="12700" cap="flat" cmpd="sng" algn="ctr">
                      <a:solidFill>
                        <a:schemeClr val="tx2">
                          <a:lumMod val="60000"/>
                          <a:lumOff val="40000"/>
                        </a:schemeClr>
                      </a:solidFill>
                      <a:prstDash val="solid"/>
                      <a:round/>
                      <a:headEnd type="none" w="med" len="med"/>
                      <a:tailEnd type="none" w="med" len="med"/>
                    </a:lnB>
                    <a:solidFill>
                      <a:schemeClr val="tx2">
                        <a:lumMod val="50000"/>
                      </a:schemeClr>
                    </a:solidFill>
                  </a:tcPr>
                </a:tc>
                <a:tc>
                  <a:txBody>
                    <a:bodyPr/>
                    <a:lstStyle/>
                    <a:p>
                      <a:pPr algn="ctr" fontAlgn="b"/>
                      <a:r>
                        <a:rPr lang="en-US" sz="2400" u="none" strike="noStrike" dirty="0">
                          <a:solidFill>
                            <a:schemeClr val="bg1"/>
                          </a:solidFill>
                          <a:effectLst/>
                        </a:rPr>
                        <a:t>SEM </a:t>
                      </a:r>
                      <a:endParaRPr lang="en-US" sz="2400" b="1" i="0" u="none" strike="noStrike" dirty="0">
                        <a:solidFill>
                          <a:schemeClr val="bg1"/>
                        </a:solidFill>
                        <a:effectLst/>
                        <a:latin typeface="Calibri" charset="0"/>
                      </a:endParaRPr>
                    </a:p>
                  </a:txBody>
                  <a:tcPr marL="12700" marR="12700" marT="12700" marB="0" anchor="b">
                    <a:lnB w="12700" cap="flat" cmpd="sng" algn="ctr">
                      <a:solidFill>
                        <a:schemeClr val="tx2">
                          <a:lumMod val="60000"/>
                          <a:lumOff val="40000"/>
                        </a:schemeClr>
                      </a:solidFill>
                      <a:prstDash val="solid"/>
                      <a:round/>
                      <a:headEnd type="none" w="med" len="med"/>
                      <a:tailEnd type="none" w="med" len="med"/>
                    </a:lnB>
                    <a:solidFill>
                      <a:schemeClr val="tx2">
                        <a:lumMod val="50000"/>
                      </a:schemeClr>
                    </a:solidFill>
                  </a:tcPr>
                </a:tc>
                <a:tc>
                  <a:txBody>
                    <a:bodyPr/>
                    <a:lstStyle/>
                    <a:p>
                      <a:pPr algn="ctr" fontAlgn="b"/>
                      <a:r>
                        <a:rPr lang="en-US" sz="2400" u="none" strike="noStrike" dirty="0" err="1">
                          <a:solidFill>
                            <a:schemeClr val="bg1"/>
                          </a:solidFill>
                          <a:effectLst/>
                        </a:rPr>
                        <a:t>Trt</a:t>
                      </a:r>
                      <a:endParaRPr lang="en-US" sz="2400" b="1" i="0" u="none" strike="noStrike" dirty="0">
                        <a:solidFill>
                          <a:schemeClr val="bg1"/>
                        </a:solidFill>
                        <a:effectLst/>
                        <a:latin typeface="Calibri" charset="0"/>
                      </a:endParaRPr>
                    </a:p>
                  </a:txBody>
                  <a:tcPr marL="12700" marR="12700" marT="12700" marB="0" anchor="b">
                    <a:lnB w="12700" cap="flat" cmpd="sng" algn="ctr">
                      <a:solidFill>
                        <a:schemeClr val="tx2">
                          <a:lumMod val="60000"/>
                          <a:lumOff val="40000"/>
                        </a:schemeClr>
                      </a:solidFill>
                      <a:prstDash val="solid"/>
                      <a:round/>
                      <a:headEnd type="none" w="med" len="med"/>
                      <a:tailEnd type="none" w="med" len="med"/>
                    </a:lnB>
                    <a:solidFill>
                      <a:schemeClr val="tx2">
                        <a:lumMod val="50000"/>
                      </a:schemeClr>
                    </a:solidFill>
                  </a:tcPr>
                </a:tc>
              </a:tr>
              <a:tr h="231486">
                <a:tc>
                  <a:txBody>
                    <a:bodyPr/>
                    <a:lstStyle/>
                    <a:p>
                      <a:pPr algn="l" fontAlgn="b"/>
                      <a:r>
                        <a:rPr lang="en-US" sz="2400" b="1" u="none" strike="noStrike" dirty="0">
                          <a:effectLst/>
                        </a:rPr>
                        <a:t>ADG, </a:t>
                      </a:r>
                      <a:r>
                        <a:rPr lang="en-US" sz="2400" b="1" u="none" strike="noStrike" dirty="0" err="1">
                          <a:effectLst/>
                        </a:rPr>
                        <a:t>lb</a:t>
                      </a:r>
                      <a:r>
                        <a:rPr lang="en-US" sz="2400" b="1" u="none" strike="noStrike" dirty="0">
                          <a:effectLst/>
                        </a:rPr>
                        <a:t>/d</a:t>
                      </a:r>
                      <a:endParaRPr lang="en-US" sz="2400" b="1"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231486">
                <a:tc>
                  <a:txBody>
                    <a:bodyPr/>
                    <a:lstStyle/>
                    <a:p>
                      <a:pPr algn="l" fontAlgn="b"/>
                      <a:r>
                        <a:rPr lang="en-US" sz="2400" u="none" strike="noStrike" dirty="0">
                          <a:effectLst/>
                        </a:rPr>
                        <a:t>d 0 to 43</a:t>
                      </a:r>
                      <a:endParaRPr lang="en-US"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nb-NO" sz="2400" u="none" strike="noStrike" dirty="0">
                          <a:effectLst/>
                        </a:rPr>
                        <a:t>1.89</a:t>
                      </a:r>
                      <a:endParaRPr lang="nb-NO"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hr-HR" sz="2400" u="none" strike="noStrike" dirty="0">
                          <a:effectLst/>
                        </a:rPr>
                        <a:t>2.12</a:t>
                      </a:r>
                      <a:endParaRPr lang="hr-HR"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nb-NO" sz="2400" u="none" strike="noStrike" dirty="0">
                          <a:effectLst/>
                        </a:rPr>
                        <a:t>1.96</a:t>
                      </a:r>
                      <a:endParaRPr lang="nb-NO"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hr-HR" sz="2400" u="none" strike="noStrike" dirty="0">
                          <a:effectLst/>
                        </a:rPr>
                        <a:t>0.137</a:t>
                      </a:r>
                      <a:endParaRPr lang="hr-HR"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nb-NO" sz="2400" u="none" strike="noStrike" dirty="0">
                          <a:effectLst/>
                        </a:rPr>
                        <a:t>0.44</a:t>
                      </a:r>
                      <a:endParaRPr lang="nb-NO"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r>
              <a:tr h="231486">
                <a:tc>
                  <a:txBody>
                    <a:bodyPr/>
                    <a:lstStyle/>
                    <a:p>
                      <a:pPr algn="l" fontAlgn="b"/>
                      <a:r>
                        <a:rPr lang="en-US" sz="2400" b="1" u="none" strike="noStrike" dirty="0">
                          <a:effectLst/>
                        </a:rPr>
                        <a:t>Total DMI, </a:t>
                      </a:r>
                      <a:r>
                        <a:rPr lang="en-US" sz="2400" b="1" u="none" strike="noStrike" dirty="0" err="1">
                          <a:effectLst/>
                        </a:rPr>
                        <a:t>lb</a:t>
                      </a:r>
                      <a:r>
                        <a:rPr lang="en-US" sz="2400" b="1" u="none" strike="noStrike" dirty="0">
                          <a:effectLst/>
                        </a:rPr>
                        <a:t>/d</a:t>
                      </a:r>
                      <a:endParaRPr lang="en-US" sz="2400" b="1"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endParaRPr lang="en-US" sz="2400" b="0" i="0" u="none" strike="noStrike">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231486">
                <a:tc>
                  <a:txBody>
                    <a:bodyPr/>
                    <a:lstStyle/>
                    <a:p>
                      <a:pPr algn="l" fontAlgn="b"/>
                      <a:r>
                        <a:rPr lang="en-US" sz="2400" u="none" strike="noStrike" dirty="0">
                          <a:effectLst/>
                        </a:rPr>
                        <a:t>d 0 to 43</a:t>
                      </a:r>
                      <a:endParaRPr lang="en-US"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hr-HR" sz="2400" u="none" strike="noStrike" dirty="0" smtClean="0">
                          <a:effectLst/>
                        </a:rPr>
                        <a:t>424</a:t>
                      </a:r>
                      <a:endParaRPr lang="hr-HR"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nb-NO" sz="2400" u="none" strike="noStrike" dirty="0" smtClean="0">
                          <a:effectLst/>
                        </a:rPr>
                        <a:t>442</a:t>
                      </a:r>
                      <a:endParaRPr lang="nb-NO"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hr-HR" sz="2400" u="none" strike="noStrike" dirty="0" smtClean="0">
                          <a:effectLst/>
                        </a:rPr>
                        <a:t>439</a:t>
                      </a:r>
                      <a:endParaRPr lang="hr-HR"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hr-HR" sz="2400" u="none" strike="noStrike" dirty="0" smtClean="0">
                          <a:effectLst/>
                        </a:rPr>
                        <a:t>8.7</a:t>
                      </a:r>
                      <a:endParaRPr lang="hr-HR"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nb-NO" sz="2400" u="none" strike="noStrike" dirty="0">
                          <a:effectLst/>
                        </a:rPr>
                        <a:t>0.38</a:t>
                      </a:r>
                      <a:endParaRPr lang="nb-NO"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r>
              <a:tr h="231486">
                <a:tc>
                  <a:txBody>
                    <a:bodyPr/>
                    <a:lstStyle/>
                    <a:p>
                      <a:pPr algn="l" fontAlgn="b"/>
                      <a:r>
                        <a:rPr lang="en-US" sz="2400" b="1" u="none" strike="noStrike" dirty="0">
                          <a:effectLst/>
                        </a:rPr>
                        <a:t>G:F</a:t>
                      </a:r>
                      <a:endParaRPr lang="en-US" sz="2400" b="1"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r>
                        <a:rPr lang="nb-NO" sz="2400" u="none" strike="noStrike">
                          <a:effectLst/>
                        </a:rPr>
                        <a:t>0.196</a:t>
                      </a:r>
                      <a:endParaRPr lang="nb-NO" sz="2400" b="0" i="0" u="none" strike="noStrike">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r>
                        <a:rPr lang="tr-TR" sz="2400" u="none" strike="noStrike">
                          <a:effectLst/>
                        </a:rPr>
                        <a:t>0.212</a:t>
                      </a:r>
                      <a:endParaRPr lang="tr-TR" sz="2400" b="0" i="0" u="none" strike="noStrike">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r>
                        <a:rPr lang="nb-NO" sz="2400" u="none" strike="noStrike">
                          <a:effectLst/>
                        </a:rPr>
                        <a:t>0.191</a:t>
                      </a:r>
                      <a:endParaRPr lang="nb-NO" sz="2400" b="0" i="0" u="none" strike="noStrike">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r>
                        <a:rPr lang="hr-HR" sz="2400" u="none" strike="noStrike" dirty="0">
                          <a:effectLst/>
                        </a:rPr>
                        <a:t>0.0135</a:t>
                      </a:r>
                      <a:endParaRPr lang="hr-HR"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fontAlgn="b"/>
                      <a:r>
                        <a:rPr lang="nb-NO" sz="2400" u="none" strike="noStrike" dirty="0">
                          <a:effectLst/>
                        </a:rPr>
                        <a:t>0.57</a:t>
                      </a:r>
                      <a:endParaRPr lang="nb-NO" sz="2400" b="0" i="0" u="none" strike="noStrike" dirty="0">
                        <a:solidFill>
                          <a:srgbClr val="000000"/>
                        </a:solidFill>
                        <a:effectLst/>
                        <a:latin typeface="Calibri" charset="0"/>
                      </a:endParaRPr>
                    </a:p>
                  </a:txBody>
                  <a:tcPr marL="12700" marR="12700" marT="12700" marB="0"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bl>
          </a:graphicData>
        </a:graphic>
      </p:graphicFrame>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033952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0420"/>
            <a:ext cx="9144000" cy="598609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88"/>
            <a:ext cx="9144000" cy="538162"/>
          </a:xfrm>
          <a:solidFill>
            <a:srgbClr val="800000"/>
          </a:solidFill>
        </p:spPr>
        <p:txBody>
          <a:bodyPr>
            <a:normAutofit fontScale="90000"/>
          </a:bodyPr>
          <a:lstStyle/>
          <a:p>
            <a:endParaRPr lang="en-US" dirty="0"/>
          </a:p>
        </p:txBody>
      </p:sp>
      <p:sp>
        <p:nvSpPr>
          <p:cNvPr id="6" name="Text Box 2"/>
          <p:cNvSpPr txBox="1">
            <a:spLocks noChangeArrowheads="1"/>
          </p:cNvSpPr>
          <p:nvPr/>
        </p:nvSpPr>
        <p:spPr bwMode="auto">
          <a:xfrm>
            <a:off x="0" y="529695"/>
            <a:ext cx="9144000" cy="310725"/>
          </a:xfrm>
          <a:prstGeom prst="rect">
            <a:avLst/>
          </a:prstGeom>
          <a:solidFill>
            <a:srgbClr val="DB0202"/>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mbria" charset="0"/>
                <a:ea typeface="ÇlÇr ñæí©" charset="0"/>
              </a:rPr>
              <a:t> NC STATE </a:t>
            </a:r>
            <a:r>
              <a:rPr kumimoji="0" lang="en-US" sz="1200" b="0" i="0" u="none" strike="noStrike" cap="none" normalizeH="0" baseline="0" dirty="0">
                <a:ln>
                  <a:noFill/>
                </a:ln>
                <a:solidFill>
                  <a:srgbClr val="FFFFFF"/>
                </a:solidFill>
                <a:effectLst/>
                <a:latin typeface="Cambria" charset="0"/>
                <a:ea typeface="ÇlÇr ñæí©" charset="0"/>
              </a:rPr>
              <a:t>UNIVERSITY</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100131100"/>
              </p:ext>
            </p:extLst>
          </p:nvPr>
        </p:nvGraphicFramePr>
        <p:xfrm>
          <a:off x="128811" y="1683286"/>
          <a:ext cx="8886378" cy="3523973"/>
        </p:xfrm>
        <a:graphic>
          <a:graphicData uri="http://schemas.openxmlformats.org/drawingml/2006/table">
            <a:tbl>
              <a:tblPr>
                <a:tableStyleId>{5C22544A-7EE6-4342-B048-85BDC9FD1C3A}</a:tableStyleId>
              </a:tblPr>
              <a:tblGrid>
                <a:gridCol w="2190306"/>
                <a:gridCol w="1152522"/>
                <a:gridCol w="612965"/>
                <a:gridCol w="555435"/>
                <a:gridCol w="942978"/>
                <a:gridCol w="685800"/>
                <a:gridCol w="774138"/>
                <a:gridCol w="986117"/>
                <a:gridCol w="986117"/>
              </a:tblGrid>
              <a:tr h="230099">
                <a:tc>
                  <a:txBody>
                    <a:bodyPr/>
                    <a:lstStyle/>
                    <a:p>
                      <a:pPr algn="l" fontAlgn="b"/>
                      <a:r>
                        <a:rPr lang="sk-SK" sz="2000" u="none" strike="noStrike" dirty="0">
                          <a:solidFill>
                            <a:schemeClr val="bg1"/>
                          </a:solidFill>
                          <a:effectLst/>
                          <a:latin typeface="+mn-lt"/>
                        </a:rPr>
                        <a:t> </a:t>
                      </a:r>
                      <a:endParaRPr lang="sk-SK" sz="2000" b="1" i="0" u="none" strike="noStrike" dirty="0">
                        <a:solidFill>
                          <a:schemeClr val="bg1"/>
                        </a:solidFill>
                        <a:effectLst/>
                        <a:latin typeface="+mn-lt"/>
                      </a:endParaRPr>
                    </a:p>
                  </a:txBody>
                  <a:tcPr marL="12700" marR="12700" marT="12700" marB="0" anchor="b">
                    <a:solidFill>
                      <a:schemeClr val="tx2">
                        <a:lumMod val="50000"/>
                      </a:schemeClr>
                    </a:solidFill>
                  </a:tcPr>
                </a:tc>
                <a:tc gridSpan="4">
                  <a:txBody>
                    <a:bodyPr/>
                    <a:lstStyle/>
                    <a:p>
                      <a:pPr algn="ctr" fontAlgn="b"/>
                      <a:r>
                        <a:rPr lang="en-US" sz="2000" u="none" strike="noStrike" dirty="0">
                          <a:solidFill>
                            <a:schemeClr val="bg1"/>
                          </a:solidFill>
                          <a:effectLst/>
                          <a:latin typeface="+mn-lt"/>
                        </a:rPr>
                        <a:t>Treatment</a:t>
                      </a:r>
                      <a:endParaRPr lang="en-US" sz="2000" b="1" i="0" u="none" strike="noStrike" dirty="0">
                        <a:solidFill>
                          <a:schemeClr val="bg1"/>
                        </a:solidFill>
                        <a:effectLst/>
                        <a:latin typeface="+mn-lt"/>
                      </a:endParaRPr>
                    </a:p>
                  </a:txBody>
                  <a:tcPr marL="12700" marR="12700" marT="12700" marB="0" anchor="b">
                    <a:solidFill>
                      <a:schemeClr val="tx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sk-SK" sz="2000" u="none" strike="noStrike" dirty="0">
                          <a:solidFill>
                            <a:schemeClr val="bg1"/>
                          </a:solidFill>
                          <a:effectLst/>
                          <a:latin typeface="+mn-lt"/>
                        </a:rPr>
                        <a:t> </a:t>
                      </a:r>
                      <a:endParaRPr lang="sk-SK" sz="2000" b="1" i="0" u="none" strike="noStrike" dirty="0">
                        <a:solidFill>
                          <a:schemeClr val="bg1"/>
                        </a:solidFill>
                        <a:effectLst/>
                        <a:latin typeface="+mn-lt"/>
                      </a:endParaRPr>
                    </a:p>
                  </a:txBody>
                  <a:tcPr marL="12700" marR="12700" marT="12700" marB="0" anchor="b">
                    <a:solidFill>
                      <a:schemeClr val="tx2">
                        <a:lumMod val="50000"/>
                      </a:schemeClr>
                    </a:solidFill>
                  </a:tcPr>
                </a:tc>
                <a:tc gridSpan="3">
                  <a:txBody>
                    <a:bodyPr/>
                    <a:lstStyle/>
                    <a:p>
                      <a:pPr algn="ctr" fontAlgn="b"/>
                      <a:r>
                        <a:rPr lang="en-US" sz="2000" u="none" strike="noStrike">
                          <a:solidFill>
                            <a:schemeClr val="bg1"/>
                          </a:solidFill>
                          <a:effectLst/>
                          <a:latin typeface="+mn-lt"/>
                        </a:rPr>
                        <a:t>P-value</a:t>
                      </a:r>
                      <a:endParaRPr lang="en-US" sz="2000" b="1" i="0" u="none" strike="noStrike">
                        <a:solidFill>
                          <a:schemeClr val="bg1"/>
                        </a:solidFill>
                        <a:effectLst/>
                        <a:latin typeface="+mn-lt"/>
                      </a:endParaRPr>
                    </a:p>
                  </a:txBody>
                  <a:tcPr marL="12700" marR="12700" marT="12700" marB="0" anchor="b">
                    <a:solidFill>
                      <a:schemeClr val="tx2">
                        <a:lumMod val="50000"/>
                      </a:schemeClr>
                    </a:solidFill>
                  </a:tcPr>
                </a:tc>
                <a:tc hMerge="1">
                  <a:txBody>
                    <a:bodyPr/>
                    <a:lstStyle/>
                    <a:p>
                      <a:endParaRPr lang="en-US"/>
                    </a:p>
                  </a:txBody>
                  <a:tcPr/>
                </a:tc>
                <a:tc hMerge="1">
                  <a:txBody>
                    <a:bodyPr/>
                    <a:lstStyle/>
                    <a:p>
                      <a:endParaRPr lang="en-US"/>
                    </a:p>
                  </a:txBody>
                  <a:tcPr/>
                </a:tc>
              </a:tr>
              <a:tr h="230099">
                <a:tc>
                  <a:txBody>
                    <a:bodyPr/>
                    <a:lstStyle/>
                    <a:p>
                      <a:pPr algn="l" fontAlgn="b"/>
                      <a:r>
                        <a:rPr lang="en-US" sz="2000" u="none" strike="noStrike" dirty="0">
                          <a:solidFill>
                            <a:schemeClr val="bg1"/>
                          </a:solidFill>
                          <a:effectLst/>
                          <a:latin typeface="+mn-lt"/>
                        </a:rPr>
                        <a:t>Item</a:t>
                      </a:r>
                      <a:endParaRPr lang="en-US" sz="2000" b="1" i="0" u="none" strike="noStrike" dirty="0">
                        <a:solidFill>
                          <a:schemeClr val="bg1"/>
                        </a:solidFill>
                        <a:effectLst/>
                        <a:latin typeface="+mn-lt"/>
                      </a:endParaRPr>
                    </a:p>
                  </a:txBody>
                  <a:tcPr marL="12700" marR="12700" marT="12700" marB="0" anchor="b">
                    <a:solidFill>
                      <a:schemeClr val="tx2">
                        <a:lumMod val="50000"/>
                      </a:schemeClr>
                    </a:solidFill>
                  </a:tcPr>
                </a:tc>
                <a:tc>
                  <a:txBody>
                    <a:bodyPr/>
                    <a:lstStyle/>
                    <a:p>
                      <a:pPr algn="ctr" fontAlgn="b"/>
                      <a:r>
                        <a:rPr lang="en-US" sz="2000" u="none" strike="noStrike" dirty="0">
                          <a:solidFill>
                            <a:schemeClr val="bg1"/>
                          </a:solidFill>
                          <a:effectLst/>
                          <a:latin typeface="+mn-lt"/>
                        </a:rPr>
                        <a:t>3X</a:t>
                      </a:r>
                      <a:endParaRPr lang="en-US" sz="2000" b="1" i="0" u="none" strike="noStrike" dirty="0">
                        <a:solidFill>
                          <a:schemeClr val="bg1"/>
                        </a:solidFill>
                        <a:effectLst/>
                        <a:latin typeface="+mn-lt"/>
                      </a:endParaRPr>
                    </a:p>
                  </a:txBody>
                  <a:tcPr marL="12700" marR="12700" marT="12700" marB="0" anchor="b">
                    <a:solidFill>
                      <a:schemeClr val="tx2">
                        <a:lumMod val="50000"/>
                      </a:schemeClr>
                    </a:solidFill>
                  </a:tcPr>
                </a:tc>
                <a:tc gridSpan="2">
                  <a:txBody>
                    <a:bodyPr/>
                    <a:lstStyle/>
                    <a:p>
                      <a:pPr algn="ctr" fontAlgn="b"/>
                      <a:r>
                        <a:rPr lang="bg-BG" sz="2000" u="none" strike="noStrike" dirty="0">
                          <a:solidFill>
                            <a:schemeClr val="bg1"/>
                          </a:solidFill>
                          <a:effectLst/>
                          <a:latin typeface="+mn-lt"/>
                        </a:rPr>
                        <a:t>7X-3X</a:t>
                      </a:r>
                      <a:endParaRPr lang="bg-BG" sz="2000" b="1" i="0" u="none" strike="noStrike" dirty="0">
                        <a:solidFill>
                          <a:schemeClr val="bg1"/>
                        </a:solidFill>
                        <a:effectLst/>
                        <a:latin typeface="+mn-lt"/>
                      </a:endParaRPr>
                    </a:p>
                  </a:txBody>
                  <a:tcPr marL="12700" marR="12700" marT="12700" marB="0" anchor="b">
                    <a:solidFill>
                      <a:schemeClr val="tx2">
                        <a:lumMod val="50000"/>
                      </a:schemeClr>
                    </a:solidFill>
                  </a:tcPr>
                </a:tc>
                <a:tc hMerge="1">
                  <a:txBody>
                    <a:bodyPr/>
                    <a:lstStyle/>
                    <a:p>
                      <a:pPr algn="ctr" fontAlgn="b"/>
                      <a:endParaRPr lang="en-US" sz="1600" b="1" i="0" u="none" strike="noStrike" dirty="0">
                        <a:solidFill>
                          <a:schemeClr val="bg1"/>
                        </a:solidFill>
                        <a:effectLst/>
                        <a:latin typeface="Calibri" charset="0"/>
                      </a:endParaRPr>
                    </a:p>
                  </a:txBody>
                  <a:tcPr marL="12700" marR="12700" marT="12700" marB="0" anchor="b">
                    <a:solidFill>
                      <a:schemeClr val="tx2">
                        <a:lumMod val="50000"/>
                      </a:schemeClr>
                    </a:solidFill>
                  </a:tcPr>
                </a:tc>
                <a:tc>
                  <a:txBody>
                    <a:bodyPr/>
                    <a:lstStyle/>
                    <a:p>
                      <a:pPr algn="ctr" fontAlgn="b"/>
                      <a:r>
                        <a:rPr lang="en-US" sz="2000" u="none" strike="noStrike" dirty="0">
                          <a:solidFill>
                            <a:schemeClr val="bg1"/>
                          </a:solidFill>
                          <a:effectLst/>
                          <a:latin typeface="+mn-lt"/>
                        </a:rPr>
                        <a:t>7X</a:t>
                      </a:r>
                      <a:endParaRPr lang="en-US" sz="2000" b="1" i="0" u="none" strike="noStrike" dirty="0">
                        <a:solidFill>
                          <a:schemeClr val="bg1"/>
                        </a:solidFill>
                        <a:effectLst/>
                        <a:latin typeface="+mn-lt"/>
                      </a:endParaRPr>
                    </a:p>
                  </a:txBody>
                  <a:tcPr marL="12700" marR="12700" marT="12700" marB="0" anchor="b">
                    <a:solidFill>
                      <a:schemeClr val="tx2">
                        <a:lumMod val="50000"/>
                      </a:schemeClr>
                    </a:solidFill>
                  </a:tcPr>
                </a:tc>
                <a:tc>
                  <a:txBody>
                    <a:bodyPr/>
                    <a:lstStyle/>
                    <a:p>
                      <a:pPr algn="ctr" fontAlgn="b"/>
                      <a:r>
                        <a:rPr lang="en-US" sz="2000" u="none" strike="noStrike" dirty="0">
                          <a:solidFill>
                            <a:schemeClr val="bg1"/>
                          </a:solidFill>
                          <a:effectLst/>
                          <a:latin typeface="+mn-lt"/>
                        </a:rPr>
                        <a:t>SEM </a:t>
                      </a:r>
                      <a:endParaRPr lang="en-US" sz="2000" b="1" i="0" u="none" strike="noStrike" dirty="0">
                        <a:solidFill>
                          <a:schemeClr val="bg1"/>
                        </a:solidFill>
                        <a:effectLst/>
                        <a:latin typeface="+mn-lt"/>
                      </a:endParaRPr>
                    </a:p>
                  </a:txBody>
                  <a:tcPr marL="12700" marR="12700" marT="12700" marB="0" anchor="b">
                    <a:solidFill>
                      <a:schemeClr val="tx2">
                        <a:lumMod val="50000"/>
                      </a:schemeClr>
                    </a:solidFill>
                  </a:tcPr>
                </a:tc>
                <a:tc>
                  <a:txBody>
                    <a:bodyPr/>
                    <a:lstStyle/>
                    <a:p>
                      <a:pPr algn="ctr" fontAlgn="b"/>
                      <a:r>
                        <a:rPr lang="en-US" sz="2000" u="none" strike="noStrike" dirty="0" err="1">
                          <a:solidFill>
                            <a:schemeClr val="bg1"/>
                          </a:solidFill>
                          <a:effectLst/>
                          <a:latin typeface="+mn-lt"/>
                        </a:rPr>
                        <a:t>Trt</a:t>
                      </a:r>
                      <a:endParaRPr lang="en-US" sz="2000" b="1" i="0" u="none" strike="noStrike" dirty="0">
                        <a:solidFill>
                          <a:schemeClr val="bg1"/>
                        </a:solidFill>
                        <a:effectLst/>
                        <a:latin typeface="+mn-lt"/>
                      </a:endParaRPr>
                    </a:p>
                  </a:txBody>
                  <a:tcPr marL="12700" marR="12700" marT="12700" marB="0" anchor="b">
                    <a:solidFill>
                      <a:schemeClr val="tx2">
                        <a:lumMod val="50000"/>
                      </a:schemeClr>
                    </a:solidFill>
                  </a:tcPr>
                </a:tc>
                <a:tc>
                  <a:txBody>
                    <a:bodyPr/>
                    <a:lstStyle/>
                    <a:p>
                      <a:pPr algn="ctr" fontAlgn="b"/>
                      <a:r>
                        <a:rPr lang="en-US" sz="2000" u="none" strike="noStrike" dirty="0">
                          <a:solidFill>
                            <a:schemeClr val="bg1"/>
                          </a:solidFill>
                          <a:effectLst/>
                          <a:latin typeface="+mn-lt"/>
                        </a:rPr>
                        <a:t>Day</a:t>
                      </a:r>
                      <a:endParaRPr lang="en-US" sz="2000" b="1" i="0" u="none" strike="noStrike" dirty="0">
                        <a:solidFill>
                          <a:schemeClr val="bg1"/>
                        </a:solidFill>
                        <a:effectLst/>
                        <a:latin typeface="+mn-lt"/>
                      </a:endParaRPr>
                    </a:p>
                  </a:txBody>
                  <a:tcPr marL="12700" marR="12700" marT="12700" marB="0" anchor="b">
                    <a:solidFill>
                      <a:schemeClr val="tx2">
                        <a:lumMod val="50000"/>
                      </a:schemeClr>
                    </a:solidFill>
                  </a:tcPr>
                </a:tc>
                <a:tc>
                  <a:txBody>
                    <a:bodyPr/>
                    <a:lstStyle/>
                    <a:p>
                      <a:pPr algn="ctr" fontAlgn="b"/>
                      <a:r>
                        <a:rPr lang="en-US" sz="2000" u="none" strike="noStrike" dirty="0" err="1">
                          <a:solidFill>
                            <a:schemeClr val="bg1"/>
                          </a:solidFill>
                          <a:effectLst/>
                          <a:latin typeface="+mn-lt"/>
                        </a:rPr>
                        <a:t>Trt</a:t>
                      </a:r>
                      <a:r>
                        <a:rPr lang="en-US" sz="2000" u="none" strike="noStrike" dirty="0">
                          <a:solidFill>
                            <a:schemeClr val="bg1"/>
                          </a:solidFill>
                          <a:effectLst/>
                          <a:latin typeface="+mn-lt"/>
                        </a:rPr>
                        <a:t> x day</a:t>
                      </a:r>
                      <a:endParaRPr lang="en-US" sz="2000" b="1" i="0" u="none" strike="noStrike" dirty="0">
                        <a:solidFill>
                          <a:schemeClr val="bg1"/>
                        </a:solidFill>
                        <a:effectLst/>
                        <a:latin typeface="+mn-lt"/>
                      </a:endParaRPr>
                    </a:p>
                  </a:txBody>
                  <a:tcPr marL="12700" marR="12700" marT="12700" marB="0" anchor="b">
                    <a:solidFill>
                      <a:schemeClr val="tx2">
                        <a:lumMod val="50000"/>
                      </a:schemeClr>
                    </a:solidFill>
                  </a:tcPr>
                </a:tc>
              </a:tr>
              <a:tr h="327991">
                <a:tc>
                  <a:txBody>
                    <a:bodyPr/>
                    <a:lstStyle/>
                    <a:p>
                      <a:pPr algn="l" fontAlgn="b"/>
                      <a:r>
                        <a:rPr lang="en-US" sz="2000" b="1" u="none" strike="noStrike" dirty="0" err="1">
                          <a:effectLst/>
                          <a:latin typeface="+mn-lt"/>
                        </a:rPr>
                        <a:t>Haptoglobin</a:t>
                      </a:r>
                      <a:r>
                        <a:rPr lang="en-US" sz="2000" b="1" u="none" strike="noStrike" dirty="0">
                          <a:effectLst/>
                          <a:latin typeface="+mn-lt"/>
                        </a:rPr>
                        <a:t>, mg/</a:t>
                      </a:r>
                      <a:r>
                        <a:rPr lang="en-US" sz="2000" b="1" u="none" strike="noStrike" dirty="0" err="1">
                          <a:effectLst/>
                          <a:latin typeface="+mn-lt"/>
                        </a:rPr>
                        <a:t>dL</a:t>
                      </a:r>
                      <a:endParaRPr lang="en-US" sz="2000" b="1" i="0" u="none" strike="noStrike" dirty="0">
                        <a:solidFill>
                          <a:srgbClr val="000000"/>
                        </a:solidFill>
                        <a:effectLst/>
                        <a:latin typeface="+mn-lt"/>
                      </a:endParaRPr>
                    </a:p>
                  </a:txBody>
                  <a:tcPr marL="12700" marR="12700" marT="12700" marB="0" anchor="b"/>
                </a:tc>
                <a:tc>
                  <a:txBody>
                    <a:bodyPr/>
                    <a:lstStyle/>
                    <a:p>
                      <a:pPr algn="ctr" fontAlgn="b"/>
                      <a:r>
                        <a:rPr lang="nb-NO" sz="2000" u="none" strike="noStrike" dirty="0" smtClean="0">
                          <a:solidFill>
                            <a:srgbClr val="FF0000"/>
                          </a:solidFill>
                          <a:effectLst/>
                          <a:latin typeface="+mn-lt"/>
                        </a:rPr>
                        <a:t>0.443a</a:t>
                      </a:r>
                      <a:endParaRPr lang="nb-NO" sz="2000" b="0" i="0" u="none" strike="noStrike" dirty="0">
                        <a:solidFill>
                          <a:srgbClr val="FF0000"/>
                        </a:solidFill>
                        <a:effectLst/>
                        <a:latin typeface="+mn-lt"/>
                      </a:endParaRPr>
                    </a:p>
                  </a:txBody>
                  <a:tcPr marL="12700" marR="12700" marT="12700" marB="0" anchor="b"/>
                </a:tc>
                <a:tc gridSpan="2">
                  <a:txBody>
                    <a:bodyPr/>
                    <a:lstStyle/>
                    <a:p>
                      <a:pPr algn="ctr" fontAlgn="b"/>
                      <a:r>
                        <a:rPr lang="nb-NO" sz="2000" u="none" strike="noStrike" dirty="0" smtClean="0">
                          <a:solidFill>
                            <a:srgbClr val="FF0000"/>
                          </a:solidFill>
                          <a:effectLst/>
                          <a:latin typeface="+mn-lt"/>
                        </a:rPr>
                        <a:t>0.370b</a:t>
                      </a:r>
                      <a:endParaRPr lang="nb-NO" sz="2000" b="0" i="0" u="none" strike="noStrike" dirty="0">
                        <a:solidFill>
                          <a:srgbClr val="FF0000"/>
                        </a:solidFill>
                        <a:effectLst/>
                        <a:latin typeface="+mn-lt"/>
                      </a:endParaRPr>
                    </a:p>
                  </a:txBody>
                  <a:tcPr marL="12700" marR="12700" marT="12700" marB="0" anchor="b"/>
                </a:tc>
                <a:tc hMerge="1">
                  <a:txBody>
                    <a:bodyPr/>
                    <a:lstStyle/>
                    <a:p>
                      <a:pPr algn="ctr" fontAlgn="b"/>
                      <a:endParaRPr lang="is-IS" sz="1600" b="0" i="0" u="none" strike="noStrike">
                        <a:solidFill>
                          <a:srgbClr val="000000"/>
                        </a:solidFill>
                        <a:effectLst/>
                        <a:latin typeface="Calibri" charset="0"/>
                      </a:endParaRPr>
                    </a:p>
                  </a:txBody>
                  <a:tcPr marL="12700" marR="12700" marT="12700" marB="0" anchor="b"/>
                </a:tc>
                <a:tc>
                  <a:txBody>
                    <a:bodyPr/>
                    <a:lstStyle/>
                    <a:p>
                      <a:pPr algn="ctr" fontAlgn="b"/>
                      <a:r>
                        <a:rPr lang="is-IS" sz="2000" u="none" strike="noStrike" dirty="0" smtClean="0">
                          <a:solidFill>
                            <a:srgbClr val="FF0000"/>
                          </a:solidFill>
                          <a:effectLst/>
                          <a:latin typeface="+mn-lt"/>
                        </a:rPr>
                        <a:t>0.373b</a:t>
                      </a:r>
                      <a:endParaRPr lang="is-IS" sz="2000" b="0" i="0" u="none" strike="noStrike" dirty="0">
                        <a:solidFill>
                          <a:srgbClr val="FF0000"/>
                        </a:solidFill>
                        <a:effectLst/>
                        <a:latin typeface="+mn-lt"/>
                      </a:endParaRPr>
                    </a:p>
                  </a:txBody>
                  <a:tcPr marL="12700" marR="12700" marT="12700" marB="0" anchor="b"/>
                </a:tc>
                <a:tc>
                  <a:txBody>
                    <a:bodyPr/>
                    <a:lstStyle/>
                    <a:p>
                      <a:pPr algn="ctr" fontAlgn="b"/>
                      <a:r>
                        <a:rPr lang="is-IS" sz="2000" u="none" strike="noStrike" dirty="0" smtClean="0">
                          <a:effectLst/>
                          <a:latin typeface="+mn-lt"/>
                        </a:rPr>
                        <a:t>0.025</a:t>
                      </a:r>
                      <a:endParaRPr lang="is-IS" sz="2000" b="0" i="0" u="none" strike="noStrike" dirty="0">
                        <a:solidFill>
                          <a:srgbClr val="000000"/>
                        </a:solidFill>
                        <a:effectLst/>
                        <a:latin typeface="+mn-lt"/>
                      </a:endParaRPr>
                    </a:p>
                  </a:txBody>
                  <a:tcPr marL="12700" marR="12700" marT="12700" marB="0" anchor="b"/>
                </a:tc>
                <a:tc>
                  <a:txBody>
                    <a:bodyPr/>
                    <a:lstStyle/>
                    <a:p>
                      <a:pPr algn="ctr" fontAlgn="b"/>
                      <a:r>
                        <a:rPr lang="is-IS" sz="2000" u="none" strike="noStrike">
                          <a:effectLst/>
                          <a:latin typeface="+mn-lt"/>
                        </a:rPr>
                        <a:t>0.04</a:t>
                      </a:r>
                      <a:endParaRPr lang="is-IS" sz="2000" b="0" i="0" u="none" strike="noStrike">
                        <a:solidFill>
                          <a:srgbClr val="FF0000"/>
                        </a:solidFill>
                        <a:effectLst/>
                        <a:latin typeface="+mn-lt"/>
                      </a:endParaRPr>
                    </a:p>
                  </a:txBody>
                  <a:tcPr marL="12700" marR="12700" marT="12700" marB="0" anchor="b"/>
                </a:tc>
                <a:tc>
                  <a:txBody>
                    <a:bodyPr/>
                    <a:lstStyle/>
                    <a:p>
                      <a:pPr algn="ctr" fontAlgn="b"/>
                      <a:r>
                        <a:rPr lang="hr-HR" sz="2000" u="none" strike="noStrike">
                          <a:effectLst/>
                          <a:latin typeface="+mn-lt"/>
                        </a:rPr>
                        <a:t>&lt;0.0001</a:t>
                      </a:r>
                      <a:endParaRPr lang="hr-HR" sz="2000" b="0" i="0" u="none" strike="noStrike">
                        <a:solidFill>
                          <a:srgbClr val="000000"/>
                        </a:solidFill>
                        <a:effectLst/>
                        <a:latin typeface="+mn-lt"/>
                      </a:endParaRPr>
                    </a:p>
                  </a:txBody>
                  <a:tcPr marL="12700" marR="12700" marT="12700" marB="0" anchor="b"/>
                </a:tc>
                <a:tc>
                  <a:txBody>
                    <a:bodyPr/>
                    <a:lstStyle/>
                    <a:p>
                      <a:pPr algn="ctr" fontAlgn="b"/>
                      <a:r>
                        <a:rPr lang="it-IT" sz="2000" u="none" strike="noStrike">
                          <a:effectLst/>
                          <a:latin typeface="+mn-lt"/>
                        </a:rPr>
                        <a:t>0.94</a:t>
                      </a:r>
                      <a:endParaRPr lang="it-IT" sz="2000" b="0" i="0" u="none" strike="noStrike">
                        <a:solidFill>
                          <a:srgbClr val="000000"/>
                        </a:solidFill>
                        <a:effectLst/>
                        <a:latin typeface="+mn-lt"/>
                      </a:endParaRPr>
                    </a:p>
                  </a:txBody>
                  <a:tcPr marL="12700" marR="12700" marT="12700" marB="0" anchor="b"/>
                </a:tc>
              </a:tr>
              <a:tr h="230099">
                <a:tc gridSpan="2">
                  <a:txBody>
                    <a:bodyPr/>
                    <a:lstStyle/>
                    <a:p>
                      <a:pPr algn="l" fontAlgn="b"/>
                      <a:endParaRPr lang="en-US" sz="2000" b="0" i="1" u="none" strike="noStrike" dirty="0">
                        <a:solidFill>
                          <a:srgbClr val="000000"/>
                        </a:solidFill>
                        <a:effectLst/>
                        <a:latin typeface="+mn-lt"/>
                      </a:endParaRPr>
                    </a:p>
                  </a:txBody>
                  <a:tcPr marL="12700" marR="12700" marT="12700" marB="0" anchor="b">
                    <a:solidFill>
                      <a:schemeClr val="bg1"/>
                    </a:solidFill>
                  </a:tcPr>
                </a:tc>
                <a:tc hMerge="1">
                  <a:txBody>
                    <a:bodyPr/>
                    <a:lstStyle/>
                    <a:p>
                      <a:endParaRPr lang="en-US"/>
                    </a:p>
                  </a:txBody>
                  <a:tcPr/>
                </a:tc>
                <a:tc gridSpan="2">
                  <a:txBody>
                    <a:bodyPr/>
                    <a:lstStyle/>
                    <a:p>
                      <a:endParaRPr lang="en-US" sz="2000">
                        <a:latin typeface="+mn-lt"/>
                      </a:endParaRPr>
                    </a:p>
                  </a:txBody>
                  <a:tcPr marL="12700" marR="12700" marT="12700" marB="0" anchor="b">
                    <a:solidFill>
                      <a:schemeClr val="bg1"/>
                    </a:solidFill>
                  </a:tcPr>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solidFill>
                      <a:schemeClr val="bg1"/>
                    </a:solidFill>
                  </a:tcPr>
                </a:tc>
                <a:tc>
                  <a:txBody>
                    <a:bodyPr/>
                    <a:lstStyle/>
                    <a:p>
                      <a:endParaRPr lang="en-US" sz="2000" dirty="0">
                        <a:latin typeface="+mn-lt"/>
                      </a:endParaRPr>
                    </a:p>
                  </a:txBody>
                  <a:tcPr marL="12700" marR="12700" marT="12700" marB="0" anchor="b">
                    <a:solidFill>
                      <a:schemeClr val="bg1"/>
                    </a:solidFill>
                  </a:tcPr>
                </a:tc>
                <a:tc>
                  <a:txBody>
                    <a:bodyPr/>
                    <a:lstStyle/>
                    <a:p>
                      <a:pPr algn="ctr" fontAlgn="b"/>
                      <a:endParaRPr lang="en-US" sz="2000" b="0" i="0" u="none" strike="noStrike" dirty="0">
                        <a:solidFill>
                          <a:srgbClr val="000000"/>
                        </a:solidFill>
                        <a:effectLst/>
                        <a:latin typeface="+mn-lt"/>
                      </a:endParaRPr>
                    </a:p>
                  </a:txBody>
                  <a:tcPr marL="12700" marR="12700" marT="12700" marB="0" anchor="b">
                    <a:solidFill>
                      <a:schemeClr val="bg1"/>
                    </a:solidFill>
                  </a:tcPr>
                </a:tc>
                <a:tc>
                  <a:txBody>
                    <a:bodyPr/>
                    <a:lstStyle/>
                    <a:p>
                      <a:pPr algn="ctr" fontAlgn="b"/>
                      <a:endParaRPr lang="en-US" sz="2000" b="0" i="0" u="none" strike="noStrike" dirty="0">
                        <a:solidFill>
                          <a:srgbClr val="000000"/>
                        </a:solidFill>
                        <a:effectLst/>
                        <a:latin typeface="+mn-lt"/>
                      </a:endParaRPr>
                    </a:p>
                  </a:txBody>
                  <a:tcPr marL="12700" marR="12700" marT="12700" marB="0" anchor="b">
                    <a:solidFill>
                      <a:schemeClr val="bg1"/>
                    </a:solidFill>
                  </a:tcPr>
                </a:tc>
                <a:tc>
                  <a:txBody>
                    <a:bodyPr/>
                    <a:lstStyle/>
                    <a:p>
                      <a:pPr algn="ctr" fontAlgn="b"/>
                      <a:endParaRPr lang="en-US" sz="2000" b="0" i="0" u="none" strike="noStrike" dirty="0">
                        <a:solidFill>
                          <a:srgbClr val="000000"/>
                        </a:solidFill>
                        <a:effectLst/>
                        <a:latin typeface="+mn-lt"/>
                      </a:endParaRPr>
                    </a:p>
                  </a:txBody>
                  <a:tcPr marL="12700" marR="12700" marT="12700" marB="0" anchor="b">
                    <a:solidFill>
                      <a:schemeClr val="bg1"/>
                    </a:solidFill>
                  </a:tcPr>
                </a:tc>
                <a:tc>
                  <a:txBody>
                    <a:bodyPr/>
                    <a:lstStyle/>
                    <a:p>
                      <a:pPr algn="ctr" fontAlgn="b"/>
                      <a:endParaRPr lang="en-US" sz="2000" b="0" i="0" u="none" strike="noStrike" dirty="0">
                        <a:solidFill>
                          <a:srgbClr val="000000"/>
                        </a:solidFill>
                        <a:effectLst/>
                        <a:latin typeface="+mn-lt"/>
                      </a:endParaRPr>
                    </a:p>
                  </a:txBody>
                  <a:tcPr marL="12700" marR="12700" marT="12700" marB="0" anchor="b">
                    <a:solidFill>
                      <a:schemeClr val="bg1"/>
                    </a:solidFill>
                  </a:tcPr>
                </a:tc>
              </a:tr>
              <a:tr h="327991">
                <a:tc gridSpan="9">
                  <a:txBody>
                    <a:bodyPr/>
                    <a:lstStyle/>
                    <a:p>
                      <a:pPr algn="l" fontAlgn="b"/>
                      <a:r>
                        <a:rPr lang="en-US" sz="2000" b="1" u="none" strike="noStrike" dirty="0">
                          <a:effectLst/>
                          <a:latin typeface="+mn-lt"/>
                        </a:rPr>
                        <a:t>Infectious bovine </a:t>
                      </a:r>
                      <a:r>
                        <a:rPr lang="en-US" sz="2000" b="1" u="none" strike="noStrike" dirty="0" err="1">
                          <a:effectLst/>
                          <a:latin typeface="+mn-lt"/>
                        </a:rPr>
                        <a:t>rhinotracheitis</a:t>
                      </a:r>
                      <a:endParaRPr lang="en-US" sz="2000" b="1" i="1" u="none" strike="noStrike" dirty="0">
                        <a:solidFill>
                          <a:srgbClr val="000000"/>
                        </a:solidFill>
                        <a:effectLst/>
                        <a:latin typeface="+mn-lt"/>
                      </a:endParaRPr>
                    </a:p>
                  </a:txBody>
                  <a:tcPr marL="12700" marR="12700" marT="12700" marB="0" anchor="b"/>
                </a:tc>
                <a:tc hMerge="1">
                  <a:txBody>
                    <a:bodyPr/>
                    <a:lstStyle/>
                    <a:p>
                      <a:endParaRPr lang="en-US"/>
                    </a:p>
                  </a:txBody>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tc>
              </a:tr>
              <a:tr h="230099">
                <a:tc>
                  <a:txBody>
                    <a:bodyPr/>
                    <a:lstStyle/>
                    <a:p>
                      <a:pPr algn="l" fontAlgn="b"/>
                      <a:r>
                        <a:rPr lang="en-US" sz="2000" u="none" strike="noStrike" dirty="0">
                          <a:effectLst/>
                          <a:latin typeface="+mn-lt"/>
                        </a:rPr>
                        <a:t>Serum titers, log2</a:t>
                      </a:r>
                      <a:endParaRPr lang="en-US" sz="2000" b="0" i="0" u="none" strike="noStrike" dirty="0">
                        <a:solidFill>
                          <a:srgbClr val="000000"/>
                        </a:solidFill>
                        <a:effectLst/>
                        <a:latin typeface="+mn-lt"/>
                      </a:endParaRPr>
                    </a:p>
                  </a:txBody>
                  <a:tcPr marL="12700" marR="12700" marT="12700" marB="0" anchor="b"/>
                </a:tc>
                <a:tc>
                  <a:txBody>
                    <a:bodyPr/>
                    <a:lstStyle/>
                    <a:p>
                      <a:pPr algn="ctr" fontAlgn="b"/>
                      <a:r>
                        <a:rPr lang="nb-NO" sz="2000" u="none" strike="noStrike" dirty="0">
                          <a:solidFill>
                            <a:srgbClr val="FF0000"/>
                          </a:solidFill>
                          <a:effectLst/>
                          <a:latin typeface="+mn-lt"/>
                        </a:rPr>
                        <a:t>0.29a</a:t>
                      </a:r>
                      <a:endParaRPr lang="nb-NO" sz="2000" b="0" i="0" u="none" strike="noStrike" dirty="0">
                        <a:solidFill>
                          <a:srgbClr val="FF0000"/>
                        </a:solidFill>
                        <a:effectLst/>
                        <a:latin typeface="+mn-lt"/>
                      </a:endParaRPr>
                    </a:p>
                  </a:txBody>
                  <a:tcPr marL="12700" marR="12700" marT="12700" marB="0" anchor="b"/>
                </a:tc>
                <a:tc>
                  <a:txBody>
                    <a:bodyPr/>
                    <a:lstStyle/>
                    <a:p>
                      <a:pPr algn="ctr" fontAlgn="b"/>
                      <a:r>
                        <a:rPr lang="nb-NO" sz="2000" u="none" strike="noStrike" dirty="0">
                          <a:solidFill>
                            <a:srgbClr val="FF0000"/>
                          </a:solidFill>
                          <a:effectLst/>
                          <a:latin typeface="+mn-lt"/>
                        </a:rPr>
                        <a:t>0.88b</a:t>
                      </a:r>
                      <a:endParaRPr lang="nb-NO" sz="2000" b="0" i="0" u="none" strike="noStrike" dirty="0">
                        <a:solidFill>
                          <a:srgbClr val="FF0000"/>
                        </a:solidFill>
                        <a:effectLst/>
                        <a:latin typeface="+mn-lt"/>
                      </a:endParaRPr>
                    </a:p>
                  </a:txBody>
                  <a:tcPr marL="12700" marR="12700" marT="12700" marB="0" anchor="b"/>
                </a:tc>
                <a:tc gridSpan="2">
                  <a:txBody>
                    <a:bodyPr/>
                    <a:lstStyle/>
                    <a:p>
                      <a:pPr algn="ctr" fontAlgn="b"/>
                      <a:r>
                        <a:rPr lang="fi-FI" sz="2000" u="none" strike="noStrike" dirty="0">
                          <a:solidFill>
                            <a:srgbClr val="FF0000"/>
                          </a:solidFill>
                          <a:effectLst/>
                          <a:latin typeface="+mn-lt"/>
                        </a:rPr>
                        <a:t>0.79b</a:t>
                      </a:r>
                      <a:endParaRPr lang="fi-FI" sz="2000" b="0" i="0" u="none" strike="noStrike" dirty="0">
                        <a:solidFill>
                          <a:srgbClr val="FF0000"/>
                        </a:solidFill>
                        <a:effectLst/>
                        <a:latin typeface="+mn-lt"/>
                      </a:endParaRPr>
                    </a:p>
                  </a:txBody>
                  <a:tcPr marL="12700" marR="12700" marT="12700" marB="0" anchor="b"/>
                </a:tc>
                <a:tc hMerge="1">
                  <a:txBody>
                    <a:bodyPr/>
                    <a:lstStyle/>
                    <a:p>
                      <a:endParaRPr lang="en-US"/>
                    </a:p>
                  </a:txBody>
                  <a:tcPr/>
                </a:tc>
                <a:tc>
                  <a:txBody>
                    <a:bodyPr/>
                    <a:lstStyle/>
                    <a:p>
                      <a:pPr algn="ctr" fontAlgn="b"/>
                      <a:r>
                        <a:rPr lang="fi-FI" sz="2000" u="none" strike="noStrike" dirty="0">
                          <a:effectLst/>
                          <a:latin typeface="+mn-lt"/>
                        </a:rPr>
                        <a:t>0.179</a:t>
                      </a:r>
                      <a:endParaRPr lang="fi-FI" sz="2000" b="0" i="0" u="none" strike="noStrike" dirty="0">
                        <a:solidFill>
                          <a:srgbClr val="000000"/>
                        </a:solidFill>
                        <a:effectLst/>
                        <a:latin typeface="+mn-lt"/>
                      </a:endParaRPr>
                    </a:p>
                  </a:txBody>
                  <a:tcPr marL="12700" marR="12700" marT="12700" marB="0" anchor="b"/>
                </a:tc>
                <a:tc>
                  <a:txBody>
                    <a:bodyPr/>
                    <a:lstStyle/>
                    <a:p>
                      <a:pPr algn="ctr" fontAlgn="b"/>
                      <a:r>
                        <a:rPr lang="pt-BR" sz="2000" u="none" strike="noStrike">
                          <a:effectLst/>
                          <a:latin typeface="+mn-lt"/>
                        </a:rPr>
                        <a:t>0.05</a:t>
                      </a:r>
                      <a:endParaRPr lang="pt-BR" sz="2000" b="0" i="0" u="none" strike="noStrike">
                        <a:solidFill>
                          <a:srgbClr val="FF0000"/>
                        </a:solidFill>
                        <a:effectLst/>
                        <a:latin typeface="+mn-lt"/>
                      </a:endParaRPr>
                    </a:p>
                  </a:txBody>
                  <a:tcPr marL="12700" marR="12700" marT="12700" marB="0" anchor="b"/>
                </a:tc>
                <a:tc>
                  <a:txBody>
                    <a:bodyPr/>
                    <a:lstStyle/>
                    <a:p>
                      <a:pPr algn="ctr" fontAlgn="b"/>
                      <a:r>
                        <a:rPr lang="hr-HR" sz="2000" u="none" strike="noStrike" dirty="0">
                          <a:effectLst/>
                          <a:latin typeface="+mn-lt"/>
                        </a:rPr>
                        <a:t>&lt;0.0001</a:t>
                      </a:r>
                      <a:endParaRPr lang="hr-HR" sz="2000" b="0" i="0" u="none" strike="noStrike" dirty="0">
                        <a:solidFill>
                          <a:srgbClr val="000000"/>
                        </a:solidFill>
                        <a:effectLst/>
                        <a:latin typeface="+mn-lt"/>
                      </a:endParaRPr>
                    </a:p>
                  </a:txBody>
                  <a:tcPr marL="12700" marR="12700" marT="12700" marB="0" anchor="b"/>
                </a:tc>
                <a:tc>
                  <a:txBody>
                    <a:bodyPr/>
                    <a:lstStyle/>
                    <a:p>
                      <a:pPr algn="ctr" fontAlgn="b"/>
                      <a:r>
                        <a:rPr lang="hr-HR" sz="2000" u="none" strike="noStrike">
                          <a:effectLst/>
                          <a:latin typeface="+mn-lt"/>
                        </a:rPr>
                        <a:t>0.24</a:t>
                      </a:r>
                      <a:endParaRPr lang="hr-HR" sz="2000" b="0" i="0" u="none" strike="noStrike">
                        <a:solidFill>
                          <a:srgbClr val="000000"/>
                        </a:solidFill>
                        <a:effectLst/>
                        <a:latin typeface="+mn-lt"/>
                      </a:endParaRPr>
                    </a:p>
                  </a:txBody>
                  <a:tcPr marL="12700" marR="12700" marT="12700" marB="0" anchor="b"/>
                </a:tc>
              </a:tr>
              <a:tr h="257437">
                <a:tc>
                  <a:txBody>
                    <a:bodyPr/>
                    <a:lstStyle/>
                    <a:p>
                      <a:pPr algn="l" fontAlgn="b"/>
                      <a:endParaRPr lang="en-US" sz="2000" b="0" i="0" u="none" strike="noStrike" dirty="0">
                        <a:solidFill>
                          <a:srgbClr val="000000"/>
                        </a:solidFill>
                        <a:effectLst/>
                        <a:latin typeface="+mn-lt"/>
                      </a:endParaRPr>
                    </a:p>
                  </a:txBody>
                  <a:tcPr marL="12700" marR="12700" marT="12700" marB="0" anchor="b">
                    <a:solidFill>
                      <a:schemeClr val="bg1"/>
                    </a:solidFill>
                  </a:tcPr>
                </a:tc>
                <a:tc>
                  <a:txBody>
                    <a:bodyPr/>
                    <a:lstStyle/>
                    <a:p>
                      <a:endParaRPr lang="en-US" sz="2000">
                        <a:latin typeface="+mn-lt"/>
                      </a:endParaRPr>
                    </a:p>
                  </a:txBody>
                  <a:tcPr marL="12700" marR="12700" marT="12700" marB="0" anchor="b">
                    <a:solidFill>
                      <a:schemeClr val="bg1"/>
                    </a:solidFill>
                  </a:tcPr>
                </a:tc>
                <a:tc>
                  <a:txBody>
                    <a:bodyPr/>
                    <a:lstStyle/>
                    <a:p>
                      <a:endParaRPr lang="en-US" sz="2000">
                        <a:latin typeface="+mn-lt"/>
                      </a:endParaRPr>
                    </a:p>
                  </a:txBody>
                  <a:tcPr marL="12700" marR="12700" marT="12700" marB="0" anchor="b">
                    <a:solidFill>
                      <a:schemeClr val="bg1"/>
                    </a:solidFill>
                  </a:tcPr>
                </a:tc>
                <a:tc gridSpan="2">
                  <a:txBody>
                    <a:bodyPr/>
                    <a:lstStyle/>
                    <a:p>
                      <a:pPr algn="ctr" fontAlgn="b"/>
                      <a:endParaRPr lang="en-US" sz="2000" b="0" i="0" u="none" strike="noStrike" dirty="0">
                        <a:solidFill>
                          <a:srgbClr val="000000"/>
                        </a:solidFill>
                        <a:effectLst/>
                        <a:latin typeface="+mn-lt"/>
                      </a:endParaRPr>
                    </a:p>
                  </a:txBody>
                  <a:tcPr marL="12700" marR="12700" marT="12700" marB="0" anchor="b">
                    <a:solidFill>
                      <a:schemeClr val="bg1"/>
                    </a:solidFill>
                  </a:tcPr>
                </a:tc>
                <a:tc hMerge="1">
                  <a:txBody>
                    <a:bodyPr/>
                    <a:lstStyle/>
                    <a:p>
                      <a:endParaRPr lang="en-US"/>
                    </a:p>
                  </a:txBody>
                  <a:tcPr/>
                </a:tc>
                <a:tc>
                  <a:txBody>
                    <a:bodyPr/>
                    <a:lstStyle/>
                    <a:p>
                      <a:pPr algn="ctr" fontAlgn="b"/>
                      <a:endParaRPr lang="en-US" sz="2000" b="0" i="0" u="none" strike="noStrike" dirty="0">
                        <a:solidFill>
                          <a:srgbClr val="000000"/>
                        </a:solidFill>
                        <a:effectLst/>
                        <a:latin typeface="+mn-lt"/>
                      </a:endParaRPr>
                    </a:p>
                  </a:txBody>
                  <a:tcPr marL="12700" marR="12700" marT="12700" marB="0" anchor="b">
                    <a:solidFill>
                      <a:schemeClr val="bg1"/>
                    </a:solidFill>
                  </a:tcPr>
                </a:tc>
                <a:tc>
                  <a:txBody>
                    <a:bodyPr/>
                    <a:lstStyle/>
                    <a:p>
                      <a:pPr algn="ctr" fontAlgn="b"/>
                      <a:endParaRPr lang="en-US" sz="2000" b="0" i="0" u="none" strike="noStrike" dirty="0">
                        <a:solidFill>
                          <a:srgbClr val="000000"/>
                        </a:solidFill>
                        <a:effectLst/>
                        <a:latin typeface="+mn-lt"/>
                      </a:endParaRPr>
                    </a:p>
                  </a:txBody>
                  <a:tcPr marL="12700" marR="12700" marT="12700" marB="0" anchor="b">
                    <a:solidFill>
                      <a:schemeClr val="bg1"/>
                    </a:solidFill>
                  </a:tcPr>
                </a:tc>
                <a:tc>
                  <a:txBody>
                    <a:bodyPr/>
                    <a:lstStyle/>
                    <a:p>
                      <a:pPr algn="ctr" fontAlgn="b"/>
                      <a:endParaRPr lang="en-US" sz="2000" b="0" i="0" u="none" strike="noStrike" dirty="0">
                        <a:solidFill>
                          <a:srgbClr val="000000"/>
                        </a:solidFill>
                        <a:effectLst/>
                        <a:latin typeface="+mn-lt"/>
                      </a:endParaRPr>
                    </a:p>
                  </a:txBody>
                  <a:tcPr marL="12700" marR="12700" marT="12700" marB="0" anchor="b">
                    <a:solidFill>
                      <a:schemeClr val="bg1"/>
                    </a:solidFill>
                  </a:tcPr>
                </a:tc>
                <a:tc>
                  <a:txBody>
                    <a:bodyPr/>
                    <a:lstStyle/>
                    <a:p>
                      <a:pPr algn="ctr" fontAlgn="b"/>
                      <a:endParaRPr lang="en-US" sz="2000" b="0" i="0" u="none" strike="noStrike" dirty="0">
                        <a:solidFill>
                          <a:srgbClr val="000000"/>
                        </a:solidFill>
                        <a:effectLst/>
                        <a:latin typeface="+mn-lt"/>
                      </a:endParaRPr>
                    </a:p>
                  </a:txBody>
                  <a:tcPr marL="12700" marR="12700" marT="12700" marB="0" anchor="b">
                    <a:solidFill>
                      <a:schemeClr val="bg1"/>
                    </a:solidFill>
                  </a:tcPr>
                </a:tc>
              </a:tr>
              <a:tr h="230099">
                <a:tc gridSpan="9">
                  <a:txBody>
                    <a:bodyPr/>
                    <a:lstStyle/>
                    <a:p>
                      <a:pPr algn="l" fontAlgn="b"/>
                      <a:r>
                        <a:rPr lang="en-US" sz="2000" b="1" u="none" strike="noStrike" dirty="0">
                          <a:effectLst/>
                          <a:latin typeface="+mn-lt"/>
                        </a:rPr>
                        <a:t>Parainfluenza-3</a:t>
                      </a:r>
                      <a:endParaRPr lang="en-US" sz="2000" b="1" i="1" u="none" strike="noStrike" dirty="0">
                        <a:solidFill>
                          <a:srgbClr val="000000"/>
                        </a:solidFill>
                        <a:effectLst/>
                        <a:latin typeface="+mn-lt"/>
                      </a:endParaRPr>
                    </a:p>
                  </a:txBody>
                  <a:tcPr marL="12700" marR="12700" marT="12700" marB="0" anchor="b"/>
                </a:tc>
                <a:tc hMerge="1">
                  <a:txBody>
                    <a:bodyPr/>
                    <a:lstStyle/>
                    <a:p>
                      <a:endParaRPr lang="en-US" dirty="0"/>
                    </a:p>
                  </a:txBody>
                  <a:tcPr marL="12700" marR="12700" marT="12700" marB="0" anchor="b"/>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hMerge="1">
                  <a:txBody>
                    <a:bodyPr/>
                    <a:lstStyle/>
                    <a:p>
                      <a:pPr algn="ctr" fontAlgn="b"/>
                      <a:endParaRPr lang="en-US" sz="1600" b="0" i="0" u="none" strike="noStrike">
                        <a:solidFill>
                          <a:srgbClr val="000000"/>
                        </a:solidFill>
                        <a:effectLst/>
                        <a:latin typeface="Calibri" charset="0"/>
                      </a:endParaRPr>
                    </a:p>
                  </a:txBody>
                  <a:tcPr marL="12700" marR="12700" marT="12700" marB="0" anchor="b"/>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tc>
                <a:tc hMerge="1">
                  <a:txBody>
                    <a:bodyPr/>
                    <a:lstStyle/>
                    <a:p>
                      <a:pPr algn="ctr" fontAlgn="b"/>
                      <a:endParaRPr lang="en-US" sz="1600" b="0" i="0" u="none" strike="noStrike" dirty="0">
                        <a:solidFill>
                          <a:srgbClr val="000000"/>
                        </a:solidFill>
                        <a:effectLst/>
                        <a:latin typeface="Calibri" charset="0"/>
                      </a:endParaRPr>
                    </a:p>
                  </a:txBody>
                  <a:tcPr marL="12700" marR="12700" marT="12700" marB="0" anchor="b"/>
                </a:tc>
              </a:tr>
              <a:tr h="327991">
                <a:tc>
                  <a:txBody>
                    <a:bodyPr/>
                    <a:lstStyle/>
                    <a:p>
                      <a:pPr algn="l" fontAlgn="b"/>
                      <a:r>
                        <a:rPr lang="en-US" sz="2000" u="none" strike="noStrike" dirty="0" smtClean="0">
                          <a:effectLst/>
                          <a:latin typeface="+mn-lt"/>
                        </a:rPr>
                        <a:t>Seroconversion, </a:t>
                      </a:r>
                      <a:r>
                        <a:rPr lang="en-US" sz="2000" u="none" strike="noStrike" dirty="0">
                          <a:effectLst/>
                          <a:latin typeface="+mn-lt"/>
                        </a:rPr>
                        <a:t>%</a:t>
                      </a:r>
                      <a:endParaRPr lang="en-US" sz="2000" b="0" i="0" u="none" strike="noStrike" dirty="0">
                        <a:solidFill>
                          <a:srgbClr val="000000"/>
                        </a:solidFill>
                        <a:effectLst/>
                        <a:latin typeface="+mn-lt"/>
                      </a:endParaRPr>
                    </a:p>
                  </a:txBody>
                  <a:tcPr marL="12700" marR="12700" marT="12700" marB="0" anchor="b"/>
                </a:tc>
                <a:tc>
                  <a:txBody>
                    <a:bodyPr/>
                    <a:lstStyle/>
                    <a:p>
                      <a:endParaRPr lang="en-US" sz="2000">
                        <a:latin typeface="+mn-lt"/>
                      </a:endParaRPr>
                    </a:p>
                  </a:txBody>
                  <a:tcPr marL="12700" marR="12700" marT="12700" marB="0" anchor="b"/>
                </a:tc>
                <a:tc>
                  <a:txBody>
                    <a:bodyPr/>
                    <a:lstStyle/>
                    <a:p>
                      <a:endParaRPr lang="en-US" sz="2000">
                        <a:latin typeface="+mn-lt"/>
                      </a:endParaRPr>
                    </a:p>
                  </a:txBody>
                  <a:tcPr marL="12700" marR="12700" marT="12700" marB="0" anchor="b"/>
                </a:tc>
                <a:tc gridSpan="2">
                  <a:txBody>
                    <a:bodyPr/>
                    <a:lstStyle/>
                    <a:p>
                      <a:pPr algn="ctr" fontAlgn="b"/>
                      <a:endParaRPr lang="en-US" sz="2000" b="0" i="0" u="none" strike="noStrike">
                        <a:solidFill>
                          <a:srgbClr val="000000"/>
                        </a:solidFill>
                        <a:effectLst/>
                        <a:latin typeface="+mn-lt"/>
                      </a:endParaRPr>
                    </a:p>
                  </a:txBody>
                  <a:tcPr marL="12700" marR="12700" marT="12700" marB="0" anchor="b"/>
                </a:tc>
                <a:tc hMerge="1">
                  <a:txBody>
                    <a:bodyPr/>
                    <a:lstStyle/>
                    <a:p>
                      <a:endParaRPr lang="en-US"/>
                    </a:p>
                  </a:txBody>
                  <a:tcPr/>
                </a:tc>
                <a:tc>
                  <a:txBody>
                    <a:bodyPr/>
                    <a:lstStyle/>
                    <a:p>
                      <a:pPr algn="ctr" fontAlgn="b"/>
                      <a:endParaRPr lang="en-US" sz="2000" b="0" i="0" u="none" strike="noStrike">
                        <a:solidFill>
                          <a:srgbClr val="000000"/>
                        </a:solidFill>
                        <a:effectLst/>
                        <a:latin typeface="+mn-lt"/>
                      </a:endParaRPr>
                    </a:p>
                  </a:txBody>
                  <a:tcPr marL="12700" marR="12700" marT="12700" marB="0" anchor="b"/>
                </a:tc>
                <a:tc>
                  <a:txBody>
                    <a:bodyPr/>
                    <a:lstStyle/>
                    <a:p>
                      <a:pPr algn="ctr" fontAlgn="b"/>
                      <a:endParaRPr lang="en-US" sz="2000" b="0" i="0" u="none" strike="noStrike">
                        <a:solidFill>
                          <a:srgbClr val="000000"/>
                        </a:solidFill>
                        <a:effectLst/>
                        <a:latin typeface="+mn-lt"/>
                      </a:endParaRPr>
                    </a:p>
                  </a:txBody>
                  <a:tcPr marL="12700" marR="12700" marT="12700" marB="0" anchor="b"/>
                </a:tc>
                <a:tc>
                  <a:txBody>
                    <a:bodyPr/>
                    <a:lstStyle/>
                    <a:p>
                      <a:pPr algn="ctr" fontAlgn="b"/>
                      <a:endParaRPr lang="en-US" sz="2000" b="0" i="0" u="none" strike="noStrike" dirty="0">
                        <a:solidFill>
                          <a:srgbClr val="000000"/>
                        </a:solidFill>
                        <a:effectLst/>
                        <a:latin typeface="+mn-lt"/>
                      </a:endParaRPr>
                    </a:p>
                  </a:txBody>
                  <a:tcPr marL="12700" marR="12700" marT="12700" marB="0" anchor="b"/>
                </a:tc>
                <a:tc>
                  <a:txBody>
                    <a:bodyPr/>
                    <a:lstStyle/>
                    <a:p>
                      <a:pPr algn="ctr" fontAlgn="b"/>
                      <a:endParaRPr lang="en-US" sz="2000" b="0" i="0" u="none" strike="noStrike" dirty="0">
                        <a:solidFill>
                          <a:srgbClr val="000000"/>
                        </a:solidFill>
                        <a:effectLst/>
                        <a:latin typeface="+mn-lt"/>
                      </a:endParaRPr>
                    </a:p>
                  </a:txBody>
                  <a:tcPr marL="12700" marR="12700" marT="12700" marB="0" anchor="b"/>
                </a:tc>
              </a:tr>
              <a:tr h="230099">
                <a:tc>
                  <a:txBody>
                    <a:bodyPr/>
                    <a:lstStyle/>
                    <a:p>
                      <a:pPr algn="l" fontAlgn="b"/>
                      <a:r>
                        <a:rPr lang="hr-HR" sz="2000" u="none" strike="noStrike" dirty="0">
                          <a:effectLst/>
                          <a:latin typeface="+mn-lt"/>
                        </a:rPr>
                        <a:t>d 14</a:t>
                      </a:r>
                      <a:endParaRPr lang="hr-HR" sz="2000" b="0" i="0" u="none" strike="noStrike" dirty="0">
                        <a:solidFill>
                          <a:srgbClr val="000000"/>
                        </a:solidFill>
                        <a:effectLst/>
                        <a:latin typeface="+mn-lt"/>
                      </a:endParaRPr>
                    </a:p>
                  </a:txBody>
                  <a:tcPr marL="12700" marR="12700" marT="12700" marB="0" anchor="b"/>
                </a:tc>
                <a:tc>
                  <a:txBody>
                    <a:bodyPr/>
                    <a:lstStyle/>
                    <a:p>
                      <a:pPr algn="ctr" fontAlgn="b"/>
                      <a:r>
                        <a:rPr lang="hr-HR" sz="2000" u="none" strike="noStrike" dirty="0">
                          <a:solidFill>
                            <a:srgbClr val="FF0000"/>
                          </a:solidFill>
                          <a:effectLst/>
                          <a:latin typeface="+mn-lt"/>
                        </a:rPr>
                        <a:t>36.0a</a:t>
                      </a:r>
                      <a:endParaRPr lang="hr-HR" sz="2000" b="0" i="0" u="none" strike="noStrike" dirty="0">
                        <a:solidFill>
                          <a:srgbClr val="FF0000"/>
                        </a:solidFill>
                        <a:effectLst/>
                        <a:latin typeface="+mn-lt"/>
                      </a:endParaRPr>
                    </a:p>
                  </a:txBody>
                  <a:tcPr marL="12700" marR="12700" marT="12700" marB="0" anchor="b"/>
                </a:tc>
                <a:tc>
                  <a:txBody>
                    <a:bodyPr/>
                    <a:lstStyle/>
                    <a:p>
                      <a:pPr algn="ctr" fontAlgn="b"/>
                      <a:r>
                        <a:rPr lang="hr-HR" sz="2000" u="none" strike="noStrike" dirty="0">
                          <a:solidFill>
                            <a:srgbClr val="FF0000"/>
                          </a:solidFill>
                          <a:effectLst/>
                          <a:latin typeface="+mn-lt"/>
                        </a:rPr>
                        <a:t>76.6b</a:t>
                      </a:r>
                      <a:endParaRPr lang="hr-HR" sz="2000" b="0" i="0" u="none" strike="noStrike" dirty="0">
                        <a:solidFill>
                          <a:srgbClr val="FF0000"/>
                        </a:solidFill>
                        <a:effectLst/>
                        <a:latin typeface="+mn-lt"/>
                      </a:endParaRPr>
                    </a:p>
                  </a:txBody>
                  <a:tcPr marL="12700" marR="12700" marT="12700" marB="0" anchor="b"/>
                </a:tc>
                <a:tc gridSpan="2">
                  <a:txBody>
                    <a:bodyPr/>
                    <a:lstStyle/>
                    <a:p>
                      <a:pPr algn="ctr" fontAlgn="b"/>
                      <a:r>
                        <a:rPr lang="nb-NO" sz="2000" u="none" strike="noStrike" dirty="0">
                          <a:solidFill>
                            <a:srgbClr val="FF0000"/>
                          </a:solidFill>
                          <a:effectLst/>
                          <a:latin typeface="+mn-lt"/>
                        </a:rPr>
                        <a:t>57.b</a:t>
                      </a:r>
                      <a:endParaRPr lang="nb-NO" sz="2000" b="0" i="0" u="none" strike="noStrike" dirty="0">
                        <a:solidFill>
                          <a:srgbClr val="FF0000"/>
                        </a:solidFill>
                        <a:effectLst/>
                        <a:latin typeface="+mn-lt"/>
                      </a:endParaRPr>
                    </a:p>
                  </a:txBody>
                  <a:tcPr marL="12700" marR="12700" marT="12700" marB="0" anchor="b"/>
                </a:tc>
                <a:tc hMerge="1">
                  <a:txBody>
                    <a:bodyPr/>
                    <a:lstStyle/>
                    <a:p>
                      <a:endParaRPr lang="en-US"/>
                    </a:p>
                  </a:txBody>
                  <a:tcPr/>
                </a:tc>
                <a:tc>
                  <a:txBody>
                    <a:bodyPr/>
                    <a:lstStyle/>
                    <a:p>
                      <a:pPr algn="ctr" fontAlgn="b"/>
                      <a:r>
                        <a:rPr lang="hr-HR" sz="2000" u="none" strike="noStrike">
                          <a:effectLst/>
                          <a:latin typeface="+mn-lt"/>
                        </a:rPr>
                        <a:t>8.24</a:t>
                      </a:r>
                      <a:endParaRPr lang="hr-HR" sz="2000" b="0" i="0" u="none" strike="noStrike">
                        <a:solidFill>
                          <a:srgbClr val="000000"/>
                        </a:solidFill>
                        <a:effectLst/>
                        <a:latin typeface="+mn-lt"/>
                      </a:endParaRPr>
                    </a:p>
                  </a:txBody>
                  <a:tcPr marL="12700" marR="12700" marT="12700" marB="0" anchor="b"/>
                </a:tc>
                <a:tc>
                  <a:txBody>
                    <a:bodyPr/>
                    <a:lstStyle/>
                    <a:p>
                      <a:pPr algn="ctr" fontAlgn="b"/>
                      <a:r>
                        <a:rPr lang="hr-HR" sz="2000" u="none" strike="noStrike">
                          <a:effectLst/>
                          <a:latin typeface="+mn-lt"/>
                        </a:rPr>
                        <a:t>0.09</a:t>
                      </a:r>
                      <a:endParaRPr lang="hr-HR" sz="2000" b="0" i="0" u="none" strike="noStrike">
                        <a:solidFill>
                          <a:srgbClr val="FF0000"/>
                        </a:solidFill>
                        <a:effectLst/>
                        <a:latin typeface="+mn-lt"/>
                      </a:endParaRPr>
                    </a:p>
                  </a:txBody>
                  <a:tcPr marL="12700" marR="12700" marT="12700" marB="0" anchor="b"/>
                </a:tc>
                <a:tc>
                  <a:txBody>
                    <a:bodyPr/>
                    <a:lstStyle/>
                    <a:p>
                      <a:pPr algn="ctr" fontAlgn="b"/>
                      <a:r>
                        <a:rPr lang="hr-HR" sz="2000" u="none" strike="noStrike" dirty="0">
                          <a:effectLst/>
                          <a:latin typeface="+mn-lt"/>
                        </a:rPr>
                        <a:t>&lt;0.0001</a:t>
                      </a:r>
                      <a:endParaRPr lang="hr-HR" sz="2000" b="0" i="0" u="none" strike="noStrike" dirty="0">
                        <a:solidFill>
                          <a:srgbClr val="000000"/>
                        </a:solidFill>
                        <a:effectLst/>
                        <a:latin typeface="+mn-lt"/>
                      </a:endParaRPr>
                    </a:p>
                  </a:txBody>
                  <a:tcPr marL="12700" marR="12700" marT="12700" marB="0" anchor="b"/>
                </a:tc>
                <a:tc>
                  <a:txBody>
                    <a:bodyPr/>
                    <a:lstStyle/>
                    <a:p>
                      <a:pPr algn="ctr" fontAlgn="b"/>
                      <a:r>
                        <a:rPr lang="is-IS" sz="2000" u="none" strike="noStrike" dirty="0">
                          <a:effectLst/>
                          <a:latin typeface="+mn-lt"/>
                        </a:rPr>
                        <a:t>0.04</a:t>
                      </a:r>
                      <a:endParaRPr lang="is-IS" sz="2000" b="0" i="0" u="none" strike="noStrike" dirty="0">
                        <a:solidFill>
                          <a:srgbClr val="FF0000"/>
                        </a:solidFill>
                        <a:effectLst/>
                        <a:latin typeface="+mn-lt"/>
                      </a:endParaRPr>
                    </a:p>
                  </a:txBody>
                  <a:tcPr marL="12700" marR="12700" marT="12700" marB="0" anchor="b"/>
                </a:tc>
              </a:tr>
              <a:tr h="230099">
                <a:tc>
                  <a:txBody>
                    <a:bodyPr/>
                    <a:lstStyle/>
                    <a:p>
                      <a:pPr algn="l" fontAlgn="b"/>
                      <a:r>
                        <a:rPr lang="hr-HR" sz="2000" u="none" strike="noStrike" dirty="0">
                          <a:effectLst/>
                          <a:latin typeface="+mn-lt"/>
                        </a:rPr>
                        <a:t>d 42</a:t>
                      </a:r>
                      <a:endParaRPr lang="hr-HR" sz="2000" b="0" i="0" u="none" strike="noStrike" dirty="0">
                        <a:solidFill>
                          <a:srgbClr val="000000"/>
                        </a:solidFill>
                        <a:effectLst/>
                        <a:latin typeface="+mn-lt"/>
                      </a:endParaRPr>
                    </a:p>
                  </a:txBody>
                  <a:tcPr marL="12700" marR="12700" marT="12700" marB="0" anchor="b"/>
                </a:tc>
                <a:tc>
                  <a:txBody>
                    <a:bodyPr/>
                    <a:lstStyle/>
                    <a:p>
                      <a:pPr algn="ctr" fontAlgn="b"/>
                      <a:r>
                        <a:rPr lang="nb-NO" sz="2000" u="none" strike="noStrike" dirty="0">
                          <a:effectLst/>
                          <a:latin typeface="+mn-lt"/>
                        </a:rPr>
                        <a:t>100.0</a:t>
                      </a:r>
                      <a:endParaRPr lang="nb-NO" sz="2000" b="0" i="0" u="none" strike="noStrike" dirty="0">
                        <a:solidFill>
                          <a:srgbClr val="000000"/>
                        </a:solidFill>
                        <a:effectLst/>
                        <a:latin typeface="+mn-lt"/>
                      </a:endParaRPr>
                    </a:p>
                  </a:txBody>
                  <a:tcPr marL="12700" marR="12700" marT="12700" marB="0" anchor="b"/>
                </a:tc>
                <a:tc>
                  <a:txBody>
                    <a:bodyPr/>
                    <a:lstStyle/>
                    <a:p>
                      <a:pPr algn="ctr" fontAlgn="b"/>
                      <a:r>
                        <a:rPr lang="hr-HR" sz="2000" u="none" strike="noStrike" dirty="0">
                          <a:effectLst/>
                          <a:latin typeface="+mn-lt"/>
                        </a:rPr>
                        <a:t>98.0</a:t>
                      </a:r>
                      <a:endParaRPr lang="hr-HR" sz="2000" b="0" i="0" u="none" strike="noStrike" dirty="0">
                        <a:solidFill>
                          <a:srgbClr val="000000"/>
                        </a:solidFill>
                        <a:effectLst/>
                        <a:latin typeface="+mn-lt"/>
                      </a:endParaRPr>
                    </a:p>
                  </a:txBody>
                  <a:tcPr marL="12700" marR="12700" marT="12700" marB="0" anchor="b"/>
                </a:tc>
                <a:tc gridSpan="2">
                  <a:txBody>
                    <a:bodyPr/>
                    <a:lstStyle/>
                    <a:p>
                      <a:pPr algn="ctr" fontAlgn="b"/>
                      <a:r>
                        <a:rPr lang="hr-HR" sz="2000" u="none" strike="noStrike" dirty="0">
                          <a:effectLst/>
                          <a:latin typeface="+mn-lt"/>
                        </a:rPr>
                        <a:t>98.9</a:t>
                      </a:r>
                      <a:endParaRPr lang="hr-HR" sz="2000" b="0" i="0" u="none" strike="noStrike" dirty="0">
                        <a:solidFill>
                          <a:srgbClr val="000000"/>
                        </a:solidFill>
                        <a:effectLst/>
                        <a:latin typeface="+mn-lt"/>
                      </a:endParaRPr>
                    </a:p>
                  </a:txBody>
                  <a:tcPr marL="12700" marR="12700" marT="12700" marB="0" anchor="b"/>
                </a:tc>
                <a:tc hMerge="1">
                  <a:txBody>
                    <a:bodyPr/>
                    <a:lstStyle/>
                    <a:p>
                      <a:endParaRPr lang="en-US"/>
                    </a:p>
                  </a:txBody>
                  <a:tcPr/>
                </a:tc>
                <a:tc>
                  <a:txBody>
                    <a:bodyPr/>
                    <a:lstStyle/>
                    <a:p>
                      <a:pPr algn="ctr" fontAlgn="b"/>
                      <a:r>
                        <a:rPr lang="sk-SK" sz="2000" u="none" strike="noStrike" dirty="0">
                          <a:effectLst/>
                          <a:latin typeface="+mn-lt"/>
                        </a:rPr>
                        <a:t> </a:t>
                      </a:r>
                      <a:endParaRPr lang="sk-SK" sz="2000" b="0" i="0" u="none" strike="noStrike" dirty="0">
                        <a:solidFill>
                          <a:srgbClr val="000000"/>
                        </a:solidFill>
                        <a:effectLst/>
                        <a:latin typeface="+mn-lt"/>
                      </a:endParaRPr>
                    </a:p>
                  </a:txBody>
                  <a:tcPr marL="12700" marR="12700" marT="12700" marB="0" anchor="b"/>
                </a:tc>
                <a:tc>
                  <a:txBody>
                    <a:bodyPr/>
                    <a:lstStyle/>
                    <a:p>
                      <a:pPr algn="ctr" fontAlgn="b"/>
                      <a:r>
                        <a:rPr lang="sk-SK" sz="2000" u="none" strike="noStrike" dirty="0">
                          <a:effectLst/>
                          <a:latin typeface="+mn-lt"/>
                        </a:rPr>
                        <a:t> </a:t>
                      </a:r>
                      <a:endParaRPr lang="sk-SK" sz="2000" b="0" i="0" u="none" strike="noStrike" dirty="0">
                        <a:solidFill>
                          <a:srgbClr val="000000"/>
                        </a:solidFill>
                        <a:effectLst/>
                        <a:latin typeface="+mn-lt"/>
                      </a:endParaRPr>
                    </a:p>
                  </a:txBody>
                  <a:tcPr marL="12700" marR="12700" marT="12700" marB="0" anchor="b"/>
                </a:tc>
                <a:tc>
                  <a:txBody>
                    <a:bodyPr/>
                    <a:lstStyle/>
                    <a:p>
                      <a:pPr algn="ctr" fontAlgn="b"/>
                      <a:r>
                        <a:rPr lang="sk-SK" sz="2000" u="none" strike="noStrike" dirty="0">
                          <a:effectLst/>
                          <a:latin typeface="+mn-lt"/>
                        </a:rPr>
                        <a:t> </a:t>
                      </a:r>
                      <a:endParaRPr lang="sk-SK" sz="2000" b="0" i="0" u="none" strike="noStrike" dirty="0">
                        <a:solidFill>
                          <a:srgbClr val="000000"/>
                        </a:solidFill>
                        <a:effectLst/>
                        <a:latin typeface="+mn-lt"/>
                      </a:endParaRPr>
                    </a:p>
                  </a:txBody>
                  <a:tcPr marL="12700" marR="12700" marT="12700" marB="0" anchor="b"/>
                </a:tc>
                <a:tc>
                  <a:txBody>
                    <a:bodyPr/>
                    <a:lstStyle/>
                    <a:p>
                      <a:pPr algn="ctr" fontAlgn="b"/>
                      <a:r>
                        <a:rPr lang="sk-SK" sz="2000" u="none" strike="noStrike" dirty="0">
                          <a:effectLst/>
                          <a:latin typeface="+mn-lt"/>
                        </a:rPr>
                        <a:t> </a:t>
                      </a:r>
                      <a:endParaRPr lang="sk-SK" sz="2000" b="0" i="0" u="none" strike="noStrike" dirty="0">
                        <a:solidFill>
                          <a:srgbClr val="000000"/>
                        </a:solidFill>
                        <a:effectLst/>
                        <a:latin typeface="+mn-lt"/>
                      </a:endParaRPr>
                    </a:p>
                  </a:txBody>
                  <a:tcPr marL="12700" marR="12700" marT="12700" marB="0" anchor="b"/>
                </a:tc>
              </a:tr>
            </a:tbl>
          </a:graphicData>
        </a:graphic>
      </p:graphicFrame>
    </p:spTree>
    <p:extLst>
      <p:ext uri="{BB962C8B-B14F-4D97-AF65-F5344CB8AC3E}">
        <p14:creationId xmlns:p14="http://schemas.microsoft.com/office/powerpoint/2010/main" val="21145292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22825492"/>
              </p:ext>
            </p:extLst>
          </p:nvPr>
        </p:nvGraphicFramePr>
        <p:xfrm>
          <a:off x="325120" y="704144"/>
          <a:ext cx="8309113" cy="6091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a:xfrm>
            <a:off x="325120" y="8403"/>
            <a:ext cx="8133080" cy="6501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latin typeface="Arial"/>
                <a:cs typeface="Arial"/>
              </a:rPr>
              <a:t>Immune System</a:t>
            </a:r>
            <a:endParaRPr lang="en-US" sz="3600" b="1" dirty="0">
              <a:solidFill>
                <a:srgbClr val="002060"/>
              </a:solidFill>
              <a:latin typeface="Arial"/>
              <a:cs typeface="Arial"/>
            </a:endParaRPr>
          </a:p>
        </p:txBody>
      </p:sp>
    </p:spTree>
    <p:extLst>
      <p:ext uri="{BB962C8B-B14F-4D97-AF65-F5344CB8AC3E}">
        <p14:creationId xmlns:p14="http://schemas.microsoft.com/office/powerpoint/2010/main" val="287910885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OgAAAL1jEjH5SdIX2N827mDHWTYwgt9qMD8AwJ2lLDFViJBL-_cO1nxbZJTT-PoOaGYCNf4vp4xO_faHPVf54vr_HdAAm1T1UHaOd9SVeFMie3aCLoM80RT3vFhy.jpg"/>
          <p:cNvPicPr>
            <a:picLocks noGrp="1" noChangeAspect="1"/>
          </p:cNvPicPr>
          <p:nvPr>
            <p:ph idx="1"/>
          </p:nvPr>
        </p:nvPicPr>
        <p:blipFill>
          <a:blip r:embed="rId2" cstate="print"/>
          <a:stretch>
            <a:fillRect/>
          </a:stretch>
        </p:blipFill>
        <p:spPr>
          <a:xfrm>
            <a:off x="0" y="0"/>
            <a:ext cx="9144000" cy="6858000"/>
          </a:xfrm>
        </p:spPr>
      </p:pic>
      <p:sp>
        <p:nvSpPr>
          <p:cNvPr id="4" name="Title 3"/>
          <p:cNvSpPr txBox="1">
            <a:spLocks/>
          </p:cNvSpPr>
          <p:nvPr/>
        </p:nvSpPr>
        <p:spPr>
          <a:xfrm>
            <a:off x="0" y="0"/>
            <a:ext cx="9144000" cy="685800"/>
          </a:xfrm>
          <a:prstGeom prst="rect">
            <a:avLst/>
          </a:prstGeom>
          <a:solidFill>
            <a:schemeClr val="accent1">
              <a:lumMod val="75000"/>
            </a:schemeClr>
          </a:solidFill>
          <a:effectLst/>
        </p:spPr>
        <p:txBody>
          <a:bodyPr vert="horz" lIns="91440" tIns="45720" rIns="91440" bIns="45720" rtlCol="0" anchor="ctr">
            <a:noAutofit/>
          </a:bodyPr>
          <a:lstStyle/>
          <a:p>
            <a:pPr defTabSz="914377">
              <a:spcBef>
                <a:spcPct val="0"/>
              </a:spcBef>
              <a:defRPr/>
            </a:pPr>
            <a:r>
              <a:rPr lang="en-US" sz="4000" dirty="0">
                <a:solidFill>
                  <a:schemeClr val="bg1"/>
                </a:solidFill>
                <a:latin typeface="+mj-lt"/>
                <a:ea typeface="+mj-ea"/>
                <a:cs typeface="Times New Roman" pitchFamily="18" charset="0"/>
              </a:rPr>
              <a:t>Thank you</a:t>
            </a:r>
          </a:p>
        </p:txBody>
      </p:sp>
      <p:pic>
        <p:nvPicPr>
          <p:cNvPr id="5" name="Picture 4"/>
          <p:cNvPicPr>
            <a:picLocks noChangeAspect="1" noChangeArrowheads="1"/>
          </p:cNvPicPr>
          <p:nvPr/>
        </p:nvPicPr>
        <p:blipFill>
          <a:blip r:embed="rId3" cstate="print"/>
          <a:srcRect/>
          <a:stretch>
            <a:fillRect/>
          </a:stretch>
        </p:blipFill>
        <p:spPr bwMode="auto">
          <a:xfrm>
            <a:off x="0" y="685801"/>
            <a:ext cx="9144000" cy="368711"/>
          </a:xfrm>
          <a:prstGeom prst="rect">
            <a:avLst/>
          </a:prstGeom>
          <a:ln>
            <a:noFill/>
          </a:ln>
          <a:effectLst/>
        </p:spPr>
      </p:pic>
      <p:sp>
        <p:nvSpPr>
          <p:cNvPr id="6" name="Rectangle 5"/>
          <p:cNvSpPr/>
          <p:nvPr/>
        </p:nvSpPr>
        <p:spPr>
          <a:xfrm>
            <a:off x="0" y="6705600"/>
            <a:ext cx="9144000" cy="152400"/>
          </a:xfrm>
          <a:prstGeom prst="rect">
            <a:avLst/>
          </a:prstGeom>
          <a:solidFill>
            <a:srgbClr val="FF6600"/>
          </a:solidFill>
          <a:ln w="0">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13600" y="6059269"/>
            <a:ext cx="1930400" cy="646331"/>
          </a:xfrm>
          <a:prstGeom prst="rect">
            <a:avLst/>
          </a:prstGeom>
          <a:solidFill>
            <a:schemeClr val="bg1"/>
          </a:solidFill>
        </p:spPr>
        <p:txBody>
          <a:bodyPr wrap="square" rtlCol="0">
            <a:spAutoFit/>
          </a:bodyPr>
          <a:lstStyle/>
          <a:p>
            <a:r>
              <a:rPr lang="en-US" dirty="0" smtClean="0"/>
              <a:t>Philipe Moriel</a:t>
            </a:r>
            <a:br>
              <a:rPr lang="en-US" dirty="0" smtClean="0"/>
            </a:br>
            <a:r>
              <a:rPr lang="en-US" dirty="0" smtClean="0">
                <a:hlinkClick r:id="rId4"/>
              </a:rPr>
              <a:t>pmoriel@ufl.edu</a:t>
            </a:r>
            <a:r>
              <a:rPr lang="en-US" dirty="0" smtClean="0"/>
              <a:t> </a:t>
            </a:r>
            <a:endParaRPr lang="en-US" dirty="0"/>
          </a:p>
        </p:txBody>
      </p:sp>
    </p:spTree>
    <p:extLst>
      <p:ext uri="{BB962C8B-B14F-4D97-AF65-F5344CB8AC3E}">
        <p14:creationId xmlns:p14="http://schemas.microsoft.com/office/powerpoint/2010/main" val="5150268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2421130"/>
              </p:ext>
            </p:extLst>
          </p:nvPr>
        </p:nvGraphicFramePr>
        <p:xfrm>
          <a:off x="325120" y="691444"/>
          <a:ext cx="8309113" cy="6091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a:xfrm>
            <a:off x="325120" y="8403"/>
            <a:ext cx="8133080" cy="6501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2060"/>
                </a:solidFill>
                <a:latin typeface="Arial"/>
                <a:cs typeface="Arial"/>
              </a:rPr>
              <a:t>Immune System</a:t>
            </a:r>
            <a:endParaRPr lang="en-US" sz="3600" b="1" dirty="0">
              <a:solidFill>
                <a:srgbClr val="002060"/>
              </a:solidFill>
              <a:latin typeface="Arial"/>
              <a:cs typeface="Arial"/>
            </a:endParaRPr>
          </a:p>
        </p:txBody>
      </p:sp>
      <p:graphicFrame>
        <p:nvGraphicFramePr>
          <p:cNvPr id="6" name="Diagram 5"/>
          <p:cNvGraphicFramePr/>
          <p:nvPr>
            <p:extLst>
              <p:ext uri="{D42A27DB-BD31-4B8C-83A1-F6EECF244321}">
                <p14:modId xmlns:p14="http://schemas.microsoft.com/office/powerpoint/2010/main" val="2457037934"/>
              </p:ext>
            </p:extLst>
          </p:nvPr>
        </p:nvGraphicFramePr>
        <p:xfrm>
          <a:off x="4287332" y="5042370"/>
          <a:ext cx="4856668" cy="17403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858575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5263" y="3743325"/>
            <a:ext cx="4722812" cy="844550"/>
          </a:xfrm>
        </p:spPr>
        <p:txBody>
          <a:bodyPr rtlCol="0">
            <a:normAutofit fontScale="85000" lnSpcReduction="10000"/>
          </a:bodyPr>
          <a:lstStyle/>
          <a:p>
            <a:pPr eaLnBrk="1" fontAlgn="auto" hangingPunct="1">
              <a:spcAft>
                <a:spcPts val="0"/>
              </a:spcAft>
              <a:buClr>
                <a:schemeClr val="accent6">
                  <a:lumMod val="50000"/>
                </a:schemeClr>
              </a:buClr>
              <a:buFont typeface="Wingdings" pitchFamily="2" charset="2"/>
              <a:buChar char="§"/>
              <a:defRPr/>
            </a:pPr>
            <a:r>
              <a:rPr lang="en-US" sz="3500" b="1" dirty="0" smtClean="0">
                <a:latin typeface="Times New Roman" pitchFamily="18" charset="0"/>
                <a:ea typeface="+mn-ea"/>
                <a:cs typeface="Times New Roman" pitchFamily="18" charset="0"/>
              </a:rPr>
              <a:t>Dietary amino acids (AA)</a:t>
            </a:r>
          </a:p>
        </p:txBody>
      </p:sp>
      <p:pic>
        <p:nvPicPr>
          <p:cNvPr id="17413" name="Picture 6" descr="Screen Shot 2013-01-07 at 12.46.56 PM.png"/>
          <p:cNvPicPr>
            <a:picLocks noChangeAspect="1"/>
          </p:cNvPicPr>
          <p:nvPr/>
        </p:nvPicPr>
        <p:blipFill>
          <a:blip r:embed="rId3"/>
          <a:srcRect/>
          <a:stretch>
            <a:fillRect/>
          </a:stretch>
        </p:blipFill>
        <p:spPr bwMode="auto">
          <a:xfrm>
            <a:off x="5240338" y="0"/>
            <a:ext cx="3903662" cy="6705600"/>
          </a:xfrm>
          <a:prstGeom prst="rect">
            <a:avLst/>
          </a:prstGeom>
          <a:noFill/>
          <a:ln w="9525">
            <a:noFill/>
            <a:miter lim="800000"/>
            <a:headEnd/>
            <a:tailEnd/>
          </a:ln>
        </p:spPr>
      </p:pic>
      <p:sp>
        <p:nvSpPr>
          <p:cNvPr id="11" name="Content Placeholder 9"/>
          <p:cNvSpPr txBox="1">
            <a:spLocks/>
          </p:cNvSpPr>
          <p:nvPr/>
        </p:nvSpPr>
        <p:spPr>
          <a:xfrm>
            <a:off x="192088" y="4884738"/>
            <a:ext cx="4860925" cy="84296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Clr>
                <a:schemeClr val="accent6">
                  <a:lumMod val="50000"/>
                </a:schemeClr>
              </a:buClr>
              <a:buFont typeface="Wingdings" pitchFamily="2" charset="2"/>
              <a:buChar char="§"/>
              <a:defRPr/>
            </a:pPr>
            <a:r>
              <a:rPr lang="en-US" b="1" dirty="0" smtClean="0">
                <a:latin typeface="Times New Roman" pitchFamily="18" charset="0"/>
                <a:cs typeface="Times New Roman" pitchFamily="18" charset="0"/>
              </a:rPr>
              <a:t>Muscle AA mobilization</a:t>
            </a:r>
            <a:endParaRPr lang="en-US" b="1" dirty="0" smtClean="0"/>
          </a:p>
        </p:txBody>
      </p:sp>
      <p:cxnSp>
        <p:nvCxnSpPr>
          <p:cNvPr id="17415" name="Straight Arrow Connector 8"/>
          <p:cNvCxnSpPr>
            <a:cxnSpLocks noChangeShapeType="1"/>
            <a:stCxn id="10" idx="3"/>
          </p:cNvCxnSpPr>
          <p:nvPr/>
        </p:nvCxnSpPr>
        <p:spPr bwMode="auto">
          <a:xfrm>
            <a:off x="4918075" y="4165600"/>
            <a:ext cx="1541463" cy="300038"/>
          </a:xfrm>
          <a:prstGeom prst="straightConnector1">
            <a:avLst/>
          </a:prstGeom>
          <a:noFill/>
          <a:ln w="38100">
            <a:solidFill>
              <a:srgbClr val="E46C0A"/>
            </a:solidFill>
            <a:round/>
            <a:headEnd/>
            <a:tailEnd type="arrow" w="med" len="med"/>
          </a:ln>
          <a:effectLst>
            <a:outerShdw dist="38100" dir="2700000" algn="tl" rotWithShape="0">
              <a:srgbClr val="808080">
                <a:alpha val="39998"/>
              </a:srgbClr>
            </a:outerShdw>
          </a:effectLst>
        </p:spPr>
      </p:cxnSp>
      <p:cxnSp>
        <p:nvCxnSpPr>
          <p:cNvPr id="17416" name="Straight Arrow Connector 13"/>
          <p:cNvCxnSpPr>
            <a:cxnSpLocks noChangeShapeType="1"/>
          </p:cNvCxnSpPr>
          <p:nvPr/>
        </p:nvCxnSpPr>
        <p:spPr bwMode="auto">
          <a:xfrm flipV="1">
            <a:off x="4918075" y="4710113"/>
            <a:ext cx="1541463" cy="519112"/>
          </a:xfrm>
          <a:prstGeom prst="straightConnector1">
            <a:avLst/>
          </a:prstGeom>
          <a:noFill/>
          <a:ln w="38100">
            <a:solidFill>
              <a:srgbClr val="E46C0A"/>
            </a:solidFill>
            <a:round/>
            <a:headEnd/>
            <a:tailEnd type="arrow" w="med" len="med"/>
          </a:ln>
          <a:effectLst>
            <a:outerShdw dist="38100" dir="2700000" algn="tl" rotWithShape="0">
              <a:srgbClr val="808080">
                <a:alpha val="39998"/>
              </a:srgbClr>
            </a:outerShdw>
          </a:effectLst>
        </p:spPr>
      </p:cxnSp>
      <p:sp>
        <p:nvSpPr>
          <p:cNvPr id="17417" name="TextBox 2"/>
          <p:cNvSpPr txBox="1">
            <a:spLocks noChangeArrowheads="1"/>
          </p:cNvSpPr>
          <p:nvPr/>
        </p:nvSpPr>
        <p:spPr bwMode="auto">
          <a:xfrm>
            <a:off x="-4763" y="615950"/>
            <a:ext cx="4221163" cy="646113"/>
          </a:xfrm>
          <a:prstGeom prst="rect">
            <a:avLst/>
          </a:prstGeom>
          <a:noFill/>
          <a:ln w="9525">
            <a:noFill/>
            <a:miter lim="800000"/>
            <a:headEnd/>
            <a:tailEnd/>
          </a:ln>
        </p:spPr>
        <p:txBody>
          <a:bodyPr>
            <a:spAutoFit/>
          </a:bodyPr>
          <a:lstStyle/>
          <a:p>
            <a:r>
              <a:rPr lang="en-US"/>
              <a:t>Adapted from Carroll and Fosberg (2007)</a:t>
            </a:r>
          </a:p>
          <a:p>
            <a:r>
              <a:rPr lang="en-US"/>
              <a:t>Vet. Clin. Food Anim. 23:105-149</a:t>
            </a:r>
          </a:p>
        </p:txBody>
      </p:sp>
      <p:sp>
        <p:nvSpPr>
          <p:cNvPr id="13" name="Content Placeholder 9"/>
          <p:cNvSpPr txBox="1">
            <a:spLocks/>
          </p:cNvSpPr>
          <p:nvPr/>
        </p:nvSpPr>
        <p:spPr bwMode="auto">
          <a:xfrm>
            <a:off x="4108450" y="814388"/>
            <a:ext cx="1965325" cy="657225"/>
          </a:xfrm>
          <a:prstGeom prst="rect">
            <a:avLst/>
          </a:prstGeom>
          <a:solidFill>
            <a:schemeClr val="bg1"/>
          </a:solidFill>
          <a:ln w="9525">
            <a:noFill/>
            <a:miter lim="800000"/>
            <a:headEnd/>
            <a:tailEnd/>
          </a:ln>
        </p:spPr>
        <p:txBody>
          <a:bodyPr>
            <a:normAutofit/>
          </a:bodyPr>
          <a:lstStyle/>
          <a:p>
            <a:pPr marL="342900" indent="-342900" algn="r" fontAlgn="auto">
              <a:spcBef>
                <a:spcPct val="20000"/>
              </a:spcBef>
              <a:spcAft>
                <a:spcPts val="0"/>
              </a:spcAft>
              <a:buClr>
                <a:schemeClr val="accent6">
                  <a:lumMod val="50000"/>
                </a:schemeClr>
              </a:buClr>
              <a:defRPr/>
            </a:pPr>
            <a:r>
              <a:rPr lang="en-US" sz="3500" b="1" dirty="0">
                <a:latin typeface="+mj-lt"/>
                <a:ea typeface="+mn-ea"/>
                <a:cs typeface="Times New Roman" pitchFamily="18" charset="0"/>
              </a:rPr>
              <a:t>Antigen</a:t>
            </a:r>
          </a:p>
        </p:txBody>
      </p:sp>
      <p:sp>
        <p:nvSpPr>
          <p:cNvPr id="17" name="Rectangle 16"/>
          <p:cNvSpPr>
            <a:spLocks noChangeArrowheads="1"/>
          </p:cNvSpPr>
          <p:nvPr/>
        </p:nvSpPr>
        <p:spPr bwMode="auto">
          <a:xfrm>
            <a:off x="0" y="2465624"/>
            <a:ext cx="9144000" cy="4221162"/>
          </a:xfrm>
          <a:prstGeom prst="rect">
            <a:avLst/>
          </a:prstGeom>
          <a:solidFill>
            <a:schemeClr val="bg1"/>
          </a:solidFill>
          <a:ln w="9525">
            <a:solidFill>
              <a:schemeClr val="bg1"/>
            </a:solidFill>
            <a:miter lim="800000"/>
            <a:headEnd/>
            <a:tailEnd/>
          </a:ln>
          <a:effectLst/>
        </p:spPr>
        <p:txBody>
          <a:bodyPr anchor="ctr"/>
          <a:lstStyle/>
          <a:p>
            <a:pPr algn="ctr">
              <a:defRPr/>
            </a:pPr>
            <a:endParaRPr lang="en-US">
              <a:solidFill>
                <a:schemeClr val="lt1"/>
              </a:solidFill>
              <a:latin typeface="+mn-lt"/>
              <a:ea typeface="+mn-ea"/>
            </a:endParaRPr>
          </a:p>
        </p:txBody>
      </p:sp>
      <p:sp>
        <p:nvSpPr>
          <p:cNvPr id="19" name="Rectangle 18"/>
          <p:cNvSpPr/>
          <p:nvPr/>
        </p:nvSpPr>
        <p:spPr>
          <a:xfrm>
            <a:off x="6643688" y="1795463"/>
            <a:ext cx="609600" cy="9477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0" name="Rectangle 19"/>
          <p:cNvSpPr/>
          <p:nvPr/>
        </p:nvSpPr>
        <p:spPr>
          <a:xfrm>
            <a:off x="7539038" y="1895475"/>
            <a:ext cx="609600" cy="9477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1" name="Rectangle 20"/>
          <p:cNvSpPr/>
          <p:nvPr/>
        </p:nvSpPr>
        <p:spPr>
          <a:xfrm>
            <a:off x="8115300" y="1768475"/>
            <a:ext cx="609600" cy="9477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2" name="Title 3"/>
          <p:cNvSpPr>
            <a:spLocks noGrp="1"/>
          </p:cNvSpPr>
          <p:nvPr>
            <p:ph type="title"/>
          </p:nvPr>
        </p:nvSpPr>
        <p:spPr>
          <a:xfrm>
            <a:off x="-5143" y="1"/>
            <a:ext cx="4457873" cy="609600"/>
          </a:xfrm>
          <a:solidFill>
            <a:srgbClr val="800000"/>
          </a:solidFill>
          <a:effectLst>
            <a:innerShdw blurRad="114300">
              <a:prstClr val="black"/>
            </a:innerShdw>
          </a:effectLst>
          <a:extLst>
            <a:ext uri="{FAA26D3D-D897-4be2-8F04-BA451C77F1D7}">
              <ma14:placeholderFlag xmlns:ma14="http://schemas.microsoft.com/office/mac/drawingml/2011/main" val="1"/>
            </a:ext>
          </a:extLst>
        </p:spPr>
        <p:txBody>
          <a:bodyPr>
            <a:noAutofit/>
          </a:bodyPr>
          <a:lstStyle/>
          <a:p>
            <a:pPr algn="l" eaLnBrk="1" hangingPunct="1">
              <a:defRPr/>
            </a:pPr>
            <a:r>
              <a:rPr lang="en-US" sz="3600" dirty="0" smtClean="0">
                <a:solidFill>
                  <a:schemeClr val="bg1"/>
                </a:solidFill>
                <a:cs typeface="Times New Roman" pitchFamily="18" charset="0"/>
              </a:rPr>
              <a:t>Acute-phase Response</a:t>
            </a:r>
          </a:p>
        </p:txBody>
      </p:sp>
    </p:spTree>
    <p:extLst>
      <p:ext uri="{BB962C8B-B14F-4D97-AF65-F5344CB8AC3E}">
        <p14:creationId xmlns:p14="http://schemas.microsoft.com/office/powerpoint/2010/main" val="15560985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6" descr="Screen Shot 2013-01-07 at 12.46.56 PM.png"/>
          <p:cNvPicPr>
            <a:picLocks noChangeAspect="1"/>
          </p:cNvPicPr>
          <p:nvPr/>
        </p:nvPicPr>
        <p:blipFill>
          <a:blip r:embed="rId3"/>
          <a:srcRect/>
          <a:stretch>
            <a:fillRect/>
          </a:stretch>
        </p:blipFill>
        <p:spPr bwMode="auto">
          <a:xfrm>
            <a:off x="5240338" y="0"/>
            <a:ext cx="3903662" cy="6705600"/>
          </a:xfrm>
          <a:prstGeom prst="rect">
            <a:avLst/>
          </a:prstGeom>
          <a:noFill/>
          <a:ln w="9525">
            <a:noFill/>
            <a:miter lim="800000"/>
            <a:headEnd/>
            <a:tailEnd/>
          </a:ln>
        </p:spPr>
      </p:pic>
      <p:sp>
        <p:nvSpPr>
          <p:cNvPr id="13" name="Content Placeholder 9"/>
          <p:cNvSpPr txBox="1">
            <a:spLocks/>
          </p:cNvSpPr>
          <p:nvPr/>
        </p:nvSpPr>
        <p:spPr bwMode="auto">
          <a:xfrm>
            <a:off x="4108450" y="814388"/>
            <a:ext cx="1965325" cy="657225"/>
          </a:xfrm>
          <a:prstGeom prst="rect">
            <a:avLst/>
          </a:prstGeom>
          <a:solidFill>
            <a:schemeClr val="bg1"/>
          </a:solidFill>
          <a:ln w="9525">
            <a:noFill/>
            <a:miter lim="800000"/>
            <a:headEnd/>
            <a:tailEnd/>
          </a:ln>
        </p:spPr>
        <p:txBody>
          <a:bodyPr>
            <a:normAutofit/>
          </a:bodyPr>
          <a:lstStyle/>
          <a:p>
            <a:pPr marL="342900" indent="-342900" algn="r" fontAlgn="auto">
              <a:spcBef>
                <a:spcPct val="20000"/>
              </a:spcBef>
              <a:spcAft>
                <a:spcPts val="0"/>
              </a:spcAft>
              <a:buClr>
                <a:schemeClr val="accent6">
                  <a:lumMod val="50000"/>
                </a:schemeClr>
              </a:buClr>
              <a:defRPr/>
            </a:pPr>
            <a:r>
              <a:rPr lang="en-US" sz="3500" b="1" dirty="0">
                <a:latin typeface="+mn-lt"/>
                <a:ea typeface="+mn-ea"/>
                <a:cs typeface="Times New Roman" pitchFamily="18" charset="0"/>
              </a:rPr>
              <a:t>Antigen</a:t>
            </a:r>
          </a:p>
        </p:txBody>
      </p:sp>
      <p:sp>
        <p:nvSpPr>
          <p:cNvPr id="19464" name="TextBox 2"/>
          <p:cNvSpPr txBox="1">
            <a:spLocks noChangeArrowheads="1"/>
          </p:cNvSpPr>
          <p:nvPr/>
        </p:nvSpPr>
        <p:spPr bwMode="auto">
          <a:xfrm>
            <a:off x="-4763" y="615950"/>
            <a:ext cx="4221163" cy="646113"/>
          </a:xfrm>
          <a:prstGeom prst="rect">
            <a:avLst/>
          </a:prstGeom>
          <a:noFill/>
          <a:ln w="9525">
            <a:noFill/>
            <a:miter lim="800000"/>
            <a:headEnd/>
            <a:tailEnd/>
          </a:ln>
        </p:spPr>
        <p:txBody>
          <a:bodyPr>
            <a:spAutoFit/>
          </a:bodyPr>
          <a:lstStyle/>
          <a:p>
            <a:r>
              <a:rPr lang="en-US"/>
              <a:t>Adapted from Carroll and Fosberg (2007)</a:t>
            </a:r>
          </a:p>
          <a:p>
            <a:r>
              <a:rPr lang="en-US"/>
              <a:t>Vet. Clin. Food Anim. 23:105-149</a:t>
            </a:r>
          </a:p>
        </p:txBody>
      </p:sp>
      <p:sp>
        <p:nvSpPr>
          <p:cNvPr id="20" name="Title 3"/>
          <p:cNvSpPr>
            <a:spLocks noGrp="1"/>
          </p:cNvSpPr>
          <p:nvPr>
            <p:ph type="title"/>
          </p:nvPr>
        </p:nvSpPr>
        <p:spPr>
          <a:xfrm>
            <a:off x="-5143" y="1"/>
            <a:ext cx="4457873" cy="609600"/>
          </a:xfrm>
          <a:solidFill>
            <a:srgbClr val="800000"/>
          </a:solidFill>
          <a:effectLst>
            <a:innerShdw blurRad="114300">
              <a:prstClr val="black"/>
            </a:innerShdw>
          </a:effectLst>
          <a:extLst>
            <a:ext uri="{FAA26D3D-D897-4be2-8F04-BA451C77F1D7}">
              <ma14:placeholderFlag xmlns:ma14="http://schemas.microsoft.com/office/mac/drawingml/2011/main" val="1"/>
            </a:ext>
          </a:extLst>
        </p:spPr>
        <p:txBody>
          <a:bodyPr>
            <a:noAutofit/>
          </a:bodyPr>
          <a:lstStyle/>
          <a:p>
            <a:pPr algn="l" eaLnBrk="1" hangingPunct="1">
              <a:defRPr/>
            </a:pPr>
            <a:r>
              <a:rPr lang="en-US" sz="3600" dirty="0" smtClean="0">
                <a:solidFill>
                  <a:schemeClr val="bg1"/>
                </a:solidFill>
                <a:cs typeface="Times New Roman" pitchFamily="18" charset="0"/>
              </a:rPr>
              <a:t>Acute-phase Response</a:t>
            </a:r>
          </a:p>
        </p:txBody>
      </p:sp>
      <p:sp>
        <p:nvSpPr>
          <p:cNvPr id="21" name="Content Placeholder 9"/>
          <p:cNvSpPr txBox="1">
            <a:spLocks/>
          </p:cNvSpPr>
          <p:nvPr/>
        </p:nvSpPr>
        <p:spPr bwMode="auto">
          <a:xfrm>
            <a:off x="6151563" y="5367338"/>
            <a:ext cx="2992437" cy="1338262"/>
          </a:xfrm>
          <a:prstGeom prst="rect">
            <a:avLst/>
          </a:prstGeom>
          <a:solidFill>
            <a:schemeClr val="bg1"/>
          </a:solidFill>
          <a:ln w="9525">
            <a:noFill/>
            <a:miter lim="800000"/>
            <a:headEnd/>
            <a:tailEnd/>
          </a:ln>
        </p:spPr>
        <p:txBody>
          <a:bodyPr/>
          <a:lstStyle/>
          <a:p>
            <a:pPr marL="342900" indent="-342900" algn="ctr" fontAlgn="auto">
              <a:spcBef>
                <a:spcPct val="20000"/>
              </a:spcBef>
              <a:spcAft>
                <a:spcPts val="0"/>
              </a:spcAft>
              <a:buClr>
                <a:schemeClr val="accent6">
                  <a:lumMod val="50000"/>
                </a:schemeClr>
              </a:buClr>
              <a:defRPr/>
            </a:pPr>
            <a:r>
              <a:rPr lang="en-US" sz="2400" b="1" dirty="0">
                <a:latin typeface="+mn-lt"/>
                <a:ea typeface="+mn-ea"/>
                <a:cs typeface="Times New Roman" pitchFamily="18" charset="0"/>
              </a:rPr>
              <a:t>Acute-phase proteins </a:t>
            </a:r>
            <a:br>
              <a:rPr lang="en-US" sz="2400" b="1" dirty="0">
                <a:latin typeface="+mn-lt"/>
                <a:ea typeface="+mn-ea"/>
                <a:cs typeface="Times New Roman" pitchFamily="18" charset="0"/>
              </a:rPr>
            </a:br>
            <a:r>
              <a:rPr lang="en-US" sz="2400" b="1" dirty="0">
                <a:latin typeface="+mn-lt"/>
                <a:ea typeface="+mn-ea"/>
                <a:cs typeface="Times New Roman" pitchFamily="18" charset="0"/>
              </a:rPr>
              <a:t>APP</a:t>
            </a:r>
          </a:p>
        </p:txBody>
      </p:sp>
    </p:spTree>
    <p:extLst>
      <p:ext uri="{BB962C8B-B14F-4D97-AF65-F5344CB8AC3E}">
        <p14:creationId xmlns:p14="http://schemas.microsoft.com/office/powerpoint/2010/main" val="9886917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4909</TotalTime>
  <Words>3679</Words>
  <Application>Microsoft Macintosh PowerPoint</Application>
  <PresentationFormat>On-screen Show (4:3)</PresentationFormat>
  <Paragraphs>1182</Paragraphs>
  <Slides>60</Slides>
  <Notes>27</Notes>
  <HiddenSlides>2</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  Pre- and post-weaning  calf nutrition  September 22nd, 2016</vt:lpstr>
      <vt:lpstr>PowerPoint Presentation</vt:lpstr>
      <vt:lpstr>PowerPoint Presentation</vt:lpstr>
      <vt:lpstr>PowerPoint Presentation</vt:lpstr>
      <vt:lpstr>PowerPoint Presentation</vt:lpstr>
      <vt:lpstr>PowerPoint Presentation</vt:lpstr>
      <vt:lpstr>PowerPoint Presentation</vt:lpstr>
      <vt:lpstr>Acute-phase Response</vt:lpstr>
      <vt:lpstr>Acute-phase Response</vt:lpstr>
      <vt:lpstr>Acute-phase Response</vt:lpstr>
      <vt:lpstr>PowerPoint Presentation</vt:lpstr>
      <vt:lpstr>Acute-phase Response</vt:lpstr>
      <vt:lpstr>Acute-phase Response</vt:lpstr>
      <vt:lpstr>PowerPoint Presentation</vt:lpstr>
      <vt:lpstr>PowerPoint Presentation</vt:lpstr>
      <vt:lpstr>PowerPoint Presentation</vt:lpstr>
      <vt:lpstr>PowerPoint Presentation</vt:lpstr>
      <vt:lpstr>PowerPoint Presentation</vt:lpstr>
      <vt:lpstr>PowerPoint Presentation</vt:lpstr>
      <vt:lpstr>Creep-feeding Pre-weaning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Creep-feeding Post-weaning performance</vt:lpstr>
      <vt:lpstr>PowerPoint Presentation</vt:lpstr>
      <vt:lpstr>PowerPoint Presentation</vt:lpstr>
      <vt:lpstr>Preconditioning  Beef Calves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Acute-phase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Philipe Moriel</dc:creator>
  <cp:lastModifiedBy>Mekenzie Hargaden</cp:lastModifiedBy>
  <cp:revision>71</cp:revision>
  <dcterms:created xsi:type="dcterms:W3CDTF">2014-08-09T19:47:57Z</dcterms:created>
  <dcterms:modified xsi:type="dcterms:W3CDTF">2016-09-23T19:03:47Z</dcterms:modified>
</cp:coreProperties>
</file>